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6"/>
  </p:notesMasterIdLst>
  <p:sldIdLst>
    <p:sldId id="258" r:id="rId2"/>
    <p:sldId id="257" r:id="rId3"/>
    <p:sldId id="299" r:id="rId4"/>
    <p:sldId id="289" r:id="rId5"/>
    <p:sldId id="267" r:id="rId6"/>
    <p:sldId id="266" r:id="rId7"/>
    <p:sldId id="269" r:id="rId8"/>
    <p:sldId id="270" r:id="rId9"/>
    <p:sldId id="301" r:id="rId10"/>
    <p:sldId id="302" r:id="rId11"/>
    <p:sldId id="303" r:id="rId12"/>
    <p:sldId id="271" r:id="rId13"/>
    <p:sldId id="268" r:id="rId14"/>
    <p:sldId id="276" r:id="rId15"/>
    <p:sldId id="277" r:id="rId16"/>
    <p:sldId id="278" r:id="rId17"/>
    <p:sldId id="282" r:id="rId18"/>
    <p:sldId id="283" r:id="rId19"/>
    <p:sldId id="285" r:id="rId20"/>
    <p:sldId id="293" r:id="rId21"/>
    <p:sldId id="294" r:id="rId22"/>
    <p:sldId id="295" r:id="rId23"/>
    <p:sldId id="296" r:id="rId24"/>
    <p:sldId id="297" r:id="rId25"/>
    <p:sldId id="298" r:id="rId26"/>
    <p:sldId id="291" r:id="rId27"/>
    <p:sldId id="280" r:id="rId28"/>
    <p:sldId id="281" r:id="rId29"/>
    <p:sldId id="262" r:id="rId30"/>
    <p:sldId id="261" r:id="rId31"/>
    <p:sldId id="286" r:id="rId32"/>
    <p:sldId id="287" r:id="rId33"/>
    <p:sldId id="288" r:id="rId34"/>
    <p:sldId id="279" r:id="rId3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76092"/>
    <a:srgbClr val="4F81BD"/>
    <a:srgbClr val="6699FF"/>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87964" autoAdjust="0"/>
  </p:normalViewPr>
  <p:slideViewPr>
    <p:cSldViewPr>
      <p:cViewPr varScale="1">
        <p:scale>
          <a:sx n="76" d="100"/>
          <a:sy n="76" d="100"/>
        </p:scale>
        <p:origin x="720" y="96"/>
      </p:cViewPr>
      <p:guideLst>
        <p:guide orient="horz" pos="2160"/>
        <p:guide pos="384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13.emf"/><Relationship Id="rId7" Type="http://schemas.openxmlformats.org/officeDocument/2006/relationships/image" Target="../media/image17.wmf"/><Relationship Id="rId2" Type="http://schemas.openxmlformats.org/officeDocument/2006/relationships/image" Target="../media/image12.emf"/><Relationship Id="rId1" Type="http://schemas.openxmlformats.org/officeDocument/2006/relationships/image" Target="../media/image11.wmf"/><Relationship Id="rId6" Type="http://schemas.openxmlformats.org/officeDocument/2006/relationships/image" Target="../media/image16.wmf"/><Relationship Id="rId5" Type="http://schemas.openxmlformats.org/officeDocument/2006/relationships/image" Target="../media/image15.emf"/><Relationship Id="rId4" Type="http://schemas.openxmlformats.org/officeDocument/2006/relationships/image" Target="../media/image14.emf"/></Relationships>
</file>

<file path=ppt/drawings/_rels/vmlDrawing2.vml.rels><?xml version="1.0" encoding="UTF-8" standalone="yes"?>
<Relationships xmlns="http://schemas.openxmlformats.org/package/2006/relationships"><Relationship Id="rId8" Type="http://schemas.openxmlformats.org/officeDocument/2006/relationships/image" Target="../media/image28.emf"/><Relationship Id="rId3" Type="http://schemas.openxmlformats.org/officeDocument/2006/relationships/image" Target="../media/image23.wmf"/><Relationship Id="rId7" Type="http://schemas.openxmlformats.org/officeDocument/2006/relationships/image" Target="../media/image27.emf"/><Relationship Id="rId2" Type="http://schemas.openxmlformats.org/officeDocument/2006/relationships/image" Target="../media/image22.emf"/><Relationship Id="rId1" Type="http://schemas.openxmlformats.org/officeDocument/2006/relationships/image" Target="../media/image21.emf"/><Relationship Id="rId6" Type="http://schemas.openxmlformats.org/officeDocument/2006/relationships/image" Target="../media/image26.wmf"/><Relationship Id="rId5" Type="http://schemas.openxmlformats.org/officeDocument/2006/relationships/image" Target="../media/image25.wmf"/><Relationship Id="rId4" Type="http://schemas.openxmlformats.org/officeDocument/2006/relationships/image" Target="../media/image24.wmf"/><Relationship Id="rId9" Type="http://schemas.openxmlformats.org/officeDocument/2006/relationships/image" Target="../media/image29.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34.wmf"/><Relationship Id="rId2" Type="http://schemas.openxmlformats.org/officeDocument/2006/relationships/image" Target="../media/image33.wmf"/><Relationship Id="rId1" Type="http://schemas.openxmlformats.org/officeDocument/2006/relationships/image" Target="../media/image32.wmf"/><Relationship Id="rId6" Type="http://schemas.openxmlformats.org/officeDocument/2006/relationships/image" Target="../media/image37.wmf"/><Relationship Id="rId5" Type="http://schemas.openxmlformats.org/officeDocument/2006/relationships/image" Target="../media/image36.wmf"/><Relationship Id="rId4" Type="http://schemas.openxmlformats.org/officeDocument/2006/relationships/image" Target="../media/image35.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42.wmf"/><Relationship Id="rId2" Type="http://schemas.openxmlformats.org/officeDocument/2006/relationships/image" Target="../media/image41.wmf"/><Relationship Id="rId1" Type="http://schemas.openxmlformats.org/officeDocument/2006/relationships/image" Target="../media/image40.wmf"/><Relationship Id="rId4" Type="http://schemas.openxmlformats.org/officeDocument/2006/relationships/image" Target="../media/image43.w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46.wmf"/><Relationship Id="rId1" Type="http://schemas.openxmlformats.org/officeDocument/2006/relationships/image" Target="../media/image45.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5051BC2-F25C-4BF7-95F7-A74904AC2CE4}" type="datetimeFigureOut">
              <a:rPr lang="zh-CN" altLang="en-US" smtClean="0"/>
              <a:t>2020/11/26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5614C47-D2C0-448D-911B-1324277A7A0B}" type="slidenum">
              <a:rPr lang="zh-CN" altLang="en-US" smtClean="0"/>
              <a:t>‹#›</a:t>
            </a:fld>
            <a:endParaRPr lang="zh-CN" altLang="en-US"/>
          </a:p>
        </p:txBody>
      </p:sp>
    </p:spTree>
    <p:extLst>
      <p:ext uri="{BB962C8B-B14F-4D97-AF65-F5344CB8AC3E}">
        <p14:creationId xmlns:p14="http://schemas.microsoft.com/office/powerpoint/2010/main" val="14501751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计算量是多目标跟踪问题的最大障碍 ，主要计算瓶颈出现在测量更新过程中，对于给定的标签空间分区，</a:t>
            </a:r>
          </a:p>
        </p:txBody>
      </p:sp>
      <p:sp>
        <p:nvSpPr>
          <p:cNvPr id="4" name="灯片编号占位符 3"/>
          <p:cNvSpPr>
            <a:spLocks noGrp="1"/>
          </p:cNvSpPr>
          <p:nvPr>
            <p:ph type="sldNum" sz="quarter" idx="5"/>
          </p:nvPr>
        </p:nvSpPr>
        <p:spPr/>
        <p:txBody>
          <a:bodyPr/>
          <a:lstStyle/>
          <a:p>
            <a:fld id="{95614C47-D2C0-448D-911B-1324277A7A0B}" type="slidenum">
              <a:rPr lang="zh-CN" altLang="en-US" smtClean="0"/>
              <a:t>12</a:t>
            </a:fld>
            <a:endParaRPr lang="zh-CN" altLang="en-US"/>
          </a:p>
        </p:txBody>
      </p:sp>
    </p:spTree>
    <p:extLst>
      <p:ext uri="{BB962C8B-B14F-4D97-AF65-F5344CB8AC3E}">
        <p14:creationId xmlns:p14="http://schemas.microsoft.com/office/powerpoint/2010/main" val="32453009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5614C47-D2C0-448D-911B-1324277A7A0B}" type="slidenum">
              <a:rPr lang="zh-CN" altLang="en-US" smtClean="0"/>
              <a:t>21</a:t>
            </a:fld>
            <a:endParaRPr lang="zh-CN" altLang="en-US"/>
          </a:p>
        </p:txBody>
      </p:sp>
    </p:spTree>
    <p:extLst>
      <p:ext uri="{BB962C8B-B14F-4D97-AF65-F5344CB8AC3E}">
        <p14:creationId xmlns:p14="http://schemas.microsoft.com/office/powerpoint/2010/main" val="42656350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5614C47-D2C0-448D-911B-1324277A7A0B}" type="slidenum">
              <a:rPr lang="zh-CN" altLang="en-US" smtClean="0"/>
              <a:t>26</a:t>
            </a:fld>
            <a:endParaRPr lang="zh-CN" altLang="en-US"/>
          </a:p>
        </p:txBody>
      </p:sp>
    </p:spTree>
    <p:extLst>
      <p:ext uri="{BB962C8B-B14F-4D97-AF65-F5344CB8AC3E}">
        <p14:creationId xmlns:p14="http://schemas.microsoft.com/office/powerpoint/2010/main" val="34985964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5614C47-D2C0-448D-911B-1324277A7A0B}" type="slidenum">
              <a:rPr lang="zh-CN" altLang="en-US" smtClean="0"/>
              <a:t>27</a:t>
            </a:fld>
            <a:endParaRPr lang="zh-CN" altLang="en-US"/>
          </a:p>
        </p:txBody>
      </p:sp>
    </p:spTree>
    <p:extLst>
      <p:ext uri="{BB962C8B-B14F-4D97-AF65-F5344CB8AC3E}">
        <p14:creationId xmlns:p14="http://schemas.microsoft.com/office/powerpoint/2010/main" val="26977611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5614C47-D2C0-448D-911B-1324277A7A0B}" type="slidenum">
              <a:rPr lang="zh-CN" altLang="en-US" smtClean="0"/>
              <a:t>28</a:t>
            </a:fld>
            <a:endParaRPr lang="zh-CN" altLang="en-US"/>
          </a:p>
        </p:txBody>
      </p:sp>
    </p:spTree>
    <p:extLst>
      <p:ext uri="{BB962C8B-B14F-4D97-AF65-F5344CB8AC3E}">
        <p14:creationId xmlns:p14="http://schemas.microsoft.com/office/powerpoint/2010/main" val="40991115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5614C47-D2C0-448D-911B-1324277A7A0B}" type="slidenum">
              <a:rPr lang="zh-CN" altLang="en-US" smtClean="0"/>
              <a:t>29</a:t>
            </a:fld>
            <a:endParaRPr lang="zh-CN" altLang="en-US"/>
          </a:p>
        </p:txBody>
      </p:sp>
    </p:spTree>
    <p:extLst>
      <p:ext uri="{BB962C8B-B14F-4D97-AF65-F5344CB8AC3E}">
        <p14:creationId xmlns:p14="http://schemas.microsoft.com/office/powerpoint/2010/main" val="31539941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5614C47-D2C0-448D-911B-1324277A7A0B}" type="slidenum">
              <a:rPr lang="zh-CN" altLang="en-US" smtClean="0"/>
              <a:t>13</a:t>
            </a:fld>
            <a:endParaRPr lang="zh-CN" altLang="en-US"/>
          </a:p>
        </p:txBody>
      </p:sp>
    </p:spTree>
    <p:extLst>
      <p:ext uri="{BB962C8B-B14F-4D97-AF65-F5344CB8AC3E}">
        <p14:creationId xmlns:p14="http://schemas.microsoft.com/office/powerpoint/2010/main" val="6622417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5614C47-D2C0-448D-911B-1324277A7A0B}" type="slidenum">
              <a:rPr lang="zh-CN" altLang="en-US" smtClean="0"/>
              <a:t>14</a:t>
            </a:fld>
            <a:endParaRPr lang="zh-CN" altLang="en-US"/>
          </a:p>
        </p:txBody>
      </p:sp>
    </p:spTree>
    <p:extLst>
      <p:ext uri="{BB962C8B-B14F-4D97-AF65-F5344CB8AC3E}">
        <p14:creationId xmlns:p14="http://schemas.microsoft.com/office/powerpoint/2010/main" val="37023221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5614C47-D2C0-448D-911B-1324277A7A0B}" type="slidenum">
              <a:rPr lang="zh-CN" altLang="en-US" smtClean="0"/>
              <a:t>15</a:t>
            </a:fld>
            <a:endParaRPr lang="zh-CN" altLang="en-US"/>
          </a:p>
        </p:txBody>
      </p:sp>
    </p:spTree>
    <p:extLst>
      <p:ext uri="{BB962C8B-B14F-4D97-AF65-F5344CB8AC3E}">
        <p14:creationId xmlns:p14="http://schemas.microsoft.com/office/powerpoint/2010/main" val="32932705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5614C47-D2C0-448D-911B-1324277A7A0B}" type="slidenum">
              <a:rPr lang="zh-CN" altLang="en-US" smtClean="0"/>
              <a:t>16</a:t>
            </a:fld>
            <a:endParaRPr lang="zh-CN" altLang="en-US"/>
          </a:p>
        </p:txBody>
      </p:sp>
    </p:spTree>
    <p:extLst>
      <p:ext uri="{BB962C8B-B14F-4D97-AF65-F5344CB8AC3E}">
        <p14:creationId xmlns:p14="http://schemas.microsoft.com/office/powerpoint/2010/main" val="33758853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5614C47-D2C0-448D-911B-1324277A7A0B}" type="slidenum">
              <a:rPr lang="zh-CN" altLang="en-US" smtClean="0"/>
              <a:t>17</a:t>
            </a:fld>
            <a:endParaRPr lang="zh-CN" altLang="en-US"/>
          </a:p>
        </p:txBody>
      </p:sp>
    </p:spTree>
    <p:extLst>
      <p:ext uri="{BB962C8B-B14F-4D97-AF65-F5344CB8AC3E}">
        <p14:creationId xmlns:p14="http://schemas.microsoft.com/office/powerpoint/2010/main" val="21171292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5614C47-D2C0-448D-911B-1324277A7A0B}" type="slidenum">
              <a:rPr lang="zh-CN" altLang="en-US" smtClean="0"/>
              <a:t>18</a:t>
            </a:fld>
            <a:endParaRPr lang="zh-CN" altLang="en-US"/>
          </a:p>
        </p:txBody>
      </p:sp>
    </p:spTree>
    <p:extLst>
      <p:ext uri="{BB962C8B-B14F-4D97-AF65-F5344CB8AC3E}">
        <p14:creationId xmlns:p14="http://schemas.microsoft.com/office/powerpoint/2010/main" val="258815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5614C47-D2C0-448D-911B-1324277A7A0B}" type="slidenum">
              <a:rPr lang="zh-CN" altLang="en-US" smtClean="0"/>
              <a:t>19</a:t>
            </a:fld>
            <a:endParaRPr lang="zh-CN" altLang="en-US"/>
          </a:p>
        </p:txBody>
      </p:sp>
    </p:spTree>
    <p:extLst>
      <p:ext uri="{BB962C8B-B14F-4D97-AF65-F5344CB8AC3E}">
        <p14:creationId xmlns:p14="http://schemas.microsoft.com/office/powerpoint/2010/main" val="18100132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5614C47-D2C0-448D-911B-1324277A7A0B}" type="slidenum">
              <a:rPr lang="zh-CN" altLang="en-US" smtClean="0"/>
              <a:t>20</a:t>
            </a:fld>
            <a:endParaRPr lang="zh-CN" altLang="en-US"/>
          </a:p>
        </p:txBody>
      </p:sp>
    </p:spTree>
    <p:extLst>
      <p:ext uri="{BB962C8B-B14F-4D97-AF65-F5344CB8AC3E}">
        <p14:creationId xmlns:p14="http://schemas.microsoft.com/office/powerpoint/2010/main" val="41788861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30"/>
            <a:ext cx="10363200" cy="1470025"/>
          </a:xfrm>
          <a:prstGeom prst="rect">
            <a:avLst/>
          </a:prstGeo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609600" y="6356355"/>
            <a:ext cx="2844800" cy="365125"/>
          </a:xfrm>
          <a:prstGeom prst="rect">
            <a:avLst/>
          </a:prstGeom>
        </p:spPr>
        <p:txBody>
          <a:bodyPr/>
          <a:lstStyle/>
          <a:p>
            <a:fld id="{530820CF-B880-4189-942D-D702A7CBA730}" type="datetimeFigureOut">
              <a:rPr lang="zh-CN" altLang="en-US" smtClean="0"/>
              <a:t>2020/11/26</a:t>
            </a:fld>
            <a:endParaRPr lang="zh-CN" altLang="en-US"/>
          </a:p>
        </p:txBody>
      </p:sp>
      <p:sp>
        <p:nvSpPr>
          <p:cNvPr id="5" name="页脚占位符 4"/>
          <p:cNvSpPr>
            <a:spLocks noGrp="1"/>
          </p:cNvSpPr>
          <p:nvPr>
            <p:ph type="ftr" sz="quarter" idx="11"/>
          </p:nvPr>
        </p:nvSpPr>
        <p:spPr>
          <a:xfrm>
            <a:off x="4165600" y="6356355"/>
            <a:ext cx="3860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737600" y="6356355"/>
            <a:ext cx="2844800" cy="365125"/>
          </a:xfrm>
          <a:prstGeom prst="rect">
            <a:avLst/>
          </a:prstGeom>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43"/>
            <a:ext cx="2743200" cy="5851525"/>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4643"/>
            <a:ext cx="80264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609600" y="6356355"/>
            <a:ext cx="2844800" cy="365125"/>
          </a:xfrm>
          <a:prstGeom prst="rect">
            <a:avLst/>
          </a:prstGeom>
        </p:spPr>
        <p:txBody>
          <a:bodyPr/>
          <a:lstStyle/>
          <a:p>
            <a:fld id="{530820CF-B880-4189-942D-D702A7CBA730}" type="datetimeFigureOut">
              <a:rPr lang="zh-CN" altLang="en-US" smtClean="0"/>
              <a:t>2020/11/26</a:t>
            </a:fld>
            <a:endParaRPr lang="zh-CN" altLang="en-US"/>
          </a:p>
        </p:txBody>
      </p:sp>
      <p:sp>
        <p:nvSpPr>
          <p:cNvPr id="5" name="页脚占位符 4"/>
          <p:cNvSpPr>
            <a:spLocks noGrp="1"/>
          </p:cNvSpPr>
          <p:nvPr>
            <p:ph type="ftr" sz="quarter" idx="11"/>
          </p:nvPr>
        </p:nvSpPr>
        <p:spPr>
          <a:xfrm>
            <a:off x="4165600" y="6356355"/>
            <a:ext cx="3860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737600" y="6356355"/>
            <a:ext cx="2844800" cy="365125"/>
          </a:xfrm>
          <a:prstGeom prst="rect">
            <a:avLst/>
          </a:prstGeom>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609600" y="6356355"/>
            <a:ext cx="2844800" cy="365125"/>
          </a:xfrm>
          <a:prstGeom prst="rect">
            <a:avLst/>
          </a:prstGeom>
        </p:spPr>
        <p:txBody>
          <a:bodyPr/>
          <a:lstStyle/>
          <a:p>
            <a:fld id="{530820CF-B880-4189-942D-D702A7CBA730}" type="datetimeFigureOut">
              <a:rPr lang="zh-CN" altLang="en-US" smtClean="0"/>
              <a:t>2020/11/26</a:t>
            </a:fld>
            <a:endParaRPr lang="zh-CN" altLang="en-US"/>
          </a:p>
        </p:txBody>
      </p:sp>
      <p:sp>
        <p:nvSpPr>
          <p:cNvPr id="5" name="页脚占位符 4"/>
          <p:cNvSpPr>
            <a:spLocks noGrp="1"/>
          </p:cNvSpPr>
          <p:nvPr>
            <p:ph type="ftr" sz="quarter" idx="11"/>
          </p:nvPr>
        </p:nvSpPr>
        <p:spPr>
          <a:xfrm>
            <a:off x="4165600" y="6356355"/>
            <a:ext cx="3860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737600" y="6356355"/>
            <a:ext cx="2844800" cy="365125"/>
          </a:xfrm>
          <a:prstGeom prst="rect">
            <a:avLst/>
          </a:prstGeom>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5"/>
            <a:ext cx="10363200" cy="1362075"/>
          </a:xfrm>
          <a:prstGeom prst="rect">
            <a:avLst/>
          </a:prstGeo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a:xfrm>
            <a:off x="609600" y="6356355"/>
            <a:ext cx="2844800" cy="365125"/>
          </a:xfrm>
          <a:prstGeom prst="rect">
            <a:avLst/>
          </a:prstGeom>
        </p:spPr>
        <p:txBody>
          <a:bodyPr/>
          <a:lstStyle/>
          <a:p>
            <a:fld id="{530820CF-B880-4189-942D-D702A7CBA730}" type="datetimeFigureOut">
              <a:rPr lang="zh-CN" altLang="en-US" smtClean="0"/>
              <a:t>2020/11/26</a:t>
            </a:fld>
            <a:endParaRPr lang="zh-CN" altLang="en-US"/>
          </a:p>
        </p:txBody>
      </p:sp>
      <p:sp>
        <p:nvSpPr>
          <p:cNvPr id="5" name="页脚占位符 4"/>
          <p:cNvSpPr>
            <a:spLocks noGrp="1"/>
          </p:cNvSpPr>
          <p:nvPr>
            <p:ph type="ftr" sz="quarter" idx="11"/>
          </p:nvPr>
        </p:nvSpPr>
        <p:spPr>
          <a:xfrm>
            <a:off x="4165600" y="6356355"/>
            <a:ext cx="3860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737600" y="6356355"/>
            <a:ext cx="2844800" cy="365125"/>
          </a:xfrm>
          <a:prstGeom prst="rect">
            <a:avLst/>
          </a:prstGeom>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609600" y="1600205"/>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97600" y="1600205"/>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a:xfrm>
            <a:off x="609600" y="6356355"/>
            <a:ext cx="2844800" cy="365125"/>
          </a:xfrm>
          <a:prstGeom prst="rect">
            <a:avLst/>
          </a:prstGeom>
        </p:spPr>
        <p:txBody>
          <a:bodyPr/>
          <a:lstStyle/>
          <a:p>
            <a:fld id="{530820CF-B880-4189-942D-D702A7CBA730}" type="datetimeFigureOut">
              <a:rPr lang="zh-CN" altLang="en-US" smtClean="0"/>
              <a:t>2020/11/26</a:t>
            </a:fld>
            <a:endParaRPr lang="zh-CN" altLang="en-US"/>
          </a:p>
        </p:txBody>
      </p:sp>
      <p:sp>
        <p:nvSpPr>
          <p:cNvPr id="6" name="页脚占位符 5"/>
          <p:cNvSpPr>
            <a:spLocks noGrp="1"/>
          </p:cNvSpPr>
          <p:nvPr>
            <p:ph type="ftr" sz="quarter" idx="11"/>
          </p:nvPr>
        </p:nvSpPr>
        <p:spPr>
          <a:xfrm>
            <a:off x="4165600" y="6356355"/>
            <a:ext cx="3860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737600" y="6356355"/>
            <a:ext cx="2844800" cy="365125"/>
          </a:xfrm>
          <a:prstGeom prst="rect">
            <a:avLst/>
          </a:prstGeom>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70"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3370"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a:xfrm>
            <a:off x="609600" y="6356355"/>
            <a:ext cx="2844800" cy="365125"/>
          </a:xfrm>
          <a:prstGeom prst="rect">
            <a:avLst/>
          </a:prstGeom>
        </p:spPr>
        <p:txBody>
          <a:bodyPr/>
          <a:lstStyle/>
          <a:p>
            <a:fld id="{530820CF-B880-4189-942D-D702A7CBA730}" type="datetimeFigureOut">
              <a:rPr lang="zh-CN" altLang="en-US" smtClean="0"/>
              <a:t>2020/11/26</a:t>
            </a:fld>
            <a:endParaRPr lang="zh-CN" altLang="en-US"/>
          </a:p>
        </p:txBody>
      </p:sp>
      <p:sp>
        <p:nvSpPr>
          <p:cNvPr id="8" name="页脚占位符 7"/>
          <p:cNvSpPr>
            <a:spLocks noGrp="1"/>
          </p:cNvSpPr>
          <p:nvPr>
            <p:ph type="ftr" sz="quarter" idx="11"/>
          </p:nvPr>
        </p:nvSpPr>
        <p:spPr>
          <a:xfrm>
            <a:off x="4165600" y="6356355"/>
            <a:ext cx="3860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737600" y="6356355"/>
            <a:ext cx="2844800" cy="365125"/>
          </a:xfrm>
          <a:prstGeom prst="rect">
            <a:avLst/>
          </a:prstGeom>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3" name="日期占位符 2"/>
          <p:cNvSpPr>
            <a:spLocks noGrp="1"/>
          </p:cNvSpPr>
          <p:nvPr>
            <p:ph type="dt" sz="half" idx="10"/>
          </p:nvPr>
        </p:nvSpPr>
        <p:spPr>
          <a:xfrm>
            <a:off x="609600" y="6356355"/>
            <a:ext cx="2844800" cy="365125"/>
          </a:xfrm>
          <a:prstGeom prst="rect">
            <a:avLst/>
          </a:prstGeom>
        </p:spPr>
        <p:txBody>
          <a:bodyPr/>
          <a:lstStyle/>
          <a:p>
            <a:fld id="{530820CF-B880-4189-942D-D702A7CBA730}" type="datetimeFigureOut">
              <a:rPr lang="zh-CN" altLang="en-US" smtClean="0"/>
              <a:t>2020/11/26</a:t>
            </a:fld>
            <a:endParaRPr lang="zh-CN" altLang="en-US"/>
          </a:p>
        </p:txBody>
      </p:sp>
      <p:sp>
        <p:nvSpPr>
          <p:cNvPr id="4" name="页脚占位符 3"/>
          <p:cNvSpPr>
            <a:spLocks noGrp="1"/>
          </p:cNvSpPr>
          <p:nvPr>
            <p:ph type="ftr" sz="quarter" idx="11"/>
          </p:nvPr>
        </p:nvSpPr>
        <p:spPr>
          <a:xfrm>
            <a:off x="4165600" y="6356355"/>
            <a:ext cx="3860800"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8778055" y="6347623"/>
            <a:ext cx="2844800" cy="365125"/>
          </a:xfrm>
          <a:prstGeom prst="rect">
            <a:avLst/>
          </a:prstGeom>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3" y="273050"/>
            <a:ext cx="4011084" cy="1162050"/>
          </a:xfrm>
          <a:prstGeom prst="rect">
            <a:avLst/>
          </a:prstGeo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6733" y="273055"/>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3" y="1435103"/>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a:xfrm>
            <a:off x="609600" y="6356355"/>
            <a:ext cx="2844800" cy="365125"/>
          </a:xfrm>
          <a:prstGeom prst="rect">
            <a:avLst/>
          </a:prstGeom>
        </p:spPr>
        <p:txBody>
          <a:bodyPr/>
          <a:lstStyle/>
          <a:p>
            <a:fld id="{530820CF-B880-4189-942D-D702A7CBA730}" type="datetimeFigureOut">
              <a:rPr lang="zh-CN" altLang="en-US" smtClean="0"/>
              <a:t>2020/11/26</a:t>
            </a:fld>
            <a:endParaRPr lang="zh-CN" altLang="en-US"/>
          </a:p>
        </p:txBody>
      </p:sp>
      <p:sp>
        <p:nvSpPr>
          <p:cNvPr id="6" name="页脚占位符 5"/>
          <p:cNvSpPr>
            <a:spLocks noGrp="1"/>
          </p:cNvSpPr>
          <p:nvPr>
            <p:ph type="ftr" sz="quarter" idx="11"/>
          </p:nvPr>
        </p:nvSpPr>
        <p:spPr>
          <a:xfrm>
            <a:off x="4165600" y="6356355"/>
            <a:ext cx="3860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737600" y="6356355"/>
            <a:ext cx="2844800" cy="365125"/>
          </a:xfrm>
          <a:prstGeom prst="rect">
            <a:avLst/>
          </a:prstGeom>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a:prstGeom prst="rect">
            <a:avLst/>
          </a:prstGeo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a:xfrm>
            <a:off x="609600" y="6356355"/>
            <a:ext cx="2844800" cy="365125"/>
          </a:xfrm>
          <a:prstGeom prst="rect">
            <a:avLst/>
          </a:prstGeom>
        </p:spPr>
        <p:txBody>
          <a:bodyPr/>
          <a:lstStyle/>
          <a:p>
            <a:fld id="{530820CF-B880-4189-942D-D702A7CBA730}" type="datetimeFigureOut">
              <a:rPr lang="zh-CN" altLang="en-US" smtClean="0"/>
              <a:t>2020/11/26</a:t>
            </a:fld>
            <a:endParaRPr lang="zh-CN" altLang="en-US"/>
          </a:p>
        </p:txBody>
      </p:sp>
      <p:sp>
        <p:nvSpPr>
          <p:cNvPr id="6" name="页脚占位符 5"/>
          <p:cNvSpPr>
            <a:spLocks noGrp="1"/>
          </p:cNvSpPr>
          <p:nvPr>
            <p:ph type="ftr" sz="quarter" idx="11"/>
          </p:nvPr>
        </p:nvSpPr>
        <p:spPr>
          <a:xfrm>
            <a:off x="4165600" y="6356355"/>
            <a:ext cx="3860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737600" y="6356355"/>
            <a:ext cx="2844800" cy="365125"/>
          </a:xfrm>
          <a:prstGeom prst="rect">
            <a:avLst/>
          </a:prstGeom>
        </p:spPr>
        <p:txBody>
          <a:bodyPr/>
          <a:lstStyle/>
          <a:p>
            <a:fld id="{0C913308-F349-4B6D-A68A-DD1791B4A57B}"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本占位符 2"/>
          <p:cNvSpPr>
            <a:spLocks noGrp="1"/>
          </p:cNvSpPr>
          <p:nvPr>
            <p:ph type="body" idx="1"/>
          </p:nvPr>
        </p:nvSpPr>
        <p:spPr>
          <a:xfrm>
            <a:off x="609600" y="1600205"/>
            <a:ext cx="10972800" cy="4525963"/>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cxnSp>
        <p:nvCxnSpPr>
          <p:cNvPr id="8" name="直接连接符 7"/>
          <p:cNvCxnSpPr/>
          <p:nvPr userDrawn="1"/>
        </p:nvCxnSpPr>
        <p:spPr>
          <a:xfrm>
            <a:off x="0" y="6597352"/>
            <a:ext cx="12192000" cy="0"/>
          </a:xfrm>
          <a:prstGeom prst="line">
            <a:avLst/>
          </a:prstGeom>
          <a:ln w="25400"/>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9" name="矩形 8"/>
          <p:cNvSpPr/>
          <p:nvPr userDrawn="1"/>
        </p:nvSpPr>
        <p:spPr>
          <a:xfrm>
            <a:off x="6960097" y="6453336"/>
            <a:ext cx="4416491" cy="2880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latin typeface="微软雅黑" pitchFamily="34" charset="-122"/>
                <a:ea typeface="微软雅黑" pitchFamily="34" charset="-122"/>
              </a:rPr>
              <a:t>杭州电子科技大学</a:t>
            </a:r>
            <a:r>
              <a:rPr lang="en-US" altLang="zh-CN" sz="1600" dirty="0">
                <a:latin typeface="微软雅黑" pitchFamily="34" charset="-122"/>
                <a:ea typeface="微软雅黑" pitchFamily="34" charset="-122"/>
              </a:rPr>
              <a:t>2020</a:t>
            </a:r>
            <a:r>
              <a:rPr lang="zh-CN" altLang="en-US" sz="1600" dirty="0">
                <a:latin typeface="微软雅黑" pitchFamily="34" charset="-122"/>
                <a:ea typeface="微软雅黑" pitchFamily="34" charset="-122"/>
              </a:rPr>
              <a:t>年毕业设计开题报告</a:t>
            </a:r>
          </a:p>
        </p:txBody>
      </p:sp>
      <p:pic>
        <p:nvPicPr>
          <p:cNvPr id="7" name="Picture 2">
            <a:extLst>
              <a:ext uri="{FF2B5EF4-FFF2-40B4-BE49-F238E27FC236}">
                <a16:creationId xmlns:a16="http://schemas.microsoft.com/office/drawing/2014/main" id="{5DCB9D62-4B15-4BBB-A85F-1FD1C0316CE5}"/>
              </a:ext>
            </a:extLst>
          </p:cNvPr>
          <p:cNvPicPr>
            <a:picLocks noChangeAspect="1" noChangeArrowheads="1"/>
          </p:cNvPicPr>
          <p:nvPr userDrawn="1"/>
        </p:nvPicPr>
        <p:blipFill>
          <a:blip r:embed="rId1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10238499" y="116632"/>
            <a:ext cx="1436080" cy="144016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2">
              <a:lumMod val="75000"/>
            </a:schemeClr>
          </a:solidFill>
          <a:latin typeface="微软雅黑" pitchFamily="34" charset="-122"/>
          <a:ea typeface="微软雅黑" pitchFamily="34" charset="-122"/>
          <a:cs typeface="+mn-cs"/>
        </a:defRPr>
      </a:lvl1pPr>
      <a:lvl2pPr marL="742950" indent="-285750" algn="l" defTabSz="914400" rtl="0" eaLnBrk="1" latinLnBrk="0" hangingPunct="1">
        <a:spcBef>
          <a:spcPct val="20000"/>
        </a:spcBef>
        <a:buFont typeface="Arial" pitchFamily="34" charset="0"/>
        <a:buChar char="–"/>
        <a:defRPr sz="2800" kern="1200">
          <a:solidFill>
            <a:schemeClr val="tx2">
              <a:lumMod val="75000"/>
            </a:schemeClr>
          </a:solidFill>
          <a:latin typeface="微软雅黑" pitchFamily="34" charset="-122"/>
          <a:ea typeface="微软雅黑" pitchFamily="34" charset="-122"/>
          <a:cs typeface="+mn-cs"/>
        </a:defRPr>
      </a:lvl2pPr>
      <a:lvl3pPr marL="1143000" indent="-228600" algn="l" defTabSz="914400" rtl="0" eaLnBrk="1" latinLnBrk="0" hangingPunct="1">
        <a:spcBef>
          <a:spcPct val="20000"/>
        </a:spcBef>
        <a:buFont typeface="Arial" pitchFamily="34" charset="0"/>
        <a:buChar char="•"/>
        <a:defRPr sz="2400" kern="1200">
          <a:solidFill>
            <a:schemeClr val="tx2">
              <a:lumMod val="75000"/>
            </a:schemeClr>
          </a:solidFill>
          <a:latin typeface="微软雅黑" pitchFamily="34" charset="-122"/>
          <a:ea typeface="微软雅黑" pitchFamily="34" charset="-122"/>
          <a:cs typeface="+mn-cs"/>
        </a:defRPr>
      </a:lvl3pPr>
      <a:lvl4pPr marL="1600200" indent="-228600" algn="l" defTabSz="914400" rtl="0" eaLnBrk="1" latinLnBrk="0" hangingPunct="1">
        <a:spcBef>
          <a:spcPct val="20000"/>
        </a:spcBef>
        <a:buFont typeface="Arial" pitchFamily="34" charset="0"/>
        <a:buChar char="–"/>
        <a:defRPr sz="2000" kern="1200">
          <a:solidFill>
            <a:schemeClr val="tx2">
              <a:lumMod val="75000"/>
            </a:schemeClr>
          </a:solidFill>
          <a:latin typeface="微软雅黑" pitchFamily="34" charset="-122"/>
          <a:ea typeface="微软雅黑" pitchFamily="34" charset="-122"/>
          <a:cs typeface="+mn-cs"/>
        </a:defRPr>
      </a:lvl4pPr>
      <a:lvl5pPr marL="2057400" indent="-228600" algn="l" defTabSz="914400" rtl="0" eaLnBrk="1" latinLnBrk="0" hangingPunct="1">
        <a:spcBef>
          <a:spcPct val="20000"/>
        </a:spcBef>
        <a:buFont typeface="Arial" pitchFamily="34" charset="0"/>
        <a:buChar char="»"/>
        <a:defRPr sz="2000" kern="1200">
          <a:solidFill>
            <a:schemeClr val="tx2">
              <a:lumMod val="75000"/>
            </a:schemeClr>
          </a:solidFill>
          <a:latin typeface="微软雅黑" pitchFamily="34" charset="-122"/>
          <a:ea typeface="微软雅黑" pitchFamily="34"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oleObject" Target="../embeddings/oleObject28.bin"/><Relationship Id="rId3" Type="http://schemas.openxmlformats.org/officeDocument/2006/relationships/image" Target="../media/image44.png"/><Relationship Id="rId7" Type="http://schemas.openxmlformats.org/officeDocument/2006/relationships/image" Target="../media/image41.wmf"/><Relationship Id="rId2" Type="http://schemas.openxmlformats.org/officeDocument/2006/relationships/slideLayout" Target="../slideLayouts/slideLayout7.xml"/><Relationship Id="rId1" Type="http://schemas.openxmlformats.org/officeDocument/2006/relationships/vmlDrawing" Target="../drawings/vmlDrawing4.vml"/><Relationship Id="rId6" Type="http://schemas.openxmlformats.org/officeDocument/2006/relationships/oleObject" Target="../embeddings/oleObject27.bin"/><Relationship Id="rId11" Type="http://schemas.openxmlformats.org/officeDocument/2006/relationships/image" Target="../media/image43.wmf"/><Relationship Id="rId5" Type="http://schemas.openxmlformats.org/officeDocument/2006/relationships/image" Target="../media/image40.wmf"/><Relationship Id="rId10" Type="http://schemas.openxmlformats.org/officeDocument/2006/relationships/oleObject" Target="../embeddings/oleObject29.bin"/><Relationship Id="rId4" Type="http://schemas.openxmlformats.org/officeDocument/2006/relationships/oleObject" Target="../embeddings/oleObject26.bin"/><Relationship Id="rId9" Type="http://schemas.openxmlformats.org/officeDocument/2006/relationships/image" Target="../media/image42.wm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8" Type="http://schemas.openxmlformats.org/officeDocument/2006/relationships/image" Target="../media/image101.png"/><Relationship Id="rId3" Type="http://schemas.openxmlformats.org/officeDocument/2006/relationships/notesSlide" Target="../notesSlides/notesSlide3.xml"/><Relationship Id="rId7" Type="http://schemas.openxmlformats.org/officeDocument/2006/relationships/image" Target="../media/image46.wmf"/><Relationship Id="rId2" Type="http://schemas.openxmlformats.org/officeDocument/2006/relationships/slideLayout" Target="../slideLayouts/slideLayout7.xml"/><Relationship Id="rId1" Type="http://schemas.openxmlformats.org/officeDocument/2006/relationships/vmlDrawing" Target="../drawings/vmlDrawing5.vml"/><Relationship Id="rId6" Type="http://schemas.openxmlformats.org/officeDocument/2006/relationships/oleObject" Target="../embeddings/oleObject31.bin"/><Relationship Id="rId5" Type="http://schemas.openxmlformats.org/officeDocument/2006/relationships/image" Target="../media/image45.wmf"/><Relationship Id="rId4" Type="http://schemas.openxmlformats.org/officeDocument/2006/relationships/oleObject" Target="../embeddings/oleObject30.bin"/></Relationships>
</file>

<file path=ppt/slides/_rels/slide15.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50.png"/></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91.png"/><Relationship Id="rId5" Type="http://schemas.openxmlformats.org/officeDocument/2006/relationships/image" Target="../media/image181.png"/><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200.png"/><Relationship Id="rId4" Type="http://schemas.openxmlformats.org/officeDocument/2006/relationships/image" Target="../media/image190.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5.jpeg"/></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jp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200.png"/><Relationship Id="rId4" Type="http://schemas.openxmlformats.org/officeDocument/2006/relationships/image" Target="../media/image190.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9.emf"/><Relationship Id="rId4" Type="http://schemas.openxmlformats.org/officeDocument/2006/relationships/image" Target="../media/image8.em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image" Target="../media/image12.emf"/><Relationship Id="rId13" Type="http://schemas.openxmlformats.org/officeDocument/2006/relationships/oleObject" Target="../embeddings/oleObject6.bin"/><Relationship Id="rId18" Type="http://schemas.openxmlformats.org/officeDocument/2006/relationships/oleObject" Target="../embeddings/oleObject9.bin"/><Relationship Id="rId3" Type="http://schemas.openxmlformats.org/officeDocument/2006/relationships/image" Target="../media/image18.png"/><Relationship Id="rId21" Type="http://schemas.openxmlformats.org/officeDocument/2006/relationships/image" Target="../media/image17.wmf"/><Relationship Id="rId7" Type="http://schemas.openxmlformats.org/officeDocument/2006/relationships/oleObject" Target="../embeddings/oleObject2.bin"/><Relationship Id="rId12" Type="http://schemas.openxmlformats.org/officeDocument/2006/relationships/oleObject" Target="../embeddings/oleObject5.bin"/><Relationship Id="rId17" Type="http://schemas.openxmlformats.org/officeDocument/2006/relationships/oleObject" Target="../embeddings/oleObject8.bin"/><Relationship Id="rId2" Type="http://schemas.openxmlformats.org/officeDocument/2006/relationships/slideLayout" Target="../slideLayouts/slideLayout7.xml"/><Relationship Id="rId16" Type="http://schemas.openxmlformats.org/officeDocument/2006/relationships/image" Target="../media/image15.emf"/><Relationship Id="rId20" Type="http://schemas.openxmlformats.org/officeDocument/2006/relationships/oleObject" Target="../embeddings/oleObject10.bin"/><Relationship Id="rId1" Type="http://schemas.openxmlformats.org/officeDocument/2006/relationships/vmlDrawing" Target="../drawings/vmlDrawing1.vml"/><Relationship Id="rId6" Type="http://schemas.openxmlformats.org/officeDocument/2006/relationships/image" Target="../media/image19.png"/><Relationship Id="rId11" Type="http://schemas.openxmlformats.org/officeDocument/2006/relationships/image" Target="../media/image13.emf"/><Relationship Id="rId5" Type="http://schemas.openxmlformats.org/officeDocument/2006/relationships/image" Target="../media/image11.wmf"/><Relationship Id="rId15" Type="http://schemas.openxmlformats.org/officeDocument/2006/relationships/oleObject" Target="../embeddings/oleObject7.bin"/><Relationship Id="rId10" Type="http://schemas.openxmlformats.org/officeDocument/2006/relationships/oleObject" Target="../embeddings/oleObject4.bin"/><Relationship Id="rId19" Type="http://schemas.openxmlformats.org/officeDocument/2006/relationships/image" Target="../media/image16.wmf"/><Relationship Id="rId4" Type="http://schemas.openxmlformats.org/officeDocument/2006/relationships/oleObject" Target="../embeddings/oleObject1.bin"/><Relationship Id="rId9" Type="http://schemas.openxmlformats.org/officeDocument/2006/relationships/oleObject" Target="../embeddings/oleObject3.bin"/><Relationship Id="rId14" Type="http://schemas.openxmlformats.org/officeDocument/2006/relationships/image" Target="../media/image14.emf"/><Relationship Id="rId22" Type="http://schemas.openxmlformats.org/officeDocument/2006/relationships/image" Target="../media/image20.png"/></Relationships>
</file>

<file path=ppt/slides/_rels/slide8.xml.rels><?xml version="1.0" encoding="UTF-8" standalone="yes"?>
<Relationships xmlns="http://schemas.openxmlformats.org/package/2006/relationships"><Relationship Id="rId8" Type="http://schemas.openxmlformats.org/officeDocument/2006/relationships/image" Target="../media/image23.wmf"/><Relationship Id="rId13" Type="http://schemas.openxmlformats.org/officeDocument/2006/relationships/image" Target="../media/image30.png"/><Relationship Id="rId18" Type="http://schemas.openxmlformats.org/officeDocument/2006/relationships/image" Target="../media/image31.png"/><Relationship Id="rId3" Type="http://schemas.openxmlformats.org/officeDocument/2006/relationships/oleObject" Target="../embeddings/oleObject11.bin"/><Relationship Id="rId21" Type="http://schemas.openxmlformats.org/officeDocument/2006/relationships/oleObject" Target="../embeddings/oleObject19.bin"/><Relationship Id="rId7" Type="http://schemas.openxmlformats.org/officeDocument/2006/relationships/oleObject" Target="../embeddings/oleObject13.bin"/><Relationship Id="rId12" Type="http://schemas.openxmlformats.org/officeDocument/2006/relationships/image" Target="../media/image25.wmf"/><Relationship Id="rId17" Type="http://schemas.openxmlformats.org/officeDocument/2006/relationships/image" Target="../media/image27.emf"/><Relationship Id="rId2" Type="http://schemas.openxmlformats.org/officeDocument/2006/relationships/slideLayout" Target="../slideLayouts/slideLayout7.xml"/><Relationship Id="rId16" Type="http://schemas.openxmlformats.org/officeDocument/2006/relationships/oleObject" Target="../embeddings/oleObject17.bin"/><Relationship Id="rId20" Type="http://schemas.openxmlformats.org/officeDocument/2006/relationships/image" Target="../media/image28.emf"/><Relationship Id="rId1" Type="http://schemas.openxmlformats.org/officeDocument/2006/relationships/vmlDrawing" Target="../drawings/vmlDrawing2.vml"/><Relationship Id="rId6" Type="http://schemas.openxmlformats.org/officeDocument/2006/relationships/image" Target="../media/image22.emf"/><Relationship Id="rId11" Type="http://schemas.openxmlformats.org/officeDocument/2006/relationships/oleObject" Target="../embeddings/oleObject15.bin"/><Relationship Id="rId5" Type="http://schemas.openxmlformats.org/officeDocument/2006/relationships/oleObject" Target="../embeddings/oleObject12.bin"/><Relationship Id="rId15" Type="http://schemas.openxmlformats.org/officeDocument/2006/relationships/image" Target="../media/image26.wmf"/><Relationship Id="rId10" Type="http://schemas.openxmlformats.org/officeDocument/2006/relationships/image" Target="../media/image24.wmf"/><Relationship Id="rId19" Type="http://schemas.openxmlformats.org/officeDocument/2006/relationships/oleObject" Target="../embeddings/oleObject18.bin"/><Relationship Id="rId4" Type="http://schemas.openxmlformats.org/officeDocument/2006/relationships/image" Target="../media/image21.emf"/><Relationship Id="rId9" Type="http://schemas.openxmlformats.org/officeDocument/2006/relationships/oleObject" Target="../embeddings/oleObject14.bin"/><Relationship Id="rId14" Type="http://schemas.openxmlformats.org/officeDocument/2006/relationships/oleObject" Target="../embeddings/oleObject16.bin"/><Relationship Id="rId22" Type="http://schemas.openxmlformats.org/officeDocument/2006/relationships/image" Target="../media/image29.wmf"/></Relationships>
</file>

<file path=ppt/slides/_rels/slide9.xml.rels><?xml version="1.0" encoding="UTF-8" standalone="yes"?>
<Relationships xmlns="http://schemas.openxmlformats.org/package/2006/relationships"><Relationship Id="rId8" Type="http://schemas.openxmlformats.org/officeDocument/2006/relationships/oleObject" Target="../embeddings/oleObject22.bin"/><Relationship Id="rId13" Type="http://schemas.openxmlformats.org/officeDocument/2006/relationships/oleObject" Target="../embeddings/oleObject24.bin"/><Relationship Id="rId3" Type="http://schemas.openxmlformats.org/officeDocument/2006/relationships/oleObject" Target="../embeddings/oleObject20.bin"/><Relationship Id="rId7" Type="http://schemas.openxmlformats.org/officeDocument/2006/relationships/image" Target="../media/image38.png"/><Relationship Id="rId12" Type="http://schemas.openxmlformats.org/officeDocument/2006/relationships/image" Target="../media/image39.png"/><Relationship Id="rId2" Type="http://schemas.openxmlformats.org/officeDocument/2006/relationships/slideLayout" Target="../slideLayouts/slideLayout7.xml"/><Relationship Id="rId16" Type="http://schemas.openxmlformats.org/officeDocument/2006/relationships/image" Target="../media/image37.wmf"/><Relationship Id="rId1" Type="http://schemas.openxmlformats.org/officeDocument/2006/relationships/vmlDrawing" Target="../drawings/vmlDrawing3.vml"/><Relationship Id="rId6" Type="http://schemas.openxmlformats.org/officeDocument/2006/relationships/image" Target="../media/image33.wmf"/><Relationship Id="rId11" Type="http://schemas.openxmlformats.org/officeDocument/2006/relationships/image" Target="../media/image35.wmf"/><Relationship Id="rId5" Type="http://schemas.openxmlformats.org/officeDocument/2006/relationships/oleObject" Target="../embeddings/oleObject21.bin"/><Relationship Id="rId15" Type="http://schemas.openxmlformats.org/officeDocument/2006/relationships/oleObject" Target="../embeddings/oleObject25.bin"/><Relationship Id="rId10" Type="http://schemas.openxmlformats.org/officeDocument/2006/relationships/oleObject" Target="../embeddings/oleObject23.bin"/><Relationship Id="rId4" Type="http://schemas.openxmlformats.org/officeDocument/2006/relationships/image" Target="../media/image32.wmf"/><Relationship Id="rId9" Type="http://schemas.openxmlformats.org/officeDocument/2006/relationships/image" Target="../media/image34.wmf"/><Relationship Id="rId14" Type="http://schemas.openxmlformats.org/officeDocument/2006/relationships/image" Target="../media/image36.wmf"/></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矩形 4"/>
          <p:cNvSpPr/>
          <p:nvPr/>
        </p:nvSpPr>
        <p:spPr>
          <a:xfrm>
            <a:off x="2711696" y="1772816"/>
            <a:ext cx="6768608" cy="86409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a:latin typeface="华康俪金黑W8(P)" pitchFamily="34" charset="-122"/>
                <a:ea typeface="华康俪金黑W8(P)" pitchFamily="34" charset="-122"/>
              </a:rPr>
              <a:t>基于模型的点模式学习算法研究</a:t>
            </a:r>
          </a:p>
        </p:txBody>
      </p:sp>
      <p:sp>
        <p:nvSpPr>
          <p:cNvPr id="6" name="梯形 5"/>
          <p:cNvSpPr/>
          <p:nvPr/>
        </p:nvSpPr>
        <p:spPr>
          <a:xfrm rot="16200000">
            <a:off x="1991616" y="1916832"/>
            <a:ext cx="864096" cy="576064"/>
          </a:xfrm>
          <a:prstGeom prst="trapezoid">
            <a:avLst/>
          </a:prstGeom>
          <a:solidFill>
            <a:srgbClr val="66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梯形 6"/>
          <p:cNvSpPr/>
          <p:nvPr/>
        </p:nvSpPr>
        <p:spPr>
          <a:xfrm rot="5400000" flipH="1">
            <a:off x="9336288" y="1916832"/>
            <a:ext cx="864096" cy="576064"/>
          </a:xfrm>
          <a:prstGeom prst="trapezoid">
            <a:avLst/>
          </a:prstGeom>
          <a:solidFill>
            <a:srgbClr val="66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0" y="1916864"/>
            <a:ext cx="2135632" cy="57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dirty="0">
              <a:latin typeface="华康俪金黑W8(P)" pitchFamily="34" charset="-122"/>
              <a:ea typeface="华康俪金黑W8(P)" pitchFamily="34" charset="-122"/>
            </a:endParaRPr>
          </a:p>
        </p:txBody>
      </p:sp>
      <p:sp>
        <p:nvSpPr>
          <p:cNvPr id="9" name="矩形 8"/>
          <p:cNvSpPr/>
          <p:nvPr/>
        </p:nvSpPr>
        <p:spPr>
          <a:xfrm>
            <a:off x="10056368" y="1916864"/>
            <a:ext cx="2135632" cy="57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dirty="0">
              <a:latin typeface="华康俪金黑W8(P)" pitchFamily="34" charset="-122"/>
              <a:ea typeface="华康俪金黑W8(P)" pitchFamily="34" charset="-122"/>
            </a:endParaRPr>
          </a:p>
        </p:txBody>
      </p:sp>
      <p:graphicFrame>
        <p:nvGraphicFramePr>
          <p:cNvPr id="10" name="表格 9"/>
          <p:cNvGraphicFramePr>
            <a:graphicFrameLocks noGrp="1"/>
          </p:cNvGraphicFramePr>
          <p:nvPr>
            <p:extLst>
              <p:ext uri="{D42A27DB-BD31-4B8C-83A1-F6EECF244321}">
                <p14:modId xmlns:p14="http://schemas.microsoft.com/office/powerpoint/2010/main" val="3927447600"/>
              </p:ext>
            </p:extLst>
          </p:nvPr>
        </p:nvGraphicFramePr>
        <p:xfrm>
          <a:off x="3799756" y="3501009"/>
          <a:ext cx="4592488" cy="2599365"/>
        </p:xfrm>
        <a:graphic>
          <a:graphicData uri="http://schemas.openxmlformats.org/drawingml/2006/table">
            <a:tbl>
              <a:tblPr firstRow="1" bandRow="1">
                <a:tableStyleId>{5C22544A-7EE6-4342-B048-85BDC9FD1C3A}</a:tableStyleId>
              </a:tblPr>
              <a:tblGrid>
                <a:gridCol w="1884334">
                  <a:extLst>
                    <a:ext uri="{9D8B030D-6E8A-4147-A177-3AD203B41FA5}">
                      <a16:colId xmlns:a16="http://schemas.microsoft.com/office/drawing/2014/main" val="20000"/>
                    </a:ext>
                  </a:extLst>
                </a:gridCol>
                <a:gridCol w="2708154">
                  <a:extLst>
                    <a:ext uri="{9D8B030D-6E8A-4147-A177-3AD203B41FA5}">
                      <a16:colId xmlns:a16="http://schemas.microsoft.com/office/drawing/2014/main" val="20001"/>
                    </a:ext>
                  </a:extLst>
                </a:gridCol>
              </a:tblGrid>
              <a:tr h="340578">
                <a:tc>
                  <a:txBody>
                    <a:bodyPr/>
                    <a:lstStyle/>
                    <a:p>
                      <a:pPr algn="ctr"/>
                      <a:r>
                        <a:rPr lang="zh-CN" altLang="en-US" dirty="0">
                          <a:latin typeface="微软雅黑" pitchFamily="34" charset="-122"/>
                          <a:ea typeface="微软雅黑" pitchFamily="34" charset="-122"/>
                        </a:rPr>
                        <a:t>学  院</a:t>
                      </a:r>
                    </a:p>
                  </a:txBody>
                  <a:tcPr/>
                </a:tc>
                <a:tc>
                  <a:txBody>
                    <a:bodyPr/>
                    <a:lstStyle/>
                    <a:p>
                      <a:pPr algn="ctr"/>
                      <a:r>
                        <a:rPr lang="zh-CN" altLang="en-US" b="0" dirty="0">
                          <a:solidFill>
                            <a:schemeClr val="tx1"/>
                          </a:solidFill>
                        </a:rPr>
                        <a:t>自动化学院</a:t>
                      </a:r>
                      <a:endParaRPr lang="zh-CN" altLang="en-US" b="0" dirty="0"/>
                    </a:p>
                  </a:txBody>
                  <a:tcPr>
                    <a:lnR w="57150" cap="flat" cmpd="sng" algn="ctr">
                      <a:solidFill>
                        <a:schemeClr val="tx2">
                          <a:lumMod val="75000"/>
                        </a:schemeClr>
                      </a:solidFill>
                      <a:prstDash val="solid"/>
                      <a:round/>
                      <a:headEnd type="none" w="med" len="med"/>
                      <a:tailEnd type="none" w="med" len="med"/>
                    </a:lnR>
                    <a:lnB w="12700" cap="flat" cmpd="sng" algn="ctr">
                      <a:solidFill>
                        <a:schemeClr val="tx2">
                          <a:lumMod val="75000"/>
                        </a:schemeClr>
                      </a:solidFill>
                      <a:prstDash val="solid"/>
                      <a:round/>
                      <a:headEnd type="none" w="med" len="med"/>
                      <a:tailEnd type="none" w="med" len="med"/>
                    </a:lnB>
                    <a:noFill/>
                  </a:tcPr>
                </a:tc>
                <a:extLst>
                  <a:ext uri="{0D108BD9-81ED-4DB2-BD59-A6C34878D82A}">
                    <a16:rowId xmlns:a16="http://schemas.microsoft.com/office/drawing/2014/main" val="10000"/>
                  </a:ext>
                </a:extLst>
              </a:tr>
              <a:tr h="340578">
                <a:tc gridSpan="2">
                  <a:txBody>
                    <a:bodyPr/>
                    <a:lstStyle/>
                    <a:p>
                      <a:pPr algn="ctr"/>
                      <a:endParaRPr lang="zh-CN" altLang="en-US" dirty="0"/>
                    </a:p>
                  </a:txBody>
                  <a:tcPr>
                    <a:noFill/>
                  </a:tcPr>
                </a:tc>
                <a:tc hMerge="1">
                  <a:txBody>
                    <a:bodyPr/>
                    <a:lstStyle/>
                    <a:p>
                      <a:endParaRPr lang="zh-CN" altLang="en-US"/>
                    </a:p>
                  </a:txBody>
                  <a:tcPr/>
                </a:tc>
                <a:extLst>
                  <a:ext uri="{0D108BD9-81ED-4DB2-BD59-A6C34878D82A}">
                    <a16:rowId xmlns:a16="http://schemas.microsoft.com/office/drawing/2014/main" val="10001"/>
                  </a:ext>
                </a:extLst>
              </a:tr>
              <a:tr h="340578">
                <a:tc>
                  <a:txBody>
                    <a:bodyPr/>
                    <a:lstStyle/>
                    <a:p>
                      <a:pPr algn="ctr"/>
                      <a:r>
                        <a:rPr lang="zh-CN" altLang="en-US" sz="1800" b="1" kern="1200" dirty="0">
                          <a:solidFill>
                            <a:schemeClr val="lt1"/>
                          </a:solidFill>
                          <a:latin typeface="微软雅黑" pitchFamily="34" charset="-122"/>
                          <a:ea typeface="微软雅黑" pitchFamily="34" charset="-122"/>
                          <a:cs typeface="+mn-cs"/>
                        </a:rPr>
                        <a:t>专  业</a:t>
                      </a:r>
                    </a:p>
                  </a:txBody>
                  <a:tcPr>
                    <a:solidFill>
                      <a:schemeClr val="tx2">
                        <a:lumMod val="60000"/>
                        <a:lumOff val="40000"/>
                      </a:schemeClr>
                    </a:solidFill>
                  </a:tcPr>
                </a:tc>
                <a:tc>
                  <a:txBody>
                    <a:bodyPr/>
                    <a:lstStyle/>
                    <a:p>
                      <a:pPr algn="ctr"/>
                      <a:r>
                        <a:rPr lang="zh-CN" altLang="en-US" dirty="0"/>
                        <a:t>控制科学与工程</a:t>
                      </a:r>
                    </a:p>
                  </a:txBody>
                  <a:tcPr>
                    <a:lnR w="57150" cap="flat" cmpd="sng" algn="ctr">
                      <a:solidFill>
                        <a:schemeClr val="tx2">
                          <a:lumMod val="75000"/>
                        </a:schemeClr>
                      </a:solidFill>
                      <a:prstDash val="solid"/>
                      <a:round/>
                      <a:headEnd type="none" w="med" len="med"/>
                      <a:tailEnd type="none" w="med" len="med"/>
                    </a:lnR>
                    <a:lnB w="12700" cap="flat" cmpd="sng" algn="ctr">
                      <a:solidFill>
                        <a:schemeClr val="tx2">
                          <a:lumMod val="75000"/>
                        </a:schemeClr>
                      </a:solidFill>
                      <a:prstDash val="solid"/>
                      <a:round/>
                      <a:headEnd type="none" w="med" len="med"/>
                      <a:tailEnd type="none" w="med" len="med"/>
                    </a:lnB>
                    <a:noFill/>
                  </a:tcPr>
                </a:tc>
                <a:extLst>
                  <a:ext uri="{0D108BD9-81ED-4DB2-BD59-A6C34878D82A}">
                    <a16:rowId xmlns:a16="http://schemas.microsoft.com/office/drawing/2014/main" val="10002"/>
                  </a:ext>
                </a:extLst>
              </a:tr>
              <a:tr h="404805">
                <a:tc gridSpan="2">
                  <a:txBody>
                    <a:bodyPr/>
                    <a:lstStyle/>
                    <a:p>
                      <a:pPr algn="ctr"/>
                      <a:endParaRPr lang="zh-CN" altLang="en-US" dirty="0"/>
                    </a:p>
                  </a:txBody>
                  <a:tcPr>
                    <a:noFill/>
                  </a:tcPr>
                </a:tc>
                <a:tc hMerge="1">
                  <a:txBody>
                    <a:bodyPr/>
                    <a:lstStyle/>
                    <a:p>
                      <a:endParaRPr lang="zh-CN" altLang="en-US"/>
                    </a:p>
                  </a:txBody>
                  <a:tcPr/>
                </a:tc>
                <a:extLst>
                  <a:ext uri="{0D108BD9-81ED-4DB2-BD59-A6C34878D82A}">
                    <a16:rowId xmlns:a16="http://schemas.microsoft.com/office/drawing/2014/main" val="10003"/>
                  </a:ext>
                </a:extLst>
              </a:tr>
              <a:tr h="340578">
                <a:tc>
                  <a:txBody>
                    <a:bodyPr/>
                    <a:lstStyle/>
                    <a:p>
                      <a:pPr algn="ctr"/>
                      <a:r>
                        <a:rPr lang="zh-CN" altLang="en-US" b="1" dirty="0">
                          <a:solidFill>
                            <a:schemeClr val="bg1"/>
                          </a:solidFill>
                          <a:latin typeface="微软雅黑" pitchFamily="34" charset="-122"/>
                          <a:ea typeface="微软雅黑" pitchFamily="34" charset="-122"/>
                        </a:rPr>
                        <a:t>学生姓名</a:t>
                      </a:r>
                    </a:p>
                  </a:txBody>
                  <a:tcPr>
                    <a:solidFill>
                      <a:schemeClr val="tx2">
                        <a:lumMod val="60000"/>
                        <a:lumOff val="40000"/>
                      </a:schemeClr>
                    </a:solidFill>
                  </a:tcPr>
                </a:tc>
                <a:tc>
                  <a:txBody>
                    <a:bodyPr/>
                    <a:lstStyle/>
                    <a:p>
                      <a:pPr algn="ctr"/>
                      <a:r>
                        <a:rPr lang="zh-CN" altLang="en-US" dirty="0"/>
                        <a:t>杨豪杰</a:t>
                      </a:r>
                    </a:p>
                  </a:txBody>
                  <a:tcPr>
                    <a:lnR w="57150" cap="flat" cmpd="sng" algn="ctr">
                      <a:solidFill>
                        <a:schemeClr val="tx2">
                          <a:lumMod val="75000"/>
                        </a:schemeClr>
                      </a:solidFill>
                      <a:prstDash val="solid"/>
                      <a:round/>
                      <a:headEnd type="none" w="med" len="med"/>
                      <a:tailEnd type="none" w="med" len="med"/>
                    </a:lnR>
                    <a:lnB w="12700" cap="flat" cmpd="sng" algn="ctr">
                      <a:solidFill>
                        <a:srgbClr val="4F81BD"/>
                      </a:solidFill>
                      <a:prstDash val="solid"/>
                      <a:round/>
                      <a:headEnd type="none" w="med" len="med"/>
                      <a:tailEnd type="none" w="med" len="med"/>
                    </a:lnB>
                    <a:noFill/>
                  </a:tcPr>
                </a:tc>
                <a:extLst>
                  <a:ext uri="{0D108BD9-81ED-4DB2-BD59-A6C34878D82A}">
                    <a16:rowId xmlns:a16="http://schemas.microsoft.com/office/drawing/2014/main" val="10004"/>
                  </a:ext>
                </a:extLst>
              </a:tr>
              <a:tr h="340578">
                <a:tc>
                  <a:txBody>
                    <a:bodyPr/>
                    <a:lstStyle/>
                    <a:p>
                      <a:pPr algn="ctr"/>
                      <a:endParaRPr lang="zh-CN" altLang="en-US" b="1" dirty="0">
                        <a:solidFill>
                          <a:schemeClr val="bg1"/>
                        </a:solidFill>
                        <a:latin typeface="微软雅黑" pitchFamily="34" charset="-122"/>
                        <a:ea typeface="微软雅黑" pitchFamily="34" charset="-122"/>
                      </a:endParaRPr>
                    </a:p>
                  </a:txBody>
                  <a:tcPr>
                    <a:lnR w="12700" cmpd="sng">
                      <a:noFill/>
                    </a:lnR>
                    <a:noFill/>
                  </a:tcPr>
                </a:tc>
                <a:tc>
                  <a:txBody>
                    <a:bodyPr/>
                    <a:lstStyle/>
                    <a:p>
                      <a:pPr algn="ctr"/>
                      <a:endParaRPr lang="zh-CN" altLang="en-US" dirty="0"/>
                    </a:p>
                  </a:txBody>
                  <a:tcPr>
                    <a:lnL w="12700" cmpd="sng">
                      <a:noFill/>
                    </a:lnL>
                    <a:lnR w="57150" cap="flat" cmpd="sng" algn="ctr">
                      <a:noFill/>
                      <a:prstDash val="solid"/>
                      <a:round/>
                      <a:headEnd type="none" w="med" len="med"/>
                      <a:tailEnd type="none" w="med" len="med"/>
                    </a:lnR>
                    <a:lnT w="12700" cap="flat" cmpd="sng" algn="ctr">
                      <a:solidFill>
                        <a:srgbClr val="4F81BD"/>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260362590"/>
                  </a:ext>
                </a:extLst>
              </a:tr>
              <a:tr h="340578">
                <a:tc>
                  <a:txBody>
                    <a:bodyPr/>
                    <a:lstStyle/>
                    <a:p>
                      <a:pPr algn="ctr"/>
                      <a:r>
                        <a:rPr lang="zh-CN" altLang="en-US" b="1" dirty="0">
                          <a:solidFill>
                            <a:schemeClr val="bg1"/>
                          </a:solidFill>
                          <a:latin typeface="微软雅黑" pitchFamily="34" charset="-122"/>
                          <a:ea typeface="微软雅黑" pitchFamily="34" charset="-122"/>
                        </a:rPr>
                        <a:t>导师</a:t>
                      </a:r>
                    </a:p>
                  </a:txBody>
                  <a:tcPr>
                    <a:solidFill>
                      <a:schemeClr val="tx2">
                        <a:lumMod val="60000"/>
                        <a:lumOff val="40000"/>
                      </a:schemeClr>
                    </a:solidFill>
                  </a:tcPr>
                </a:tc>
                <a:tc>
                  <a:txBody>
                    <a:bodyPr/>
                    <a:lstStyle/>
                    <a:p>
                      <a:pPr algn="ctr"/>
                      <a:r>
                        <a:rPr lang="zh-CN" altLang="en-US" dirty="0"/>
                        <a:t>刘伟峰</a:t>
                      </a:r>
                      <a:r>
                        <a:rPr lang="en-US" altLang="zh-CN" dirty="0"/>
                        <a:t>/</a:t>
                      </a:r>
                      <a:r>
                        <a:rPr lang="zh-CN" altLang="en-US" dirty="0"/>
                        <a:t>李建宁</a:t>
                      </a:r>
                    </a:p>
                  </a:txBody>
                  <a:tcPr>
                    <a:lnR w="57150" cap="flat" cmpd="sng" algn="ctr">
                      <a:solidFill>
                        <a:schemeClr val="tx2">
                          <a:lumMod val="75000"/>
                        </a:schemeClr>
                      </a:solidFill>
                      <a:prstDash val="solid"/>
                      <a:round/>
                      <a:headEnd type="none" w="med" len="med"/>
                      <a:tailEnd type="none" w="med" len="med"/>
                    </a:lnR>
                    <a:lnT w="12700" cmpd="sng">
                      <a:noFill/>
                    </a:lnT>
                    <a:lnB w="12700" cap="flat" cmpd="sng" algn="ctr">
                      <a:solidFill>
                        <a:schemeClr val="tx2">
                          <a:lumMod val="75000"/>
                        </a:schemeClr>
                      </a:solidFill>
                      <a:prstDash val="solid"/>
                      <a:round/>
                      <a:headEnd type="none" w="med" len="med"/>
                      <a:tailEnd type="none" w="med" len="med"/>
                    </a:lnB>
                    <a:noFill/>
                  </a:tcPr>
                </a:tc>
                <a:extLst>
                  <a:ext uri="{0D108BD9-81ED-4DB2-BD59-A6C34878D82A}">
                    <a16:rowId xmlns:a16="http://schemas.microsoft.com/office/drawing/2014/main" val="3994991656"/>
                  </a:ext>
                </a:extLst>
              </a:tr>
            </a:tbl>
          </a:graphicData>
        </a:graphic>
      </p:graphicFrame>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643962" y="234666"/>
            <a:ext cx="4904076" cy="1188123"/>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7171191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p:cNvGraphicFramePr>
            <a:graphicFrameLocks noGrp="1"/>
          </p:cNvGraphicFramePr>
          <p:nvPr/>
        </p:nvGraphicFramePr>
        <p:xfrm>
          <a:off x="1847528" y="548680"/>
          <a:ext cx="6624000" cy="804879"/>
        </p:xfrm>
        <a:graphic>
          <a:graphicData uri="http://schemas.openxmlformats.org/drawingml/2006/table">
            <a:tbl>
              <a:tblPr firstRow="1" bandRow="1">
                <a:tableStyleId>{5C22544A-7EE6-4342-B048-85BDC9FD1C3A}</a:tableStyleId>
              </a:tblPr>
              <a:tblGrid>
                <a:gridCol w="1656000">
                  <a:extLst>
                    <a:ext uri="{9D8B030D-6E8A-4147-A177-3AD203B41FA5}">
                      <a16:colId xmlns:a16="http://schemas.microsoft.com/office/drawing/2014/main" val="20001"/>
                    </a:ext>
                  </a:extLst>
                </a:gridCol>
                <a:gridCol w="1656000">
                  <a:extLst>
                    <a:ext uri="{9D8B030D-6E8A-4147-A177-3AD203B41FA5}">
                      <a16:colId xmlns:a16="http://schemas.microsoft.com/office/drawing/2014/main" val="20002"/>
                    </a:ext>
                  </a:extLst>
                </a:gridCol>
                <a:gridCol w="1656000">
                  <a:extLst>
                    <a:ext uri="{9D8B030D-6E8A-4147-A177-3AD203B41FA5}">
                      <a16:colId xmlns:a16="http://schemas.microsoft.com/office/drawing/2014/main" val="20003"/>
                    </a:ext>
                  </a:extLst>
                </a:gridCol>
                <a:gridCol w="1656000">
                  <a:extLst>
                    <a:ext uri="{9D8B030D-6E8A-4147-A177-3AD203B41FA5}">
                      <a16:colId xmlns:a16="http://schemas.microsoft.com/office/drawing/2014/main" val="4231623938"/>
                    </a:ext>
                  </a:extLst>
                </a:gridCol>
              </a:tblGrid>
              <a:tr h="497601">
                <a:tc>
                  <a:txBody>
                    <a:bodyPr/>
                    <a:lstStyle/>
                    <a:p>
                      <a:pPr algn="ctr"/>
                      <a:r>
                        <a:rPr lang="zh-CN" altLang="en-US" b="0" dirty="0">
                          <a:solidFill>
                            <a:schemeClr val="accent1">
                              <a:lumMod val="75000"/>
                            </a:schemeClr>
                          </a:solidFill>
                          <a:latin typeface="微软雅黑" pitchFamily="34" charset="-122"/>
                          <a:ea typeface="微软雅黑" pitchFamily="34" charset="-122"/>
                        </a:rPr>
                        <a:t>背景介绍及研究意义</a:t>
                      </a:r>
                    </a:p>
                  </a:txBody>
                  <a:tcPr anchor="b">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b="1" dirty="0">
                          <a:solidFill>
                            <a:schemeClr val="bg1"/>
                          </a:solidFill>
                          <a:latin typeface="微软雅黑" pitchFamily="34" charset="-122"/>
                          <a:ea typeface="微软雅黑" pitchFamily="34" charset="-122"/>
                        </a:rPr>
                        <a:t>研究内容</a:t>
                      </a: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4F81BD"/>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b="0" dirty="0">
                          <a:solidFill>
                            <a:schemeClr val="accent1">
                              <a:lumMod val="75000"/>
                            </a:schemeClr>
                          </a:solidFill>
                          <a:latin typeface="微软雅黑" pitchFamily="34" charset="-122"/>
                          <a:ea typeface="微软雅黑" pitchFamily="34" charset="-122"/>
                        </a:rPr>
                        <a:t>研究计划</a:t>
                      </a:r>
                    </a:p>
                  </a:txBody>
                  <a:tcPr anchor="b">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b="0" dirty="0">
                          <a:solidFill>
                            <a:schemeClr val="accent1">
                              <a:lumMod val="75000"/>
                            </a:schemeClr>
                          </a:solidFill>
                          <a:latin typeface="微软雅黑" pitchFamily="34" charset="-122"/>
                          <a:ea typeface="微软雅黑" pitchFamily="34" charset="-122"/>
                        </a:rPr>
                        <a:t>研究成果</a:t>
                      </a:r>
                    </a:p>
                  </a:txBody>
                  <a:tcPr anchor="b">
                    <a:lnL w="5715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164799">
                <a:tc>
                  <a:txBody>
                    <a:bodyPr/>
                    <a:lstStyle/>
                    <a:p>
                      <a:pPr algn="ctr"/>
                      <a:endParaRPr lang="zh-CN" altLang="en-US" sz="100" b="0" dirty="0">
                        <a:solidFill>
                          <a:schemeClr val="accent1">
                            <a:lumMod val="75000"/>
                          </a:schemeClr>
                        </a:solidFill>
                        <a:latin typeface="微软雅黑" pitchFamily="34" charset="-122"/>
                        <a:ea typeface="微软雅黑" pitchFamily="34" charset="-122"/>
                      </a:endParaRP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vMerge="1">
                  <a:txBody>
                    <a:bodyPr/>
                    <a:lstStyle/>
                    <a:p>
                      <a:pPr algn="ctr"/>
                      <a:endParaRPr lang="zh-CN" altLang="en-US" sz="100" b="0" dirty="0">
                        <a:solidFill>
                          <a:schemeClr val="accent1">
                            <a:lumMod val="75000"/>
                          </a:schemeClr>
                        </a:solidFill>
                        <a:latin typeface="微软雅黑" pitchFamily="34" charset="-122"/>
                        <a:ea typeface="微软雅黑" pitchFamily="34" charset="-122"/>
                      </a:endParaRP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zh-CN" altLang="en-US" sz="100" b="0" dirty="0">
                        <a:solidFill>
                          <a:schemeClr val="accent1">
                            <a:lumMod val="75000"/>
                          </a:schemeClr>
                        </a:solidFill>
                        <a:latin typeface="微软雅黑" pitchFamily="34" charset="-122"/>
                        <a:ea typeface="微软雅黑" pitchFamily="34" charset="-122"/>
                      </a:endParaRP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zh-CN" altLang="en-US" sz="100" b="0" dirty="0">
                        <a:solidFill>
                          <a:schemeClr val="accent1">
                            <a:lumMod val="75000"/>
                          </a:schemeClr>
                        </a:solidFill>
                        <a:latin typeface="微软雅黑" pitchFamily="34" charset="-122"/>
                        <a:ea typeface="微软雅黑" pitchFamily="34" charset="-122"/>
                      </a:endParaRP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10001"/>
                  </a:ext>
                </a:extLst>
              </a:tr>
            </a:tbl>
          </a:graphicData>
        </a:graphic>
      </p:graphicFrame>
      <mc:AlternateContent xmlns:mc="http://schemas.openxmlformats.org/markup-compatibility/2006">
        <mc:Choice xmlns:a14="http://schemas.microsoft.com/office/drawing/2010/main" Requires="a14">
          <p:sp>
            <p:nvSpPr>
              <p:cNvPr id="4" name="文本框 3">
                <a:extLst>
                  <a:ext uri="{FF2B5EF4-FFF2-40B4-BE49-F238E27FC236}">
                    <a16:creationId xmlns:a16="http://schemas.microsoft.com/office/drawing/2014/main" id="{755394FC-93C4-4B5D-BD97-F7A1FD2577EF}"/>
                  </a:ext>
                </a:extLst>
              </p:cNvPr>
              <p:cNvSpPr txBox="1"/>
              <p:nvPr/>
            </p:nvSpPr>
            <p:spPr>
              <a:xfrm>
                <a:off x="1415480" y="1556792"/>
                <a:ext cx="6840760" cy="369332"/>
              </a:xfrm>
              <a:prstGeom prst="rect">
                <a:avLst/>
              </a:prstGeom>
              <a:noFill/>
            </p:spPr>
            <p:txBody>
              <a:bodyPr wrap="square" rtlCol="0">
                <a:spAutoFit/>
              </a:bodyPr>
              <a:lstStyle/>
              <a:p>
                <a:r>
                  <a:rPr lang="zh-CN" altLang="en-US" dirty="0"/>
                  <a:t>均值</a:t>
                </a:r>
                <a14:m>
                  <m:oMath xmlns:m="http://schemas.openxmlformats.org/officeDocument/2006/math">
                    <m:sSub>
                      <m:sSubPr>
                        <m:ctrlPr>
                          <a:rPr lang="en-US" altLang="zh-CN" i="1" smtClean="0">
                            <a:latin typeface="Cambria Math" panose="02040503050406030204" pitchFamily="18" charset="0"/>
                          </a:rPr>
                        </m:ctrlPr>
                      </m:sSubPr>
                      <m:e>
                        <m:r>
                          <a:rPr lang="zh-CN" altLang="en-US" i="1" smtClean="0">
                            <a:latin typeface="Cambria Math" panose="02040503050406030204" pitchFamily="18" charset="0"/>
                          </a:rPr>
                          <m:t>𝜇</m:t>
                        </m:r>
                      </m:e>
                      <m:sub>
                        <m:r>
                          <a:rPr lang="en-US" altLang="zh-CN" b="0" i="1" smtClean="0">
                            <a:latin typeface="Cambria Math" panose="02040503050406030204" pitchFamily="18" charset="0"/>
                          </a:rPr>
                          <m:t>𝑘</m:t>
                        </m:r>
                      </m:sub>
                    </m:sSub>
                    <m:r>
                      <a:rPr lang="zh-CN" altLang="en-US" i="1">
                        <a:latin typeface="Cambria Math" panose="02040503050406030204" pitchFamily="18" charset="0"/>
                      </a:rPr>
                      <m:t>满足</m:t>
                    </m:r>
                  </m:oMath>
                </a14:m>
                <a:r>
                  <a:rPr lang="zh-CN" altLang="en-US" dirty="0"/>
                  <a:t>参数为</a:t>
                </a:r>
                <a14:m>
                  <m:oMath xmlns:m="http://schemas.openxmlformats.org/officeDocument/2006/math">
                    <m:d>
                      <m:dPr>
                        <m:begChr m:val="{"/>
                        <m:endChr m:val="}"/>
                        <m:ctrlPr>
                          <a:rPr lang="en-US" altLang="zh-CN" i="1" smtClean="0">
                            <a:latin typeface="Cambria Math" panose="02040503050406030204" pitchFamily="18" charset="0"/>
                          </a:rPr>
                        </m:ctrlPr>
                      </m:dPr>
                      <m:e>
                        <m:sSub>
                          <m:sSubPr>
                            <m:ctrlPr>
                              <a:rPr lang="en-US" altLang="zh-CN" i="1" smtClean="0">
                                <a:latin typeface="Cambria Math" panose="02040503050406030204" pitchFamily="18" charset="0"/>
                              </a:rPr>
                            </m:ctrlPr>
                          </m:sSubPr>
                          <m:e>
                            <m:r>
                              <a:rPr lang="zh-CN" altLang="en-US" i="1" smtClean="0">
                                <a:latin typeface="Cambria Math" panose="02040503050406030204" pitchFamily="18" charset="0"/>
                              </a:rPr>
                              <m:t>𝜉</m:t>
                            </m:r>
                          </m:e>
                          <m:sub>
                            <m:r>
                              <a:rPr lang="en-US" altLang="zh-CN" b="0" i="1" smtClean="0">
                                <a:latin typeface="Cambria Math" panose="02040503050406030204" pitchFamily="18" charset="0"/>
                              </a:rPr>
                              <m:t>𝑘</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𝛴</m:t>
                            </m:r>
                          </m:e>
                          <m:sub>
                            <m:r>
                              <a:rPr lang="en-US" altLang="zh-CN" b="0" i="1" smtClean="0">
                                <a:latin typeface="Cambria Math" panose="02040503050406030204" pitchFamily="18" charset="0"/>
                              </a:rPr>
                              <m:t>𝑘</m:t>
                            </m:r>
                          </m:sub>
                        </m:sSub>
                      </m:e>
                    </m:d>
                    <m:r>
                      <a:rPr lang="zh-CN" altLang="en-US" i="1">
                        <a:latin typeface="Cambria Math" panose="02040503050406030204" pitchFamily="18" charset="0"/>
                      </a:rPr>
                      <m:t>的</m:t>
                    </m:r>
                  </m:oMath>
                </a14:m>
                <a:r>
                  <a:rPr lang="zh-CN" altLang="en-US" dirty="0"/>
                  <a:t>高斯分布，根据下式对均值进行采样：</a:t>
                </a:r>
              </a:p>
            </p:txBody>
          </p:sp>
        </mc:Choice>
        <mc:Fallback>
          <p:sp>
            <p:nvSpPr>
              <p:cNvPr id="4" name="文本框 3">
                <a:extLst>
                  <a:ext uri="{FF2B5EF4-FFF2-40B4-BE49-F238E27FC236}">
                    <a16:creationId xmlns:a16="http://schemas.microsoft.com/office/drawing/2014/main" id="{755394FC-93C4-4B5D-BD97-F7A1FD2577EF}"/>
                  </a:ext>
                </a:extLst>
              </p:cNvPr>
              <p:cNvSpPr txBox="1">
                <a:spLocks noRot="1" noChangeAspect="1" noMove="1" noResize="1" noEditPoints="1" noAdjustHandles="1" noChangeArrowheads="1" noChangeShapeType="1" noTextEdit="1"/>
              </p:cNvSpPr>
              <p:nvPr/>
            </p:nvSpPr>
            <p:spPr>
              <a:xfrm>
                <a:off x="1415480" y="1556792"/>
                <a:ext cx="6840760" cy="369332"/>
              </a:xfrm>
              <a:prstGeom prst="rect">
                <a:avLst/>
              </a:prstGeom>
              <a:blipFill>
                <a:blip r:embed="rId3"/>
                <a:stretch>
                  <a:fillRect l="-713" t="-13115" r="-4100" b="-19672"/>
                </a:stretch>
              </a:blipFill>
            </p:spPr>
            <p:txBody>
              <a:bodyPr/>
              <a:lstStyle/>
              <a:p>
                <a:r>
                  <a:rPr lang="zh-CN" altLang="en-US">
                    <a:noFill/>
                  </a:rPr>
                  <a:t> </a:t>
                </a:r>
              </a:p>
            </p:txBody>
          </p:sp>
        </mc:Fallback>
      </mc:AlternateContent>
      <p:graphicFrame>
        <p:nvGraphicFramePr>
          <p:cNvPr id="5" name="对象 4">
            <a:extLst>
              <a:ext uri="{FF2B5EF4-FFF2-40B4-BE49-F238E27FC236}">
                <a16:creationId xmlns:a16="http://schemas.microsoft.com/office/drawing/2014/main" id="{FEC8B008-50D2-4430-AE63-ED0764DC7B91}"/>
              </a:ext>
            </a:extLst>
          </p:cNvPr>
          <p:cNvGraphicFramePr>
            <a:graphicFrameLocks noChangeAspect="1"/>
          </p:cNvGraphicFramePr>
          <p:nvPr>
            <p:extLst>
              <p:ext uri="{D42A27DB-BD31-4B8C-83A1-F6EECF244321}">
                <p14:modId xmlns:p14="http://schemas.microsoft.com/office/powerpoint/2010/main" val="4288577004"/>
              </p:ext>
            </p:extLst>
          </p:nvPr>
        </p:nvGraphicFramePr>
        <p:xfrm>
          <a:off x="1631504" y="2011609"/>
          <a:ext cx="2740914" cy="485118"/>
        </p:xfrm>
        <a:graphic>
          <a:graphicData uri="http://schemas.openxmlformats.org/presentationml/2006/ole">
            <mc:AlternateContent xmlns:mc="http://schemas.openxmlformats.org/markup-compatibility/2006">
              <mc:Choice xmlns:v="urn:schemas-microsoft-com:vml" Requires="v">
                <p:oleObj spid="_x0000_s6150" name="Equation" r:id="rId4" imgW="1434960" imgH="253800" progId="Equation.DSMT4">
                  <p:embed/>
                </p:oleObj>
              </mc:Choice>
              <mc:Fallback>
                <p:oleObj name="Equation" r:id="rId4" imgW="1434960" imgH="253800" progId="Equation.DSMT4">
                  <p:embed/>
                  <p:pic>
                    <p:nvPicPr>
                      <p:cNvPr id="0" name=""/>
                      <p:cNvPicPr/>
                      <p:nvPr/>
                    </p:nvPicPr>
                    <p:blipFill>
                      <a:blip r:embed="rId5"/>
                      <a:stretch>
                        <a:fillRect/>
                      </a:stretch>
                    </p:blipFill>
                    <p:spPr>
                      <a:xfrm>
                        <a:off x="1631504" y="2011609"/>
                        <a:ext cx="2740914" cy="485118"/>
                      </a:xfrm>
                      <a:prstGeom prst="rect">
                        <a:avLst/>
                      </a:prstGeom>
                    </p:spPr>
                  </p:pic>
                </p:oleObj>
              </mc:Fallback>
            </mc:AlternateContent>
          </a:graphicData>
        </a:graphic>
      </p:graphicFrame>
      <p:graphicFrame>
        <p:nvGraphicFramePr>
          <p:cNvPr id="6" name="对象 5">
            <a:extLst>
              <a:ext uri="{FF2B5EF4-FFF2-40B4-BE49-F238E27FC236}">
                <a16:creationId xmlns:a16="http://schemas.microsoft.com/office/drawing/2014/main" id="{2FAB1B5D-7081-419E-AF6C-8C3F4192ECAE}"/>
              </a:ext>
            </a:extLst>
          </p:cNvPr>
          <p:cNvGraphicFramePr>
            <a:graphicFrameLocks noChangeAspect="1"/>
          </p:cNvGraphicFramePr>
          <p:nvPr>
            <p:extLst>
              <p:ext uri="{D42A27DB-BD31-4B8C-83A1-F6EECF244321}">
                <p14:modId xmlns:p14="http://schemas.microsoft.com/office/powerpoint/2010/main" val="3202867330"/>
              </p:ext>
            </p:extLst>
          </p:nvPr>
        </p:nvGraphicFramePr>
        <p:xfrm>
          <a:off x="5375920" y="1926124"/>
          <a:ext cx="1728560" cy="570603"/>
        </p:xfrm>
        <a:graphic>
          <a:graphicData uri="http://schemas.openxmlformats.org/presentationml/2006/ole">
            <mc:AlternateContent xmlns:mc="http://schemas.openxmlformats.org/markup-compatibility/2006">
              <mc:Choice xmlns:v="urn:schemas-microsoft-com:vml" Requires="v">
                <p:oleObj spid="_x0000_s6151" name="Equation" r:id="rId6" imgW="1307880" imgH="431640" progId="Equation.DSMT4">
                  <p:embed/>
                </p:oleObj>
              </mc:Choice>
              <mc:Fallback>
                <p:oleObj name="Equation" r:id="rId6" imgW="1307880" imgH="431640" progId="Equation.DSMT4">
                  <p:embed/>
                  <p:pic>
                    <p:nvPicPr>
                      <p:cNvPr id="0" name=""/>
                      <p:cNvPicPr/>
                      <p:nvPr/>
                    </p:nvPicPr>
                    <p:blipFill>
                      <a:blip r:embed="rId7"/>
                      <a:stretch>
                        <a:fillRect/>
                      </a:stretch>
                    </p:blipFill>
                    <p:spPr>
                      <a:xfrm>
                        <a:off x="5375920" y="1926124"/>
                        <a:ext cx="1728560" cy="570603"/>
                      </a:xfrm>
                      <a:prstGeom prst="rect">
                        <a:avLst/>
                      </a:prstGeom>
                    </p:spPr>
                  </p:pic>
                </p:oleObj>
              </mc:Fallback>
            </mc:AlternateContent>
          </a:graphicData>
        </a:graphic>
      </p:graphicFrame>
      <p:sp>
        <p:nvSpPr>
          <p:cNvPr id="7" name="文本框 6">
            <a:extLst>
              <a:ext uri="{FF2B5EF4-FFF2-40B4-BE49-F238E27FC236}">
                <a16:creationId xmlns:a16="http://schemas.microsoft.com/office/drawing/2014/main" id="{4281165E-C796-4EF0-B46C-4728BBE4756A}"/>
              </a:ext>
            </a:extLst>
          </p:cNvPr>
          <p:cNvSpPr txBox="1"/>
          <p:nvPr/>
        </p:nvSpPr>
        <p:spPr>
          <a:xfrm>
            <a:off x="1415480" y="2640536"/>
            <a:ext cx="7920880" cy="369332"/>
          </a:xfrm>
          <a:prstGeom prst="rect">
            <a:avLst/>
          </a:prstGeom>
          <a:noFill/>
        </p:spPr>
        <p:txBody>
          <a:bodyPr wrap="square" rtlCol="0">
            <a:spAutoFit/>
          </a:bodyPr>
          <a:lstStyle/>
          <a:p>
            <a:r>
              <a:rPr lang="zh-CN" altLang="en-US" dirty="0"/>
              <a:t>根据以上推导，通过如下</a:t>
            </a:r>
            <a:r>
              <a:rPr lang="en-US" altLang="zh-CN" dirty="0"/>
              <a:t>Gibbs</a:t>
            </a:r>
            <a:r>
              <a:rPr lang="zh-CN" altLang="en-US" dirty="0"/>
              <a:t>采样算法，迭代产生高斯混合模型的参数。</a:t>
            </a:r>
          </a:p>
        </p:txBody>
      </p:sp>
      <p:graphicFrame>
        <p:nvGraphicFramePr>
          <p:cNvPr id="9" name="对象 8">
            <a:extLst>
              <a:ext uri="{FF2B5EF4-FFF2-40B4-BE49-F238E27FC236}">
                <a16:creationId xmlns:a16="http://schemas.microsoft.com/office/drawing/2014/main" id="{52CC50C0-B6EA-4C0D-91C9-CBBCFBA5A10C}"/>
              </a:ext>
            </a:extLst>
          </p:cNvPr>
          <p:cNvGraphicFramePr>
            <a:graphicFrameLocks noChangeAspect="1"/>
          </p:cNvGraphicFramePr>
          <p:nvPr>
            <p:extLst>
              <p:ext uri="{D42A27DB-BD31-4B8C-83A1-F6EECF244321}">
                <p14:modId xmlns:p14="http://schemas.microsoft.com/office/powerpoint/2010/main" val="1280756154"/>
              </p:ext>
            </p:extLst>
          </p:nvPr>
        </p:nvGraphicFramePr>
        <p:xfrm>
          <a:off x="1486444" y="3153678"/>
          <a:ext cx="4567778" cy="3011626"/>
        </p:xfrm>
        <a:graphic>
          <a:graphicData uri="http://schemas.openxmlformats.org/presentationml/2006/ole">
            <mc:AlternateContent xmlns:mc="http://schemas.openxmlformats.org/markup-compatibility/2006">
              <mc:Choice xmlns:v="urn:schemas-microsoft-com:vml" Requires="v">
                <p:oleObj spid="_x0000_s6152" name="Equation" r:id="rId8" imgW="2743200" imgH="2184120" progId="Equation.DSMT4">
                  <p:embed/>
                </p:oleObj>
              </mc:Choice>
              <mc:Fallback>
                <p:oleObj name="Equation" r:id="rId8" imgW="2743200" imgH="2184120" progId="Equation.DSMT4">
                  <p:embed/>
                  <p:pic>
                    <p:nvPicPr>
                      <p:cNvPr id="0" name=""/>
                      <p:cNvPicPr/>
                      <p:nvPr/>
                    </p:nvPicPr>
                    <p:blipFill>
                      <a:blip r:embed="rId9"/>
                      <a:stretch>
                        <a:fillRect/>
                      </a:stretch>
                    </p:blipFill>
                    <p:spPr>
                      <a:xfrm>
                        <a:off x="1486444" y="3153678"/>
                        <a:ext cx="4567778" cy="3011626"/>
                      </a:xfrm>
                      <a:prstGeom prst="rect">
                        <a:avLst/>
                      </a:prstGeom>
                    </p:spPr>
                  </p:pic>
                </p:oleObj>
              </mc:Fallback>
            </mc:AlternateContent>
          </a:graphicData>
        </a:graphic>
      </p:graphicFrame>
      <p:graphicFrame>
        <p:nvGraphicFramePr>
          <p:cNvPr id="10" name="对象 9">
            <a:extLst>
              <a:ext uri="{FF2B5EF4-FFF2-40B4-BE49-F238E27FC236}">
                <a16:creationId xmlns:a16="http://schemas.microsoft.com/office/drawing/2014/main" id="{EC8C7B6A-B201-4A4A-91C9-34F0F949649F}"/>
              </a:ext>
            </a:extLst>
          </p:cNvPr>
          <p:cNvGraphicFramePr>
            <a:graphicFrameLocks noChangeAspect="1"/>
          </p:cNvGraphicFramePr>
          <p:nvPr>
            <p:extLst>
              <p:ext uri="{D42A27DB-BD31-4B8C-83A1-F6EECF244321}">
                <p14:modId xmlns:p14="http://schemas.microsoft.com/office/powerpoint/2010/main" val="2303021973"/>
              </p:ext>
            </p:extLst>
          </p:nvPr>
        </p:nvGraphicFramePr>
        <p:xfrm>
          <a:off x="6630087" y="3070073"/>
          <a:ext cx="3682881" cy="3011625"/>
        </p:xfrm>
        <a:graphic>
          <a:graphicData uri="http://schemas.openxmlformats.org/presentationml/2006/ole">
            <mc:AlternateContent xmlns:mc="http://schemas.openxmlformats.org/markup-compatibility/2006">
              <mc:Choice xmlns:v="urn:schemas-microsoft-com:vml" Requires="v">
                <p:oleObj spid="_x0000_s6153" name="Equation" r:id="rId10" imgW="2920680" imgH="2387520" progId="Equation.DSMT4">
                  <p:embed/>
                </p:oleObj>
              </mc:Choice>
              <mc:Fallback>
                <p:oleObj name="Equation" r:id="rId10" imgW="2920680" imgH="2387520" progId="Equation.DSMT4">
                  <p:embed/>
                  <p:pic>
                    <p:nvPicPr>
                      <p:cNvPr id="0" name=""/>
                      <p:cNvPicPr/>
                      <p:nvPr/>
                    </p:nvPicPr>
                    <p:blipFill>
                      <a:blip r:embed="rId11"/>
                      <a:stretch>
                        <a:fillRect/>
                      </a:stretch>
                    </p:blipFill>
                    <p:spPr>
                      <a:xfrm>
                        <a:off x="6630087" y="3070073"/>
                        <a:ext cx="3682881" cy="3011625"/>
                      </a:xfrm>
                      <a:prstGeom prst="rect">
                        <a:avLst/>
                      </a:prstGeom>
                    </p:spPr>
                  </p:pic>
                </p:oleObj>
              </mc:Fallback>
            </mc:AlternateContent>
          </a:graphicData>
        </a:graphic>
      </p:graphicFrame>
    </p:spTree>
    <p:extLst>
      <p:ext uri="{BB962C8B-B14F-4D97-AF65-F5344CB8AC3E}">
        <p14:creationId xmlns:p14="http://schemas.microsoft.com/office/powerpoint/2010/main" val="22541340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p:cNvGraphicFramePr>
            <a:graphicFrameLocks noGrp="1"/>
          </p:cNvGraphicFramePr>
          <p:nvPr/>
        </p:nvGraphicFramePr>
        <p:xfrm>
          <a:off x="1847528" y="548680"/>
          <a:ext cx="6624000" cy="804879"/>
        </p:xfrm>
        <a:graphic>
          <a:graphicData uri="http://schemas.openxmlformats.org/drawingml/2006/table">
            <a:tbl>
              <a:tblPr firstRow="1" bandRow="1">
                <a:tableStyleId>{5C22544A-7EE6-4342-B048-85BDC9FD1C3A}</a:tableStyleId>
              </a:tblPr>
              <a:tblGrid>
                <a:gridCol w="1656000">
                  <a:extLst>
                    <a:ext uri="{9D8B030D-6E8A-4147-A177-3AD203B41FA5}">
                      <a16:colId xmlns:a16="http://schemas.microsoft.com/office/drawing/2014/main" val="20001"/>
                    </a:ext>
                  </a:extLst>
                </a:gridCol>
                <a:gridCol w="1656000">
                  <a:extLst>
                    <a:ext uri="{9D8B030D-6E8A-4147-A177-3AD203B41FA5}">
                      <a16:colId xmlns:a16="http://schemas.microsoft.com/office/drawing/2014/main" val="20002"/>
                    </a:ext>
                  </a:extLst>
                </a:gridCol>
                <a:gridCol w="1656000">
                  <a:extLst>
                    <a:ext uri="{9D8B030D-6E8A-4147-A177-3AD203B41FA5}">
                      <a16:colId xmlns:a16="http://schemas.microsoft.com/office/drawing/2014/main" val="20003"/>
                    </a:ext>
                  </a:extLst>
                </a:gridCol>
                <a:gridCol w="1656000">
                  <a:extLst>
                    <a:ext uri="{9D8B030D-6E8A-4147-A177-3AD203B41FA5}">
                      <a16:colId xmlns:a16="http://schemas.microsoft.com/office/drawing/2014/main" val="4231623938"/>
                    </a:ext>
                  </a:extLst>
                </a:gridCol>
              </a:tblGrid>
              <a:tr h="497601">
                <a:tc>
                  <a:txBody>
                    <a:bodyPr/>
                    <a:lstStyle/>
                    <a:p>
                      <a:pPr algn="ctr"/>
                      <a:r>
                        <a:rPr lang="zh-CN" altLang="en-US" b="0" dirty="0">
                          <a:solidFill>
                            <a:schemeClr val="accent1">
                              <a:lumMod val="75000"/>
                            </a:schemeClr>
                          </a:solidFill>
                          <a:latin typeface="微软雅黑" pitchFamily="34" charset="-122"/>
                          <a:ea typeface="微软雅黑" pitchFamily="34" charset="-122"/>
                        </a:rPr>
                        <a:t>背景介绍及研究意义</a:t>
                      </a:r>
                    </a:p>
                  </a:txBody>
                  <a:tcPr anchor="b">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b="1" dirty="0">
                          <a:solidFill>
                            <a:schemeClr val="bg1"/>
                          </a:solidFill>
                          <a:latin typeface="微软雅黑" pitchFamily="34" charset="-122"/>
                          <a:ea typeface="微软雅黑" pitchFamily="34" charset="-122"/>
                        </a:rPr>
                        <a:t>研究内容</a:t>
                      </a: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4F81BD"/>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b="0" dirty="0">
                          <a:solidFill>
                            <a:schemeClr val="accent1">
                              <a:lumMod val="75000"/>
                            </a:schemeClr>
                          </a:solidFill>
                          <a:latin typeface="微软雅黑" pitchFamily="34" charset="-122"/>
                          <a:ea typeface="微软雅黑" pitchFamily="34" charset="-122"/>
                        </a:rPr>
                        <a:t>研究计划</a:t>
                      </a:r>
                    </a:p>
                  </a:txBody>
                  <a:tcPr anchor="b">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b="0" dirty="0">
                          <a:solidFill>
                            <a:schemeClr val="accent1">
                              <a:lumMod val="75000"/>
                            </a:schemeClr>
                          </a:solidFill>
                          <a:latin typeface="微软雅黑" pitchFamily="34" charset="-122"/>
                          <a:ea typeface="微软雅黑" pitchFamily="34" charset="-122"/>
                        </a:rPr>
                        <a:t>研究成果</a:t>
                      </a:r>
                    </a:p>
                  </a:txBody>
                  <a:tcPr anchor="b">
                    <a:lnL w="5715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164799">
                <a:tc>
                  <a:txBody>
                    <a:bodyPr/>
                    <a:lstStyle/>
                    <a:p>
                      <a:pPr algn="ctr"/>
                      <a:endParaRPr lang="zh-CN" altLang="en-US" sz="100" b="0" dirty="0">
                        <a:solidFill>
                          <a:schemeClr val="accent1">
                            <a:lumMod val="75000"/>
                          </a:schemeClr>
                        </a:solidFill>
                        <a:latin typeface="微软雅黑" pitchFamily="34" charset="-122"/>
                        <a:ea typeface="微软雅黑" pitchFamily="34" charset="-122"/>
                      </a:endParaRP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vMerge="1">
                  <a:txBody>
                    <a:bodyPr/>
                    <a:lstStyle/>
                    <a:p>
                      <a:pPr algn="ctr"/>
                      <a:endParaRPr lang="zh-CN" altLang="en-US" sz="100" b="0" dirty="0">
                        <a:solidFill>
                          <a:schemeClr val="accent1">
                            <a:lumMod val="75000"/>
                          </a:schemeClr>
                        </a:solidFill>
                        <a:latin typeface="微软雅黑" pitchFamily="34" charset="-122"/>
                        <a:ea typeface="微软雅黑" pitchFamily="34" charset="-122"/>
                      </a:endParaRP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zh-CN" altLang="en-US" sz="100" b="0" dirty="0">
                        <a:solidFill>
                          <a:schemeClr val="accent1">
                            <a:lumMod val="75000"/>
                          </a:schemeClr>
                        </a:solidFill>
                        <a:latin typeface="微软雅黑" pitchFamily="34" charset="-122"/>
                        <a:ea typeface="微软雅黑" pitchFamily="34" charset="-122"/>
                      </a:endParaRP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zh-CN" altLang="en-US" sz="100" b="0" dirty="0">
                        <a:solidFill>
                          <a:schemeClr val="accent1">
                            <a:lumMod val="75000"/>
                          </a:schemeClr>
                        </a:solidFill>
                        <a:latin typeface="微软雅黑" pitchFamily="34" charset="-122"/>
                        <a:ea typeface="微软雅黑" pitchFamily="34" charset="-122"/>
                      </a:endParaRP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40889278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p:cNvGraphicFramePr>
            <a:graphicFrameLocks noGrp="1"/>
          </p:cNvGraphicFramePr>
          <p:nvPr>
            <p:extLst>
              <p:ext uri="{D42A27DB-BD31-4B8C-83A1-F6EECF244321}">
                <p14:modId xmlns:p14="http://schemas.microsoft.com/office/powerpoint/2010/main" val="1399347157"/>
              </p:ext>
            </p:extLst>
          </p:nvPr>
        </p:nvGraphicFramePr>
        <p:xfrm>
          <a:off x="1847528" y="548680"/>
          <a:ext cx="6624000" cy="804879"/>
        </p:xfrm>
        <a:graphic>
          <a:graphicData uri="http://schemas.openxmlformats.org/drawingml/2006/table">
            <a:tbl>
              <a:tblPr firstRow="1" bandRow="1">
                <a:tableStyleId>{5C22544A-7EE6-4342-B048-85BDC9FD1C3A}</a:tableStyleId>
              </a:tblPr>
              <a:tblGrid>
                <a:gridCol w="1656000">
                  <a:extLst>
                    <a:ext uri="{9D8B030D-6E8A-4147-A177-3AD203B41FA5}">
                      <a16:colId xmlns:a16="http://schemas.microsoft.com/office/drawing/2014/main" val="20001"/>
                    </a:ext>
                  </a:extLst>
                </a:gridCol>
                <a:gridCol w="1656000">
                  <a:extLst>
                    <a:ext uri="{9D8B030D-6E8A-4147-A177-3AD203B41FA5}">
                      <a16:colId xmlns:a16="http://schemas.microsoft.com/office/drawing/2014/main" val="20002"/>
                    </a:ext>
                  </a:extLst>
                </a:gridCol>
                <a:gridCol w="1656000">
                  <a:extLst>
                    <a:ext uri="{9D8B030D-6E8A-4147-A177-3AD203B41FA5}">
                      <a16:colId xmlns:a16="http://schemas.microsoft.com/office/drawing/2014/main" val="20003"/>
                    </a:ext>
                  </a:extLst>
                </a:gridCol>
                <a:gridCol w="1656000">
                  <a:extLst>
                    <a:ext uri="{9D8B030D-6E8A-4147-A177-3AD203B41FA5}">
                      <a16:colId xmlns:a16="http://schemas.microsoft.com/office/drawing/2014/main" val="4231623938"/>
                    </a:ext>
                  </a:extLst>
                </a:gridCol>
              </a:tblGrid>
              <a:tr h="497601">
                <a:tc>
                  <a:txBody>
                    <a:bodyPr/>
                    <a:lstStyle/>
                    <a:p>
                      <a:pPr algn="ctr"/>
                      <a:r>
                        <a:rPr lang="zh-CN" altLang="en-US" b="0" dirty="0">
                          <a:solidFill>
                            <a:schemeClr val="accent1">
                              <a:lumMod val="75000"/>
                            </a:schemeClr>
                          </a:solidFill>
                          <a:latin typeface="微软雅黑" pitchFamily="34" charset="-122"/>
                          <a:ea typeface="微软雅黑" pitchFamily="34" charset="-122"/>
                        </a:rPr>
                        <a:t>背景介绍及研究意义</a:t>
                      </a:r>
                    </a:p>
                  </a:txBody>
                  <a:tcPr anchor="b">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b="1" dirty="0">
                          <a:solidFill>
                            <a:schemeClr val="bg1"/>
                          </a:solidFill>
                          <a:latin typeface="微软雅黑" pitchFamily="34" charset="-122"/>
                          <a:ea typeface="微软雅黑" pitchFamily="34" charset="-122"/>
                        </a:rPr>
                        <a:t>研究内容</a:t>
                      </a: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4F81BD"/>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b="0" dirty="0">
                          <a:solidFill>
                            <a:schemeClr val="accent1">
                              <a:lumMod val="75000"/>
                            </a:schemeClr>
                          </a:solidFill>
                          <a:latin typeface="微软雅黑" pitchFamily="34" charset="-122"/>
                          <a:ea typeface="微软雅黑" pitchFamily="34" charset="-122"/>
                        </a:rPr>
                        <a:t>研究计划</a:t>
                      </a:r>
                    </a:p>
                  </a:txBody>
                  <a:tcPr anchor="b">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b="0" dirty="0">
                          <a:solidFill>
                            <a:schemeClr val="accent1">
                              <a:lumMod val="75000"/>
                            </a:schemeClr>
                          </a:solidFill>
                          <a:latin typeface="微软雅黑" pitchFamily="34" charset="-122"/>
                          <a:ea typeface="微软雅黑" pitchFamily="34" charset="-122"/>
                        </a:rPr>
                        <a:t>研究成果</a:t>
                      </a:r>
                    </a:p>
                  </a:txBody>
                  <a:tcPr anchor="b">
                    <a:lnL w="5715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164799">
                <a:tc>
                  <a:txBody>
                    <a:bodyPr/>
                    <a:lstStyle/>
                    <a:p>
                      <a:pPr algn="ctr"/>
                      <a:endParaRPr lang="zh-CN" altLang="en-US" sz="100" b="0" dirty="0">
                        <a:solidFill>
                          <a:schemeClr val="accent1">
                            <a:lumMod val="75000"/>
                          </a:schemeClr>
                        </a:solidFill>
                        <a:latin typeface="微软雅黑" pitchFamily="34" charset="-122"/>
                        <a:ea typeface="微软雅黑" pitchFamily="34" charset="-122"/>
                      </a:endParaRP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vMerge="1">
                  <a:txBody>
                    <a:bodyPr/>
                    <a:lstStyle/>
                    <a:p>
                      <a:pPr algn="ctr"/>
                      <a:endParaRPr lang="zh-CN" altLang="en-US" sz="100" b="0" dirty="0">
                        <a:solidFill>
                          <a:schemeClr val="accent1">
                            <a:lumMod val="75000"/>
                          </a:schemeClr>
                        </a:solidFill>
                        <a:latin typeface="微软雅黑" pitchFamily="34" charset="-122"/>
                        <a:ea typeface="微软雅黑" pitchFamily="34" charset="-122"/>
                      </a:endParaRP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zh-CN" altLang="en-US" sz="100" b="0" dirty="0">
                        <a:solidFill>
                          <a:schemeClr val="accent1">
                            <a:lumMod val="75000"/>
                          </a:schemeClr>
                        </a:solidFill>
                        <a:latin typeface="微软雅黑" pitchFamily="34" charset="-122"/>
                        <a:ea typeface="微软雅黑" pitchFamily="34" charset="-122"/>
                      </a:endParaRP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zh-CN" altLang="en-US" sz="100" b="0" dirty="0">
                        <a:solidFill>
                          <a:schemeClr val="accent1">
                            <a:lumMod val="75000"/>
                          </a:schemeClr>
                        </a:solidFill>
                        <a:latin typeface="微软雅黑" pitchFamily="34" charset="-122"/>
                        <a:ea typeface="微软雅黑" pitchFamily="34" charset="-122"/>
                      </a:endParaRP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10001"/>
                  </a:ext>
                </a:extLst>
              </a:tr>
            </a:tbl>
          </a:graphicData>
        </a:graphic>
      </p:graphicFrame>
      <p:sp>
        <p:nvSpPr>
          <p:cNvPr id="11" name="矩形 10">
            <a:extLst>
              <a:ext uri="{FF2B5EF4-FFF2-40B4-BE49-F238E27FC236}">
                <a16:creationId xmlns:a16="http://schemas.microsoft.com/office/drawing/2014/main" id="{5549D3B3-639F-4DB4-B296-26E571C5E8B9}"/>
              </a:ext>
            </a:extLst>
          </p:cNvPr>
          <p:cNvSpPr/>
          <p:nvPr/>
        </p:nvSpPr>
        <p:spPr>
          <a:xfrm>
            <a:off x="1847528" y="2167696"/>
            <a:ext cx="7992888" cy="400110"/>
          </a:xfrm>
          <a:prstGeom prst="rect">
            <a:avLst/>
          </a:prstGeom>
        </p:spPr>
        <p:txBody>
          <a:bodyPr wrap="square">
            <a:spAutoFit/>
          </a:bodyPr>
          <a:lstStyle/>
          <a:p>
            <a:r>
              <a:rPr lang="zh-CN" altLang="en-US" sz="1600" b="1" dirty="0">
                <a:latin typeface="微软雅黑" pitchFamily="34" charset="-122"/>
                <a:ea typeface="微软雅黑" pitchFamily="34" charset="-122"/>
              </a:rPr>
              <a:t>快速算法</a:t>
            </a:r>
            <a:r>
              <a:rPr lang="zh-CN" altLang="en-US" sz="2000" b="1" dirty="0"/>
              <a:t>：</a:t>
            </a:r>
            <a:endParaRPr lang="zh-CN" altLang="en-US" dirty="0"/>
          </a:p>
        </p:txBody>
      </p:sp>
      <p:sp>
        <p:nvSpPr>
          <p:cNvPr id="5" name="TextBox 9">
            <a:extLst>
              <a:ext uri="{FF2B5EF4-FFF2-40B4-BE49-F238E27FC236}">
                <a16:creationId xmlns:a16="http://schemas.microsoft.com/office/drawing/2014/main" id="{A4E9D41F-65EC-47CE-89B5-8B5805863862}"/>
              </a:ext>
            </a:extLst>
          </p:cNvPr>
          <p:cNvSpPr txBox="1"/>
          <p:nvPr/>
        </p:nvSpPr>
        <p:spPr>
          <a:xfrm>
            <a:off x="1559496" y="1509045"/>
            <a:ext cx="7769113" cy="369332"/>
          </a:xfrm>
          <a:prstGeom prst="rect">
            <a:avLst/>
          </a:prstGeom>
          <a:noFill/>
        </p:spPr>
        <p:txBody>
          <a:bodyPr wrap="square" rtlCol="0">
            <a:spAutoFit/>
          </a:bodyPr>
          <a:lstStyle/>
          <a:p>
            <a:r>
              <a:rPr lang="zh-CN" altLang="en-US" b="1" dirty="0"/>
              <a:t>基础算法介绍：</a:t>
            </a:r>
            <a:endParaRPr lang="en-US" altLang="zh-CN" b="1" dirty="0"/>
          </a:p>
        </p:txBody>
      </p:sp>
      <mc:AlternateContent xmlns:mc="http://schemas.openxmlformats.org/markup-compatibility/2006" xmlns:a14="http://schemas.microsoft.com/office/drawing/2010/main">
        <mc:Choice Requires="a14">
          <p:sp>
            <p:nvSpPr>
              <p:cNvPr id="3" name="矩形 2">
                <a:extLst>
                  <a:ext uri="{FF2B5EF4-FFF2-40B4-BE49-F238E27FC236}">
                    <a16:creationId xmlns:a16="http://schemas.microsoft.com/office/drawing/2014/main" id="{F65C96E6-917F-4314-8F76-DDA8FF9FD75F}"/>
                  </a:ext>
                </a:extLst>
              </p:cNvPr>
              <p:cNvSpPr/>
              <p:nvPr/>
            </p:nvSpPr>
            <p:spPr>
              <a:xfrm>
                <a:off x="3048000" y="2136339"/>
                <a:ext cx="6096000" cy="3069815"/>
              </a:xfrm>
              <a:prstGeom prst="rect">
                <a:avLst/>
              </a:prstGeom>
            </p:spPr>
            <p:txBody>
              <a:bodyPr>
                <a:spAutoFit/>
              </a:bodyPr>
              <a:lstStyle/>
              <a:p>
                <a:r>
                  <a:rPr lang="zh-CN" altLang="en-US" dirty="0"/>
                  <a:t>该算法能够在存在大量虚警的情况下，同时跟踪数量非常大、未知且时变的目标，同时还能由于距离较近的目标而造成原点不确定度的错误检测和测量。该场景中同时出现的峰值目标数量超过了</a:t>
                </a:r>
                <a:r>
                  <a:rPr lang="en-US" altLang="zh-CN" dirty="0"/>
                  <a:t>100</a:t>
                </a:r>
                <a:r>
                  <a:rPr lang="zh-CN" altLang="en-US" dirty="0"/>
                  <a:t>万个，峰值目标数为</a:t>
                </a:r>
                <a:r>
                  <a:rPr lang="en-US" altLang="zh-CN" dirty="0">
                    <a:solidFill>
                      <a:srgbClr val="FF0000"/>
                    </a:solidFill>
                  </a:rPr>
                  <a:t>1082974</a:t>
                </a:r>
                <a:r>
                  <a:rPr lang="zh-CN" altLang="en-US" dirty="0"/>
                  <a:t>个峰值密度约为</a:t>
                </a:r>
                <a:r>
                  <a:rPr lang="en-US" altLang="zh-CN" dirty="0">
                    <a:solidFill>
                      <a:srgbClr val="FF0000"/>
                    </a:solidFill>
                  </a:rPr>
                  <a:t>32700</a:t>
                </a:r>
                <a:r>
                  <a:rPr lang="zh-CN" altLang="en-US" dirty="0"/>
                  <a:t>每平方公里。快速算法的思想是将总的</a:t>
                </a:r>
                <a:r>
                  <a:rPr lang="en-US" altLang="zh-CN" dirty="0"/>
                  <a:t>GLMB</a:t>
                </a:r>
                <a:r>
                  <a:rPr lang="zh-CN" altLang="en-US" dirty="0"/>
                  <a:t>密度近似为更小的</a:t>
                </a:r>
                <a:r>
                  <a:rPr lang="en-US" altLang="zh-CN" dirty="0"/>
                  <a:t>GLMB</a:t>
                </a:r>
                <a:r>
                  <a:rPr lang="zh-CN" altLang="en-US" dirty="0"/>
                  <a:t>密度的乘积，每个</a:t>
                </a:r>
                <a:r>
                  <a:rPr lang="en-US" altLang="zh-CN" dirty="0"/>
                  <a:t>GLMB</a:t>
                </a:r>
                <a:r>
                  <a:rPr lang="zh-CN" altLang="en-US" dirty="0"/>
                  <a:t>密度仅由分区内单个组的标签组成。</a:t>
                </a:r>
                <a:endParaRPr lang="en-US" altLang="zh-CN" dirty="0"/>
              </a:p>
              <a:p>
                <a:pPr/>
                <a14:m>
                  <m:oMathPara xmlns:m="http://schemas.openxmlformats.org/officeDocument/2006/math">
                    <m:oMathParaPr>
                      <m:jc m:val="centerGroup"/>
                    </m:oMathParaPr>
                    <m:oMath xmlns:m="http://schemas.openxmlformats.org/officeDocument/2006/math">
                      <m:r>
                        <a:rPr lang="zh-CN" altLang="en-US" sz="2400" i="1" smtClean="0">
                          <a:latin typeface="Cambria Math" panose="02040503050406030204" pitchFamily="18" charset="0"/>
                        </a:rPr>
                        <m:t>𝜋</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m:t>
                      </m:r>
                      <m:sPre>
                        <m:sPrePr>
                          <m:ctrlPr>
                            <a:rPr lang="en-US" altLang="zh-CN" sz="2400" b="0" i="1" smtClean="0">
                              <a:latin typeface="Cambria Math" panose="02040503050406030204" pitchFamily="18" charset="0"/>
                              <a:ea typeface="Cambria Math" panose="02040503050406030204" pitchFamily="18" charset="0"/>
                            </a:rPr>
                          </m:ctrlPr>
                        </m:sPrePr>
                        <m:sub>
                          <m:r>
                            <a:rPr lang="en-US" altLang="zh-CN" sz="2400" b="0" i="1" smtClean="0">
                              <a:latin typeface="Cambria Math" panose="02040503050406030204" pitchFamily="18" charset="0"/>
                              <a:ea typeface="Cambria Math" panose="02040503050406030204" pitchFamily="18" charset="0"/>
                            </a:rPr>
                            <m:t>𝑛</m:t>
                          </m:r>
                          <m:r>
                            <a:rPr lang="en-US" altLang="zh-CN" sz="2400" b="0" i="1" smtClean="0">
                              <a:latin typeface="Cambria Math" panose="02040503050406030204" pitchFamily="18" charset="0"/>
                              <a:ea typeface="Cambria Math" panose="02040503050406030204" pitchFamily="18" charset="0"/>
                            </a:rPr>
                            <m:t>=1</m:t>
                          </m:r>
                        </m:sub>
                        <m:sup>
                          <m:r>
                            <a:rPr lang="en-US" altLang="zh-CN" sz="2400" b="0" i="1" smtClean="0">
                              <a:latin typeface="Cambria Math" panose="02040503050406030204" pitchFamily="18" charset="0"/>
                            </a:rPr>
                            <m:t>𝑁</m:t>
                          </m:r>
                        </m:sup>
                        <m:e>
                          <m:sSup>
                            <m:sSupPr>
                              <m:ctrlPr>
                                <a:rPr lang="en-US" altLang="zh-CN" sz="2400" i="1" smtClean="0">
                                  <a:latin typeface="Cambria Math" panose="02040503050406030204" pitchFamily="18" charset="0"/>
                                </a:rPr>
                              </m:ctrlPr>
                            </m:sSupPr>
                            <m:e>
                              <m:r>
                                <a:rPr lang="en-US" altLang="zh-CN" sz="2400" b="0" i="1" smtClean="0">
                                  <a:latin typeface="Cambria Math" panose="02040503050406030204" pitchFamily="18" charset="0"/>
                                </a:rPr>
                                <m:t>𝑋</m:t>
                              </m:r>
                            </m:e>
                            <m:sup>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𝑛</m:t>
                                  </m:r>
                                </m:e>
                              </m:d>
                            </m:sup>
                          </m:sSup>
                        </m:e>
                      </m:sPre>
                      <m:r>
                        <a:rPr lang="en-US" altLang="zh-CN" sz="2400" b="0" i="1" smtClean="0">
                          <a:latin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m:t>
                      </m:r>
                      <m:nary>
                        <m:naryPr>
                          <m:chr m:val="∏"/>
                          <m:ctrlPr>
                            <a:rPr lang="en-US" altLang="zh-CN" sz="2400" i="1" smtClean="0">
                              <a:latin typeface="Cambria Math" panose="02040503050406030204" pitchFamily="18" charset="0"/>
                              <a:ea typeface="Cambria Math" panose="02040503050406030204" pitchFamily="18" charset="0"/>
                            </a:rPr>
                          </m:ctrlPr>
                        </m:naryPr>
                        <m:sub>
                          <m:r>
                            <m:rPr>
                              <m:brk m:alnAt="23"/>
                            </m:rPr>
                            <a:rPr lang="en-US" altLang="zh-CN" sz="2400" b="0" i="1" smtClean="0">
                              <a:latin typeface="Cambria Math" panose="02040503050406030204" pitchFamily="18" charset="0"/>
                              <a:ea typeface="Cambria Math" panose="02040503050406030204" pitchFamily="18" charset="0"/>
                            </a:rPr>
                            <m:t>𝑛</m:t>
                          </m:r>
                          <m:r>
                            <a:rPr lang="en-US" altLang="zh-CN" sz="2400" b="0" i="1" smtClean="0">
                              <a:latin typeface="Cambria Math" panose="02040503050406030204" pitchFamily="18" charset="0"/>
                              <a:ea typeface="Cambria Math" panose="02040503050406030204" pitchFamily="18" charset="0"/>
                            </a:rPr>
                            <m:t>=1</m:t>
                          </m:r>
                        </m:sub>
                        <m:sup>
                          <m:r>
                            <a:rPr lang="en-US" altLang="zh-CN" sz="2400" b="0" i="1" smtClean="0">
                              <a:latin typeface="Cambria Math" panose="02040503050406030204" pitchFamily="18" charset="0"/>
                              <a:ea typeface="Cambria Math" panose="02040503050406030204" pitchFamily="18" charset="0"/>
                            </a:rPr>
                            <m:t>𝑁</m:t>
                          </m:r>
                        </m:sup>
                        <m:e>
                          <m:sSup>
                            <m:sSupPr>
                              <m:ctrlPr>
                                <a:rPr lang="en-US" altLang="zh-CN" sz="2400" i="1" smtClean="0">
                                  <a:latin typeface="Cambria Math" panose="02040503050406030204" pitchFamily="18" charset="0"/>
                                  <a:ea typeface="Cambria Math" panose="02040503050406030204" pitchFamily="18" charset="0"/>
                                </a:rPr>
                              </m:ctrlPr>
                            </m:sSupPr>
                            <m:e>
                              <m:acc>
                                <m:accPr>
                                  <m:chr m:val="̃"/>
                                  <m:ctrlPr>
                                    <a:rPr lang="en-US" altLang="zh-CN" sz="2400" i="1">
                                      <a:latin typeface="Cambria Math" panose="02040503050406030204" pitchFamily="18" charset="0"/>
                                      <a:ea typeface="Cambria Math" panose="02040503050406030204" pitchFamily="18" charset="0"/>
                                    </a:rPr>
                                  </m:ctrlPr>
                                </m:accPr>
                                <m:e>
                                  <m:r>
                                    <a:rPr lang="zh-CN" altLang="en-US" sz="2400" i="1">
                                      <a:latin typeface="Cambria Math" panose="02040503050406030204" pitchFamily="18" charset="0"/>
                                      <a:ea typeface="Cambria Math" panose="02040503050406030204" pitchFamily="18" charset="0"/>
                                    </a:rPr>
                                    <m:t>𝜋</m:t>
                                  </m:r>
                                </m:e>
                              </m:acc>
                            </m:e>
                            <m:sup>
                              <m:d>
                                <m:dPr>
                                  <m:ctrlPr>
                                    <a:rPr lang="en-US" altLang="zh-CN" sz="2400" b="0" i="1" smtClean="0">
                                      <a:latin typeface="Cambria Math" panose="02040503050406030204" pitchFamily="18" charset="0"/>
                                      <a:ea typeface="Cambria Math" panose="02040503050406030204" pitchFamily="18" charset="0"/>
                                    </a:rPr>
                                  </m:ctrlPr>
                                </m:dPr>
                                <m:e>
                                  <m:r>
                                    <a:rPr lang="en-US" altLang="zh-CN" sz="2400" b="0" i="1" smtClean="0">
                                      <a:latin typeface="Cambria Math" panose="02040503050406030204" pitchFamily="18" charset="0"/>
                                      <a:ea typeface="Cambria Math" panose="02040503050406030204" pitchFamily="18" charset="0"/>
                                    </a:rPr>
                                    <m:t>𝑛</m:t>
                                  </m:r>
                                </m:e>
                              </m:d>
                            </m:sup>
                          </m:sSup>
                        </m:e>
                      </m:nary>
                      <m:r>
                        <a:rPr lang="en-US" altLang="zh-CN" sz="2400" b="0" i="1" smtClean="0">
                          <a:latin typeface="Cambria Math" panose="02040503050406030204" pitchFamily="18" charset="0"/>
                          <a:ea typeface="Cambria Math" panose="02040503050406030204" pitchFamily="18" charset="0"/>
                        </a:rPr>
                        <m:t>(</m:t>
                      </m:r>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𝑋</m:t>
                          </m:r>
                        </m:e>
                        <m:sup>
                          <m:d>
                            <m:dPr>
                              <m:ctrlPr>
                                <a:rPr lang="en-US" altLang="zh-CN" sz="2400" i="1">
                                  <a:latin typeface="Cambria Math" panose="02040503050406030204" pitchFamily="18" charset="0"/>
                                </a:rPr>
                              </m:ctrlPr>
                            </m:dPr>
                            <m:e>
                              <m:r>
                                <a:rPr lang="en-US" altLang="zh-CN" sz="2400" i="1">
                                  <a:latin typeface="Cambria Math" panose="02040503050406030204" pitchFamily="18" charset="0"/>
                                </a:rPr>
                                <m:t>𝑛</m:t>
                              </m:r>
                            </m:e>
                          </m:d>
                        </m:sup>
                      </m:sSup>
                      <m:r>
                        <a:rPr lang="en-US" altLang="zh-CN" sz="2400" b="0" i="1" smtClean="0">
                          <a:latin typeface="Cambria Math" panose="02040503050406030204" pitchFamily="18" charset="0"/>
                          <a:ea typeface="Cambria Math" panose="02040503050406030204" pitchFamily="18" charset="0"/>
                        </a:rPr>
                        <m:t>)</m:t>
                      </m:r>
                    </m:oMath>
                  </m:oMathPara>
                </a14:m>
                <a:endParaRPr lang="zh-CN" altLang="en-US" sz="2400" dirty="0"/>
              </a:p>
            </p:txBody>
          </p:sp>
        </mc:Choice>
        <mc:Fallback xmlns="">
          <p:sp>
            <p:nvSpPr>
              <p:cNvPr id="3" name="矩形 2">
                <a:extLst>
                  <a:ext uri="{FF2B5EF4-FFF2-40B4-BE49-F238E27FC236}">
                    <a16:creationId xmlns:a16="http://schemas.microsoft.com/office/drawing/2014/main" id="{F65C96E6-917F-4314-8F76-DDA8FF9FD75F}"/>
                  </a:ext>
                </a:extLst>
              </p:cNvPr>
              <p:cNvSpPr>
                <a:spLocks noRot="1" noChangeAspect="1" noMove="1" noResize="1" noEditPoints="1" noAdjustHandles="1" noChangeArrowheads="1" noChangeShapeType="1" noTextEdit="1"/>
              </p:cNvSpPr>
              <p:nvPr/>
            </p:nvSpPr>
            <p:spPr>
              <a:xfrm>
                <a:off x="3048000" y="2136339"/>
                <a:ext cx="6096000" cy="3069815"/>
              </a:xfrm>
              <a:prstGeom prst="rect">
                <a:avLst/>
              </a:prstGeom>
              <a:blipFill>
                <a:blip r:embed="rId3"/>
                <a:stretch>
                  <a:fillRect l="-800" t="-99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4082750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p:cNvGraphicFramePr>
            <a:graphicFrameLocks noGrp="1"/>
          </p:cNvGraphicFramePr>
          <p:nvPr>
            <p:extLst>
              <p:ext uri="{D42A27DB-BD31-4B8C-83A1-F6EECF244321}">
                <p14:modId xmlns:p14="http://schemas.microsoft.com/office/powerpoint/2010/main" val="73727727"/>
              </p:ext>
            </p:extLst>
          </p:nvPr>
        </p:nvGraphicFramePr>
        <p:xfrm>
          <a:off x="1847528" y="548680"/>
          <a:ext cx="6624000" cy="804879"/>
        </p:xfrm>
        <a:graphic>
          <a:graphicData uri="http://schemas.openxmlformats.org/drawingml/2006/table">
            <a:tbl>
              <a:tblPr firstRow="1" bandRow="1">
                <a:tableStyleId>{5C22544A-7EE6-4342-B048-85BDC9FD1C3A}</a:tableStyleId>
              </a:tblPr>
              <a:tblGrid>
                <a:gridCol w="1656000">
                  <a:extLst>
                    <a:ext uri="{9D8B030D-6E8A-4147-A177-3AD203B41FA5}">
                      <a16:colId xmlns:a16="http://schemas.microsoft.com/office/drawing/2014/main" val="20001"/>
                    </a:ext>
                  </a:extLst>
                </a:gridCol>
                <a:gridCol w="1656000">
                  <a:extLst>
                    <a:ext uri="{9D8B030D-6E8A-4147-A177-3AD203B41FA5}">
                      <a16:colId xmlns:a16="http://schemas.microsoft.com/office/drawing/2014/main" val="20002"/>
                    </a:ext>
                  </a:extLst>
                </a:gridCol>
                <a:gridCol w="1656000">
                  <a:extLst>
                    <a:ext uri="{9D8B030D-6E8A-4147-A177-3AD203B41FA5}">
                      <a16:colId xmlns:a16="http://schemas.microsoft.com/office/drawing/2014/main" val="20003"/>
                    </a:ext>
                  </a:extLst>
                </a:gridCol>
                <a:gridCol w="1656000">
                  <a:extLst>
                    <a:ext uri="{9D8B030D-6E8A-4147-A177-3AD203B41FA5}">
                      <a16:colId xmlns:a16="http://schemas.microsoft.com/office/drawing/2014/main" val="4231623938"/>
                    </a:ext>
                  </a:extLst>
                </a:gridCol>
              </a:tblGrid>
              <a:tr h="497601">
                <a:tc>
                  <a:txBody>
                    <a:bodyPr/>
                    <a:lstStyle/>
                    <a:p>
                      <a:pPr algn="ctr"/>
                      <a:r>
                        <a:rPr lang="zh-CN" altLang="en-US" b="0" dirty="0">
                          <a:solidFill>
                            <a:schemeClr val="accent1">
                              <a:lumMod val="75000"/>
                            </a:schemeClr>
                          </a:solidFill>
                          <a:latin typeface="微软雅黑" pitchFamily="34" charset="-122"/>
                          <a:ea typeface="微软雅黑" pitchFamily="34" charset="-122"/>
                        </a:rPr>
                        <a:t>背景介绍及研究意义</a:t>
                      </a:r>
                    </a:p>
                  </a:txBody>
                  <a:tcPr anchor="b">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b="1" dirty="0">
                          <a:solidFill>
                            <a:schemeClr val="bg1"/>
                          </a:solidFill>
                          <a:latin typeface="微软雅黑" pitchFamily="34" charset="-122"/>
                          <a:ea typeface="微软雅黑" pitchFamily="34" charset="-122"/>
                        </a:rPr>
                        <a:t>研究内容</a:t>
                      </a: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4F81BD"/>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b="0" dirty="0">
                          <a:solidFill>
                            <a:schemeClr val="accent1">
                              <a:lumMod val="75000"/>
                            </a:schemeClr>
                          </a:solidFill>
                          <a:latin typeface="微软雅黑" pitchFamily="34" charset="-122"/>
                          <a:ea typeface="微软雅黑" pitchFamily="34" charset="-122"/>
                        </a:rPr>
                        <a:t>研究计划</a:t>
                      </a:r>
                    </a:p>
                  </a:txBody>
                  <a:tcPr anchor="b">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b="0" dirty="0">
                          <a:solidFill>
                            <a:schemeClr val="accent1">
                              <a:lumMod val="75000"/>
                            </a:schemeClr>
                          </a:solidFill>
                          <a:latin typeface="微软雅黑" pitchFamily="34" charset="-122"/>
                          <a:ea typeface="微软雅黑" pitchFamily="34" charset="-122"/>
                        </a:rPr>
                        <a:t>研究成果</a:t>
                      </a:r>
                    </a:p>
                  </a:txBody>
                  <a:tcPr anchor="b">
                    <a:lnL w="5715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164799">
                <a:tc>
                  <a:txBody>
                    <a:bodyPr/>
                    <a:lstStyle/>
                    <a:p>
                      <a:pPr algn="ctr"/>
                      <a:endParaRPr lang="zh-CN" altLang="en-US" sz="100" b="0" dirty="0">
                        <a:solidFill>
                          <a:schemeClr val="accent1">
                            <a:lumMod val="75000"/>
                          </a:schemeClr>
                        </a:solidFill>
                        <a:latin typeface="微软雅黑" pitchFamily="34" charset="-122"/>
                        <a:ea typeface="微软雅黑" pitchFamily="34" charset="-122"/>
                      </a:endParaRP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vMerge="1">
                  <a:txBody>
                    <a:bodyPr/>
                    <a:lstStyle/>
                    <a:p>
                      <a:pPr algn="ctr"/>
                      <a:endParaRPr lang="zh-CN" altLang="en-US" sz="100" b="0" dirty="0">
                        <a:solidFill>
                          <a:schemeClr val="accent1">
                            <a:lumMod val="75000"/>
                          </a:schemeClr>
                        </a:solidFill>
                        <a:latin typeface="微软雅黑" pitchFamily="34" charset="-122"/>
                        <a:ea typeface="微软雅黑" pitchFamily="34" charset="-122"/>
                      </a:endParaRP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zh-CN" altLang="en-US" sz="100" b="0" dirty="0">
                        <a:solidFill>
                          <a:schemeClr val="accent1">
                            <a:lumMod val="75000"/>
                          </a:schemeClr>
                        </a:solidFill>
                        <a:latin typeface="微软雅黑" pitchFamily="34" charset="-122"/>
                        <a:ea typeface="微软雅黑" pitchFamily="34" charset="-122"/>
                      </a:endParaRP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zh-CN" altLang="en-US" sz="100" b="0" dirty="0">
                        <a:solidFill>
                          <a:schemeClr val="accent1">
                            <a:lumMod val="75000"/>
                          </a:schemeClr>
                        </a:solidFill>
                        <a:latin typeface="微软雅黑" pitchFamily="34" charset="-122"/>
                        <a:ea typeface="微软雅黑" pitchFamily="34" charset="-122"/>
                      </a:endParaRP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10001"/>
                  </a:ext>
                </a:extLst>
              </a:tr>
            </a:tbl>
          </a:graphicData>
        </a:graphic>
      </p:graphicFrame>
      <p:sp>
        <p:nvSpPr>
          <p:cNvPr id="5" name="TextBox 9">
            <a:extLst>
              <a:ext uri="{FF2B5EF4-FFF2-40B4-BE49-F238E27FC236}">
                <a16:creationId xmlns:a16="http://schemas.microsoft.com/office/drawing/2014/main" id="{A4E9D41F-65EC-47CE-89B5-8B5805863862}"/>
              </a:ext>
            </a:extLst>
          </p:cNvPr>
          <p:cNvSpPr txBox="1"/>
          <p:nvPr/>
        </p:nvSpPr>
        <p:spPr>
          <a:xfrm>
            <a:off x="1559496" y="1385934"/>
            <a:ext cx="7769113" cy="830997"/>
          </a:xfrm>
          <a:prstGeom prst="rect">
            <a:avLst/>
          </a:prstGeom>
          <a:noFill/>
        </p:spPr>
        <p:txBody>
          <a:bodyPr wrap="square" rtlCol="0">
            <a:spAutoFit/>
          </a:bodyPr>
          <a:lstStyle/>
          <a:p>
            <a:r>
              <a:rPr lang="zh-CN" altLang="en-US" sz="2800" b="1" dirty="0"/>
              <a:t>研究内容</a:t>
            </a:r>
            <a:r>
              <a:rPr lang="en-US" altLang="zh-CN" sz="2800" b="1" dirty="0"/>
              <a:t>1</a:t>
            </a:r>
            <a:r>
              <a:rPr lang="en-US" altLang="zh-CN" sz="2800" b="1" dirty="0">
                <a:sym typeface="Wingdings" panose="05000000000000000000" pitchFamily="2" charset="2"/>
              </a:rPr>
              <a:t>:</a:t>
            </a:r>
            <a:r>
              <a:rPr lang="zh-CN" altLang="en-US" sz="2800" b="1" dirty="0">
                <a:sym typeface="Wingdings" panose="05000000000000000000" pitchFamily="2" charset="2"/>
              </a:rPr>
              <a:t> （</a:t>
            </a:r>
            <a:r>
              <a:rPr lang="zh-CN" altLang="en-US" sz="2800" b="1" dirty="0">
                <a:solidFill>
                  <a:srgbClr val="FF0000"/>
                </a:solidFill>
                <a:sym typeface="Wingdings" panose="05000000000000000000" pitchFamily="2" charset="2"/>
              </a:rPr>
              <a:t>已完成</a:t>
            </a:r>
            <a:r>
              <a:rPr lang="zh-CN" altLang="en-US" sz="2800" b="1" dirty="0">
                <a:sym typeface="Wingdings" panose="05000000000000000000" pitchFamily="2" charset="2"/>
              </a:rPr>
              <a:t>）</a:t>
            </a:r>
            <a:endParaRPr lang="en-US" altLang="zh-CN" sz="2800" dirty="0">
              <a:solidFill>
                <a:srgbClr val="FF0000"/>
              </a:solidFill>
            </a:endParaRPr>
          </a:p>
          <a:p>
            <a:r>
              <a:rPr lang="zh-CN" altLang="en-US" sz="2000" dirty="0"/>
              <a:t> </a:t>
            </a:r>
            <a:endParaRPr lang="en-US" altLang="zh-CN" sz="2000" dirty="0"/>
          </a:p>
        </p:txBody>
      </p:sp>
      <p:sp>
        <p:nvSpPr>
          <p:cNvPr id="3" name="矩形 2">
            <a:extLst>
              <a:ext uri="{FF2B5EF4-FFF2-40B4-BE49-F238E27FC236}">
                <a16:creationId xmlns:a16="http://schemas.microsoft.com/office/drawing/2014/main" id="{C7318055-86B6-4E43-B3C2-20A2B1E76418}"/>
              </a:ext>
            </a:extLst>
          </p:cNvPr>
          <p:cNvSpPr/>
          <p:nvPr/>
        </p:nvSpPr>
        <p:spPr>
          <a:xfrm>
            <a:off x="2495600" y="2408855"/>
            <a:ext cx="6648400" cy="1938992"/>
          </a:xfrm>
          <a:prstGeom prst="rect">
            <a:avLst/>
          </a:prstGeom>
        </p:spPr>
        <p:txBody>
          <a:bodyPr wrap="square">
            <a:spAutoFit/>
          </a:bodyPr>
          <a:lstStyle/>
          <a:p>
            <a:pPr marL="285750" indent="-285750">
              <a:buFont typeface="Wingdings" panose="05000000000000000000" pitchFamily="2" charset="2"/>
              <a:buChar char="p"/>
            </a:pPr>
            <a:r>
              <a:rPr lang="zh-CN" altLang="en-US" sz="2400" b="1" dirty="0"/>
              <a:t>构建可分辩群机动目标状态建模</a:t>
            </a:r>
            <a:endParaRPr lang="en-US" altLang="zh-CN" sz="2400" b="1" dirty="0"/>
          </a:p>
          <a:p>
            <a:pPr marL="285750" indent="-285750">
              <a:buFont typeface="Wingdings" panose="05000000000000000000" pitchFamily="2" charset="2"/>
              <a:buChar char="p"/>
            </a:pPr>
            <a:endParaRPr lang="en-US" altLang="zh-CN" sz="2400" b="1" dirty="0"/>
          </a:p>
          <a:p>
            <a:pPr marL="285750" indent="-285750">
              <a:buFont typeface="Wingdings" panose="05000000000000000000" pitchFamily="2" charset="2"/>
              <a:buChar char="p"/>
            </a:pPr>
            <a:r>
              <a:rPr lang="zh-CN" altLang="en-US" sz="2400" b="1" dirty="0"/>
              <a:t>对位移向量进行改进，修正协作误差</a:t>
            </a:r>
            <a:endParaRPr lang="en-US" altLang="zh-CN" sz="2400" b="1" dirty="0"/>
          </a:p>
          <a:p>
            <a:pPr marL="285750" indent="-285750">
              <a:buFont typeface="Wingdings" panose="05000000000000000000" pitchFamily="2" charset="2"/>
              <a:buChar char="p"/>
            </a:pPr>
            <a:endParaRPr lang="en-US" altLang="zh-CN" sz="2400" b="1" dirty="0"/>
          </a:p>
          <a:p>
            <a:pPr marL="285750" indent="-285750">
              <a:buFont typeface="Wingdings" panose="05000000000000000000" pitchFamily="2" charset="2"/>
              <a:buChar char="p"/>
            </a:pPr>
            <a:r>
              <a:rPr lang="zh-CN" altLang="en-US" sz="2400" b="1" dirty="0"/>
              <a:t>利用修正后的协作误差给出预测步和更新步</a:t>
            </a:r>
            <a:endParaRPr lang="en-US" altLang="zh-CN" sz="2400" b="1" dirty="0"/>
          </a:p>
        </p:txBody>
      </p:sp>
    </p:spTree>
    <p:extLst>
      <p:ext uri="{BB962C8B-B14F-4D97-AF65-F5344CB8AC3E}">
        <p14:creationId xmlns:p14="http://schemas.microsoft.com/office/powerpoint/2010/main" val="2529931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p:cNvGraphicFramePr>
            <a:graphicFrameLocks noGrp="1"/>
          </p:cNvGraphicFramePr>
          <p:nvPr>
            <p:extLst>
              <p:ext uri="{D42A27DB-BD31-4B8C-83A1-F6EECF244321}">
                <p14:modId xmlns:p14="http://schemas.microsoft.com/office/powerpoint/2010/main" val="1296289196"/>
              </p:ext>
            </p:extLst>
          </p:nvPr>
        </p:nvGraphicFramePr>
        <p:xfrm>
          <a:off x="1847528" y="548680"/>
          <a:ext cx="6624000" cy="804879"/>
        </p:xfrm>
        <a:graphic>
          <a:graphicData uri="http://schemas.openxmlformats.org/drawingml/2006/table">
            <a:tbl>
              <a:tblPr firstRow="1" bandRow="1">
                <a:tableStyleId>{5C22544A-7EE6-4342-B048-85BDC9FD1C3A}</a:tableStyleId>
              </a:tblPr>
              <a:tblGrid>
                <a:gridCol w="1656000">
                  <a:extLst>
                    <a:ext uri="{9D8B030D-6E8A-4147-A177-3AD203B41FA5}">
                      <a16:colId xmlns:a16="http://schemas.microsoft.com/office/drawing/2014/main" val="20001"/>
                    </a:ext>
                  </a:extLst>
                </a:gridCol>
                <a:gridCol w="1656000">
                  <a:extLst>
                    <a:ext uri="{9D8B030D-6E8A-4147-A177-3AD203B41FA5}">
                      <a16:colId xmlns:a16="http://schemas.microsoft.com/office/drawing/2014/main" val="20002"/>
                    </a:ext>
                  </a:extLst>
                </a:gridCol>
                <a:gridCol w="1656000">
                  <a:extLst>
                    <a:ext uri="{9D8B030D-6E8A-4147-A177-3AD203B41FA5}">
                      <a16:colId xmlns:a16="http://schemas.microsoft.com/office/drawing/2014/main" val="20003"/>
                    </a:ext>
                  </a:extLst>
                </a:gridCol>
                <a:gridCol w="1656000">
                  <a:extLst>
                    <a:ext uri="{9D8B030D-6E8A-4147-A177-3AD203B41FA5}">
                      <a16:colId xmlns:a16="http://schemas.microsoft.com/office/drawing/2014/main" val="4231623938"/>
                    </a:ext>
                  </a:extLst>
                </a:gridCol>
              </a:tblGrid>
              <a:tr h="497601">
                <a:tc>
                  <a:txBody>
                    <a:bodyPr/>
                    <a:lstStyle/>
                    <a:p>
                      <a:pPr algn="ctr"/>
                      <a:r>
                        <a:rPr lang="zh-CN" altLang="en-US" b="0" dirty="0">
                          <a:solidFill>
                            <a:schemeClr val="accent1">
                              <a:lumMod val="75000"/>
                            </a:schemeClr>
                          </a:solidFill>
                          <a:latin typeface="微软雅黑" pitchFamily="34" charset="-122"/>
                          <a:ea typeface="微软雅黑" pitchFamily="34" charset="-122"/>
                        </a:rPr>
                        <a:t>背景介绍及研究意义</a:t>
                      </a:r>
                    </a:p>
                  </a:txBody>
                  <a:tcPr anchor="b">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b="1" dirty="0">
                          <a:solidFill>
                            <a:schemeClr val="bg1"/>
                          </a:solidFill>
                          <a:latin typeface="微软雅黑" pitchFamily="34" charset="-122"/>
                          <a:ea typeface="微软雅黑" pitchFamily="34" charset="-122"/>
                        </a:rPr>
                        <a:t>研究内容</a:t>
                      </a: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4F81BD"/>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b="0" dirty="0">
                          <a:solidFill>
                            <a:schemeClr val="accent1">
                              <a:lumMod val="75000"/>
                            </a:schemeClr>
                          </a:solidFill>
                          <a:latin typeface="微软雅黑" pitchFamily="34" charset="-122"/>
                          <a:ea typeface="微软雅黑" pitchFamily="34" charset="-122"/>
                        </a:rPr>
                        <a:t>研究计划</a:t>
                      </a:r>
                    </a:p>
                  </a:txBody>
                  <a:tcPr anchor="b">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b="0" dirty="0">
                          <a:solidFill>
                            <a:schemeClr val="accent1">
                              <a:lumMod val="75000"/>
                            </a:schemeClr>
                          </a:solidFill>
                          <a:latin typeface="微软雅黑" pitchFamily="34" charset="-122"/>
                          <a:ea typeface="微软雅黑" pitchFamily="34" charset="-122"/>
                        </a:rPr>
                        <a:t>研究成果</a:t>
                      </a:r>
                    </a:p>
                  </a:txBody>
                  <a:tcPr anchor="b">
                    <a:lnL w="5715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164799">
                <a:tc>
                  <a:txBody>
                    <a:bodyPr/>
                    <a:lstStyle/>
                    <a:p>
                      <a:pPr algn="ctr"/>
                      <a:endParaRPr lang="zh-CN" altLang="en-US" sz="100" b="0" dirty="0">
                        <a:solidFill>
                          <a:schemeClr val="accent1">
                            <a:lumMod val="75000"/>
                          </a:schemeClr>
                        </a:solidFill>
                        <a:latin typeface="微软雅黑" pitchFamily="34" charset="-122"/>
                        <a:ea typeface="微软雅黑" pitchFamily="34" charset="-122"/>
                      </a:endParaRP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vMerge="1">
                  <a:txBody>
                    <a:bodyPr/>
                    <a:lstStyle/>
                    <a:p>
                      <a:pPr algn="ctr"/>
                      <a:endParaRPr lang="zh-CN" altLang="en-US" sz="100" b="0" dirty="0">
                        <a:solidFill>
                          <a:schemeClr val="accent1">
                            <a:lumMod val="75000"/>
                          </a:schemeClr>
                        </a:solidFill>
                        <a:latin typeface="微软雅黑" pitchFamily="34" charset="-122"/>
                        <a:ea typeface="微软雅黑" pitchFamily="34" charset="-122"/>
                      </a:endParaRP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zh-CN" altLang="en-US" sz="100" b="0" dirty="0">
                        <a:solidFill>
                          <a:schemeClr val="accent1">
                            <a:lumMod val="75000"/>
                          </a:schemeClr>
                        </a:solidFill>
                        <a:latin typeface="微软雅黑" pitchFamily="34" charset="-122"/>
                        <a:ea typeface="微软雅黑" pitchFamily="34" charset="-122"/>
                      </a:endParaRP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zh-CN" altLang="en-US" sz="100" b="0" dirty="0">
                        <a:solidFill>
                          <a:schemeClr val="accent1">
                            <a:lumMod val="75000"/>
                          </a:schemeClr>
                        </a:solidFill>
                        <a:latin typeface="微软雅黑" pitchFamily="34" charset="-122"/>
                        <a:ea typeface="微软雅黑" pitchFamily="34" charset="-122"/>
                      </a:endParaRP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10001"/>
                  </a:ext>
                </a:extLst>
              </a:tr>
            </a:tbl>
          </a:graphicData>
        </a:graphic>
      </p:graphicFrame>
      <p:sp>
        <p:nvSpPr>
          <p:cNvPr id="5" name="TextBox 9">
            <a:extLst>
              <a:ext uri="{FF2B5EF4-FFF2-40B4-BE49-F238E27FC236}">
                <a16:creationId xmlns:a16="http://schemas.microsoft.com/office/drawing/2014/main" id="{A4E9D41F-65EC-47CE-89B5-8B5805863862}"/>
              </a:ext>
            </a:extLst>
          </p:cNvPr>
          <p:cNvSpPr txBox="1"/>
          <p:nvPr/>
        </p:nvSpPr>
        <p:spPr>
          <a:xfrm>
            <a:off x="1703512" y="1423909"/>
            <a:ext cx="7769113" cy="830997"/>
          </a:xfrm>
          <a:prstGeom prst="rect">
            <a:avLst/>
          </a:prstGeom>
          <a:noFill/>
        </p:spPr>
        <p:txBody>
          <a:bodyPr wrap="square" rtlCol="0">
            <a:spAutoFit/>
          </a:bodyPr>
          <a:lstStyle/>
          <a:p>
            <a:r>
              <a:rPr lang="zh-CN" altLang="en-US" sz="2800" b="1" dirty="0"/>
              <a:t>研究内容</a:t>
            </a:r>
            <a:r>
              <a:rPr lang="en-US" altLang="zh-CN" sz="2800" b="1" dirty="0"/>
              <a:t>1</a:t>
            </a:r>
            <a:r>
              <a:rPr lang="zh-CN" altLang="en-US" sz="2800" b="1" dirty="0"/>
              <a:t>：</a:t>
            </a:r>
            <a:endParaRPr lang="en-US" altLang="zh-CN" sz="2800" dirty="0"/>
          </a:p>
          <a:p>
            <a:r>
              <a:rPr lang="zh-CN" altLang="en-US" sz="2000" dirty="0"/>
              <a:t> </a:t>
            </a:r>
            <a:endParaRPr lang="en-US" altLang="zh-CN" sz="2000" dirty="0"/>
          </a:p>
        </p:txBody>
      </p:sp>
      <p:sp>
        <p:nvSpPr>
          <p:cNvPr id="3" name="矩形 2">
            <a:extLst>
              <a:ext uri="{FF2B5EF4-FFF2-40B4-BE49-F238E27FC236}">
                <a16:creationId xmlns:a16="http://schemas.microsoft.com/office/drawing/2014/main" id="{C7318055-86B6-4E43-B3C2-20A2B1E76418}"/>
              </a:ext>
            </a:extLst>
          </p:cNvPr>
          <p:cNvSpPr/>
          <p:nvPr/>
        </p:nvSpPr>
        <p:spPr>
          <a:xfrm>
            <a:off x="2279576" y="2020271"/>
            <a:ext cx="6096000" cy="830997"/>
          </a:xfrm>
          <a:prstGeom prst="rect">
            <a:avLst/>
          </a:prstGeom>
        </p:spPr>
        <p:txBody>
          <a:bodyPr>
            <a:spAutoFit/>
          </a:bodyPr>
          <a:lstStyle/>
          <a:p>
            <a:pPr marL="285750" indent="-285750">
              <a:buFont typeface="Wingdings" panose="05000000000000000000" pitchFamily="2" charset="2"/>
              <a:buChar char="p"/>
            </a:pPr>
            <a:r>
              <a:rPr lang="zh-CN" altLang="en-US" sz="2400" b="1" dirty="0"/>
              <a:t>可分辩群机动目标状态建模</a:t>
            </a:r>
            <a:endParaRPr lang="en-US" altLang="zh-CN" sz="2400" b="1" dirty="0"/>
          </a:p>
          <a:p>
            <a:pPr marL="285750" indent="-285750">
              <a:buFont typeface="Wingdings" panose="05000000000000000000" pitchFamily="2" charset="2"/>
              <a:buChar char="p"/>
            </a:pPr>
            <a:endParaRPr lang="en-US" altLang="zh-CN" sz="2400" b="1" dirty="0"/>
          </a:p>
        </p:txBody>
      </p:sp>
      <p:sp>
        <p:nvSpPr>
          <p:cNvPr id="4" name="矩形 3">
            <a:extLst>
              <a:ext uri="{FF2B5EF4-FFF2-40B4-BE49-F238E27FC236}">
                <a16:creationId xmlns:a16="http://schemas.microsoft.com/office/drawing/2014/main" id="{3BA10BBE-E441-43D5-B8C7-B46021511C92}"/>
              </a:ext>
            </a:extLst>
          </p:cNvPr>
          <p:cNvSpPr/>
          <p:nvPr/>
        </p:nvSpPr>
        <p:spPr>
          <a:xfrm>
            <a:off x="1847528" y="2453161"/>
            <a:ext cx="7769112" cy="2819362"/>
          </a:xfrm>
          <a:prstGeom prst="rect">
            <a:avLst/>
          </a:prstGeom>
        </p:spPr>
        <p:txBody>
          <a:bodyPr wrap="square">
            <a:spAutoFit/>
          </a:bodyPr>
          <a:lstStyle/>
          <a:p>
            <a:pPr>
              <a:lnSpc>
                <a:spcPct val="150000"/>
              </a:lnSpc>
              <a:spcBef>
                <a:spcPct val="0"/>
              </a:spcBef>
              <a:buClrTx/>
              <a:buSzTx/>
            </a:pPr>
            <a:r>
              <a:rPr lang="zh-CN" altLang="en-US" dirty="0">
                <a:solidFill>
                  <a:srgbClr val="000000"/>
                </a:solidFill>
              </a:rPr>
              <a:t>状态</a:t>
            </a:r>
            <a:r>
              <a:rPr lang="en-US" altLang="zh-CN" dirty="0">
                <a:solidFill>
                  <a:srgbClr val="000000"/>
                </a:solidFill>
              </a:rPr>
              <a:t>RFS</a:t>
            </a:r>
            <a:r>
              <a:rPr lang="zh-CN" altLang="en-US" dirty="0">
                <a:solidFill>
                  <a:srgbClr val="000000"/>
                </a:solidFill>
              </a:rPr>
              <a:t>：</a:t>
            </a:r>
            <a:endParaRPr lang="en-US" altLang="zh-CN" dirty="0">
              <a:solidFill>
                <a:srgbClr val="000000"/>
              </a:solidFill>
            </a:endParaRPr>
          </a:p>
          <a:p>
            <a:pPr>
              <a:lnSpc>
                <a:spcPct val="200000"/>
              </a:lnSpc>
              <a:spcBef>
                <a:spcPct val="0"/>
              </a:spcBef>
              <a:buClrTx/>
              <a:buSzTx/>
            </a:pPr>
            <a:endParaRPr lang="en-US" altLang="zh-CN" dirty="0">
              <a:solidFill>
                <a:srgbClr val="000000"/>
              </a:solidFill>
            </a:endParaRPr>
          </a:p>
          <a:p>
            <a:pPr>
              <a:lnSpc>
                <a:spcPct val="150000"/>
              </a:lnSpc>
              <a:spcBef>
                <a:spcPct val="0"/>
              </a:spcBef>
              <a:buClrTx/>
              <a:buSzTx/>
            </a:pPr>
            <a:r>
              <a:rPr lang="zh-CN" altLang="en-US" dirty="0">
                <a:solidFill>
                  <a:srgbClr val="000000"/>
                </a:solidFill>
              </a:rPr>
              <a:t>量测</a:t>
            </a:r>
            <a:r>
              <a:rPr lang="en-US" altLang="zh-CN" dirty="0">
                <a:solidFill>
                  <a:srgbClr val="000000"/>
                </a:solidFill>
              </a:rPr>
              <a:t>PFS</a:t>
            </a:r>
            <a:r>
              <a:rPr lang="zh-CN" altLang="en-US" dirty="0">
                <a:solidFill>
                  <a:srgbClr val="000000"/>
                </a:solidFill>
              </a:rPr>
              <a:t>：</a:t>
            </a:r>
            <a:endParaRPr lang="en-US" altLang="zh-CN" dirty="0">
              <a:solidFill>
                <a:srgbClr val="000000"/>
              </a:solidFill>
            </a:endParaRPr>
          </a:p>
          <a:p>
            <a:pPr>
              <a:lnSpc>
                <a:spcPct val="200000"/>
              </a:lnSpc>
              <a:spcBef>
                <a:spcPct val="0"/>
              </a:spcBef>
              <a:buClrTx/>
              <a:buSzTx/>
            </a:pPr>
            <a:endParaRPr lang="en-US" altLang="zh-CN" dirty="0">
              <a:solidFill>
                <a:srgbClr val="000000"/>
              </a:solidFill>
            </a:endParaRPr>
          </a:p>
          <a:p>
            <a:pPr>
              <a:lnSpc>
                <a:spcPct val="150000"/>
              </a:lnSpc>
              <a:spcBef>
                <a:spcPct val="0"/>
              </a:spcBef>
              <a:buClrTx/>
              <a:buSzTx/>
            </a:pPr>
            <a:r>
              <a:rPr lang="zh-CN" altLang="en-US" dirty="0">
                <a:solidFill>
                  <a:srgbClr val="000000"/>
                </a:solidFill>
              </a:rPr>
              <a:t>多目标状态</a:t>
            </a:r>
            <a:r>
              <a:rPr lang="en-US" altLang="zh-CN" dirty="0">
                <a:solidFill>
                  <a:srgbClr val="000000"/>
                </a:solidFill>
              </a:rPr>
              <a:t>RFS</a:t>
            </a:r>
            <a:r>
              <a:rPr lang="zh-CN" altLang="en-US" dirty="0">
                <a:solidFill>
                  <a:srgbClr val="000000"/>
                </a:solidFill>
              </a:rPr>
              <a:t>建模：</a:t>
            </a:r>
            <a:endParaRPr lang="en-US" altLang="zh-CN" dirty="0">
              <a:solidFill>
                <a:srgbClr val="000000"/>
              </a:solidFill>
            </a:endParaRPr>
          </a:p>
          <a:p>
            <a:pPr>
              <a:lnSpc>
                <a:spcPct val="150000"/>
              </a:lnSpc>
              <a:spcBef>
                <a:spcPct val="0"/>
              </a:spcBef>
              <a:buClrTx/>
              <a:buSzTx/>
            </a:pPr>
            <a:endParaRPr lang="en-US" altLang="zh-CN" dirty="0">
              <a:solidFill>
                <a:srgbClr val="000000"/>
              </a:solidFill>
            </a:endParaRPr>
          </a:p>
        </p:txBody>
      </p:sp>
      <p:graphicFrame>
        <p:nvGraphicFramePr>
          <p:cNvPr id="6" name="Object 4">
            <a:extLst>
              <a:ext uri="{FF2B5EF4-FFF2-40B4-BE49-F238E27FC236}">
                <a16:creationId xmlns:a16="http://schemas.microsoft.com/office/drawing/2014/main" id="{8D4C5B61-7EE8-4760-9BB1-EF1C7FF95FB7}"/>
              </a:ext>
            </a:extLst>
          </p:cNvPr>
          <p:cNvGraphicFramePr>
            <a:graphicFrameLocks noChangeAspect="1"/>
          </p:cNvGraphicFramePr>
          <p:nvPr>
            <p:extLst>
              <p:ext uri="{D42A27DB-BD31-4B8C-83A1-F6EECF244321}">
                <p14:modId xmlns:p14="http://schemas.microsoft.com/office/powerpoint/2010/main" val="3456850166"/>
              </p:ext>
            </p:extLst>
          </p:nvPr>
        </p:nvGraphicFramePr>
        <p:xfrm>
          <a:off x="3935760" y="3049523"/>
          <a:ext cx="3879850" cy="515937"/>
        </p:xfrm>
        <a:graphic>
          <a:graphicData uri="http://schemas.openxmlformats.org/presentationml/2006/ole">
            <mc:AlternateContent xmlns:mc="http://schemas.openxmlformats.org/markup-compatibility/2006">
              <mc:Choice xmlns:v="urn:schemas-microsoft-com:vml" Requires="v">
                <p:oleObj spid="_x0000_s2134" name="Equation" r:id="rId4" imgW="1816100" imgH="241300" progId="Equation.DSMT4">
                  <p:embed/>
                </p:oleObj>
              </mc:Choice>
              <mc:Fallback>
                <p:oleObj name="Equation" r:id="rId4" imgW="1816100" imgH="241300" progId="Equation.DSMT4">
                  <p:embed/>
                  <p:pic>
                    <p:nvPicPr>
                      <p:cNvPr id="15367" name="Object 4">
                        <a:extLst>
                          <a:ext uri="{FF2B5EF4-FFF2-40B4-BE49-F238E27FC236}">
                            <a16:creationId xmlns:a16="http://schemas.microsoft.com/office/drawing/2014/main" id="{0CA4D21A-048C-4D06-9D59-CBE1427199C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35760" y="3049523"/>
                        <a:ext cx="3879850" cy="515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 name="Object 8">
            <a:extLst>
              <a:ext uri="{FF2B5EF4-FFF2-40B4-BE49-F238E27FC236}">
                <a16:creationId xmlns:a16="http://schemas.microsoft.com/office/drawing/2014/main" id="{73B8CF73-72E7-48A5-8E99-6AD95EEF6DBE}"/>
              </a:ext>
            </a:extLst>
          </p:cNvPr>
          <p:cNvGraphicFramePr>
            <a:graphicFrameLocks noChangeAspect="1"/>
          </p:cNvGraphicFramePr>
          <p:nvPr>
            <p:extLst>
              <p:ext uri="{D42A27DB-BD31-4B8C-83A1-F6EECF244321}">
                <p14:modId xmlns:p14="http://schemas.microsoft.com/office/powerpoint/2010/main" val="2825614027"/>
              </p:ext>
            </p:extLst>
          </p:nvPr>
        </p:nvGraphicFramePr>
        <p:xfrm>
          <a:off x="3965923" y="3961969"/>
          <a:ext cx="3849687" cy="519112"/>
        </p:xfrm>
        <a:graphic>
          <a:graphicData uri="http://schemas.openxmlformats.org/presentationml/2006/ole">
            <mc:AlternateContent xmlns:mc="http://schemas.openxmlformats.org/markup-compatibility/2006">
              <mc:Choice xmlns:v="urn:schemas-microsoft-com:vml" Requires="v">
                <p:oleObj spid="_x0000_s2135" name="Equation" r:id="rId6" imgW="1790700" imgH="241300" progId="Equation.DSMT4">
                  <p:embed/>
                </p:oleObj>
              </mc:Choice>
              <mc:Fallback>
                <p:oleObj name="Equation" r:id="rId6" imgW="1790700" imgH="241300" progId="Equation.DSMT4">
                  <p:embed/>
                  <p:pic>
                    <p:nvPicPr>
                      <p:cNvPr id="15368" name="Object 8">
                        <a:extLst>
                          <a:ext uri="{FF2B5EF4-FFF2-40B4-BE49-F238E27FC236}">
                            <a16:creationId xmlns:a16="http://schemas.microsoft.com/office/drawing/2014/main" id="{F89D37B6-DBA2-42D1-A618-7AA257E622B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65923" y="3961969"/>
                        <a:ext cx="3849687"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305A3FB8-945B-4F33-9589-330376BB71E2}"/>
                  </a:ext>
                </a:extLst>
              </p:cNvPr>
              <p:cNvSpPr/>
              <p:nvPr/>
            </p:nvSpPr>
            <p:spPr>
              <a:xfrm>
                <a:off x="3524673" y="5054126"/>
                <a:ext cx="5429948" cy="810735"/>
              </a:xfrm>
              <a:prstGeom prst="rect">
                <a:avLst/>
              </a:prstGeom>
            </p:spPr>
            <p:txBody>
              <a:bodyPr wrap="none">
                <a:spAutoFit/>
              </a:bodyPr>
              <a:lstStyle/>
              <a:p>
                <a:pPr>
                  <a:spcBef>
                    <a:spcPct val="0"/>
                  </a:spcBef>
                  <a:buClrTx/>
                  <a:buSzTx/>
                </a:pPr>
                <a14:m>
                  <m:oMathPara xmlns:m="http://schemas.openxmlformats.org/officeDocument/2006/math">
                    <m:oMathParaPr>
                      <m:jc m:val="centerGroup"/>
                    </m:oMathParaPr>
                    <m:oMath xmlns:m="http://schemas.openxmlformats.org/officeDocument/2006/math">
                      <m:sSub>
                        <m:sSubPr>
                          <m:ctrlPr>
                            <a:rPr lang="zh-CN" altLang="zh-CN" i="1">
                              <a:latin typeface="Cambria Math" panose="02040503050406030204" pitchFamily="18" charset="0"/>
                            </a:rPr>
                          </m:ctrlPr>
                        </m:sSubPr>
                        <m:e>
                          <m:r>
                            <m:rPr>
                              <m:sty m:val="p"/>
                            </m:rPr>
                            <a:rPr lang="en-US" altLang="zh-CN">
                              <a:latin typeface="Cambria Math" panose="02040503050406030204" pitchFamily="18" charset="0"/>
                            </a:rPr>
                            <m:t>X</m:t>
                          </m:r>
                        </m:e>
                        <m:sub>
                          <m:r>
                            <a:rPr lang="en-US" altLang="zh-CN" i="1">
                              <a:latin typeface="Cambria Math" panose="02040503050406030204" pitchFamily="18" charset="0"/>
                            </a:rPr>
                            <m:t>𝑘</m:t>
                          </m:r>
                        </m:sub>
                      </m:sSub>
                      <m:r>
                        <a:rPr lang="en-US" altLang="zh-CN">
                          <a:latin typeface="Cambria Math" panose="02040503050406030204" pitchFamily="18" charset="0"/>
                        </a:rPr>
                        <m:t>=</m:t>
                      </m:r>
                      <m:d>
                        <m:dPr>
                          <m:begChr m:val="["/>
                          <m:endChr m:val="]"/>
                          <m:ctrlPr>
                            <a:rPr lang="zh-CN" altLang="zh-CN" i="1">
                              <a:latin typeface="Cambria Math" panose="02040503050406030204" pitchFamily="18" charset="0"/>
                            </a:rPr>
                          </m:ctrlPr>
                        </m:dPr>
                        <m:e>
                          <m:nary>
                            <m:naryPr>
                              <m:chr m:val="⋃"/>
                              <m:limLoc m:val="undOvr"/>
                              <m:supHide m:val="on"/>
                              <m:ctrlPr>
                                <a:rPr lang="zh-CN" altLang="zh-CN" i="1">
                                  <a:latin typeface="Cambria Math" panose="02040503050406030204" pitchFamily="18" charset="0"/>
                                </a:rPr>
                              </m:ctrlPr>
                            </m:naryPr>
                            <m:sub>
                              <m:r>
                                <a:rPr lang="en-US" altLang="zh-CN" i="1">
                                  <a:latin typeface="Cambria Math" panose="02040503050406030204" pitchFamily="18" charset="0"/>
                                </a:rPr>
                                <m:t>𝑥</m:t>
                              </m:r>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𝑋</m:t>
                                  </m:r>
                                </m:e>
                                <m:sub>
                                  <m:r>
                                    <a:rPr lang="en-US" altLang="zh-CN" i="1">
                                      <a:latin typeface="Cambria Math" panose="02040503050406030204" pitchFamily="18" charset="0"/>
                                    </a:rPr>
                                    <m:t>𝑘</m:t>
                                  </m:r>
                                  <m:r>
                                    <a:rPr lang="en-US" altLang="zh-CN" i="1">
                                      <a:latin typeface="Cambria Math" panose="02040503050406030204" pitchFamily="18" charset="0"/>
                                    </a:rPr>
                                    <m:t>−1</m:t>
                                  </m:r>
                                </m:sub>
                              </m:sSub>
                            </m:sub>
                            <m:sup/>
                            <m:e>
                              <m:sSub>
                                <m:sSubPr>
                                  <m:ctrlPr>
                                    <a:rPr lang="zh-CN" altLang="zh-CN" i="1">
                                      <a:latin typeface="Cambria Math" panose="02040503050406030204" pitchFamily="18" charset="0"/>
                                    </a:rPr>
                                  </m:ctrlPr>
                                </m:sSubPr>
                                <m:e>
                                  <m:r>
                                    <a:rPr lang="en-US" altLang="zh-CN" i="1">
                                      <a:latin typeface="Cambria Math" panose="02040503050406030204" pitchFamily="18" charset="0"/>
                                    </a:rPr>
                                    <m:t>𝑆</m:t>
                                  </m:r>
                                </m:e>
                                <m:sub>
                                  <m:r>
                                    <a:rPr lang="en-US" altLang="zh-CN" i="1">
                                      <a:latin typeface="Cambria Math" panose="02040503050406030204" pitchFamily="18" charset="0"/>
                                    </a:rPr>
                                    <m:t>𝑘</m:t>
                                  </m:r>
                                  <m:d>
                                    <m:dPr>
                                      <m:begChr m:val="|"/>
                                      <m:endChr m:val=""/>
                                      <m:ctrlPr>
                                        <a:rPr lang="zh-CN" altLang="zh-CN" i="1">
                                          <a:latin typeface="Cambria Math" panose="02040503050406030204" pitchFamily="18" charset="0"/>
                                        </a:rPr>
                                      </m:ctrlPr>
                                    </m:dPr>
                                    <m:e>
                                      <m:r>
                                        <a:rPr lang="en-US" altLang="zh-CN" i="1">
                                          <a:latin typeface="Cambria Math" panose="02040503050406030204" pitchFamily="18" charset="0"/>
                                        </a:rPr>
                                        <m:t>𝑘</m:t>
                                      </m:r>
                                      <m:r>
                                        <a:rPr lang="en-US" altLang="zh-CN" i="1">
                                          <a:latin typeface="Cambria Math" panose="02040503050406030204" pitchFamily="18" charset="0"/>
                                        </a:rPr>
                                        <m:t>−1</m:t>
                                      </m:r>
                                    </m:e>
                                  </m:d>
                                </m:sub>
                              </m:sSub>
                              <m:d>
                                <m:dPr>
                                  <m:ctrlPr>
                                    <a:rPr lang="zh-CN" altLang="zh-CN" i="1">
                                      <a:latin typeface="Cambria Math" panose="02040503050406030204" pitchFamily="18" charset="0"/>
                                    </a:rPr>
                                  </m:ctrlPr>
                                </m:dPr>
                                <m:e>
                                  <m:r>
                                    <a:rPr lang="en-US" altLang="zh-CN" i="1">
                                      <a:latin typeface="Cambria Math" panose="02040503050406030204" pitchFamily="18" charset="0"/>
                                    </a:rPr>
                                    <m:t>𝒳</m:t>
                                  </m:r>
                                </m:e>
                              </m:d>
                            </m:e>
                          </m:nary>
                        </m:e>
                      </m:d>
                      <m:nary>
                        <m:naryPr>
                          <m:chr m:val="⋃"/>
                          <m:limLoc m:val="undOvr"/>
                          <m:subHide m:val="on"/>
                          <m:supHide m:val="on"/>
                          <m:ctrlPr>
                            <a:rPr lang="zh-CN" altLang="zh-CN" i="1">
                              <a:latin typeface="Cambria Math" panose="02040503050406030204" pitchFamily="18" charset="0"/>
                            </a:rPr>
                          </m:ctrlPr>
                        </m:naryPr>
                        <m:sub/>
                        <m:sup/>
                        <m:e>
                          <m:r>
                            <a:rPr lang="en-US" altLang="zh-CN" i="1">
                              <a:latin typeface="Cambria Math" panose="02040503050406030204" pitchFamily="18" charset="0"/>
                            </a:rPr>
                            <m:t>[</m:t>
                          </m:r>
                          <m:nary>
                            <m:naryPr>
                              <m:chr m:val="⋃"/>
                              <m:limLoc m:val="undOvr"/>
                              <m:supHide m:val="on"/>
                              <m:ctrlPr>
                                <a:rPr lang="zh-CN" altLang="zh-CN" i="1">
                                  <a:latin typeface="Cambria Math" panose="02040503050406030204" pitchFamily="18" charset="0"/>
                                </a:rPr>
                              </m:ctrlPr>
                            </m:naryPr>
                            <m:sub>
                              <m:r>
                                <a:rPr lang="en-US" altLang="zh-CN" i="1">
                                  <a:latin typeface="Cambria Math" panose="02040503050406030204" pitchFamily="18" charset="0"/>
                                </a:rPr>
                                <m:t>𝑥</m:t>
                              </m:r>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𝑋</m:t>
                                  </m:r>
                                </m:e>
                                <m:sub>
                                  <m:r>
                                    <a:rPr lang="en-US" altLang="zh-CN" i="1">
                                      <a:latin typeface="Cambria Math" panose="02040503050406030204" pitchFamily="18" charset="0"/>
                                    </a:rPr>
                                    <m:t>𝑘</m:t>
                                  </m:r>
                                  <m:r>
                                    <a:rPr lang="en-US" altLang="zh-CN" i="1">
                                      <a:latin typeface="Cambria Math" panose="02040503050406030204" pitchFamily="18" charset="0"/>
                                    </a:rPr>
                                    <m:t>−1</m:t>
                                  </m:r>
                                </m:sub>
                              </m:sSub>
                            </m:sub>
                            <m:sup/>
                            <m:e>
                              <m:sSub>
                                <m:sSubPr>
                                  <m:ctrlPr>
                                    <a:rPr lang="zh-CN" altLang="zh-CN" i="1">
                                      <a:latin typeface="Cambria Math" panose="02040503050406030204" pitchFamily="18" charset="0"/>
                                    </a:rPr>
                                  </m:ctrlPr>
                                </m:sSubPr>
                                <m:e>
                                  <m:r>
                                    <a:rPr lang="en-US" altLang="zh-CN" i="1">
                                      <a:latin typeface="Cambria Math" panose="02040503050406030204" pitchFamily="18" charset="0"/>
                                    </a:rPr>
                                    <m:t>𝐵</m:t>
                                  </m:r>
                                </m:e>
                                <m:sub>
                                  <m:r>
                                    <a:rPr lang="en-US" altLang="zh-CN" i="1">
                                      <a:latin typeface="Cambria Math" panose="02040503050406030204" pitchFamily="18" charset="0"/>
                                    </a:rPr>
                                    <m:t>𝑘</m:t>
                                  </m:r>
                                  <m:d>
                                    <m:dPr>
                                      <m:begChr m:val="|"/>
                                      <m:endChr m:val=""/>
                                      <m:ctrlPr>
                                        <a:rPr lang="zh-CN" altLang="zh-CN" i="1">
                                          <a:latin typeface="Cambria Math" panose="02040503050406030204" pitchFamily="18" charset="0"/>
                                        </a:rPr>
                                      </m:ctrlPr>
                                    </m:dPr>
                                    <m:e>
                                      <m:r>
                                        <a:rPr lang="en-US" altLang="zh-CN" i="1">
                                          <a:latin typeface="Cambria Math" panose="02040503050406030204" pitchFamily="18" charset="0"/>
                                        </a:rPr>
                                        <m:t>𝑘</m:t>
                                      </m:r>
                                      <m:r>
                                        <a:rPr lang="en-US" altLang="zh-CN" i="1">
                                          <a:latin typeface="Cambria Math" panose="02040503050406030204" pitchFamily="18" charset="0"/>
                                        </a:rPr>
                                        <m:t>−1</m:t>
                                      </m:r>
                                    </m:e>
                                  </m:d>
                                </m:sub>
                              </m:sSub>
                              <m:d>
                                <m:dPr>
                                  <m:ctrlPr>
                                    <a:rPr lang="zh-CN" altLang="zh-CN" i="1">
                                      <a:latin typeface="Cambria Math" panose="02040503050406030204" pitchFamily="18" charset="0"/>
                                    </a:rPr>
                                  </m:ctrlPr>
                                </m:dPr>
                                <m:e>
                                  <m:r>
                                    <a:rPr lang="en-US" altLang="zh-CN" i="1">
                                      <a:latin typeface="Cambria Math" panose="02040503050406030204" pitchFamily="18" charset="0"/>
                                    </a:rPr>
                                    <m:t>𝒳</m:t>
                                  </m:r>
                                </m:e>
                              </m:d>
                            </m:e>
                          </m:nary>
                        </m:e>
                      </m:nary>
                      <m:r>
                        <a:rPr lang="en-US" altLang="zh-CN">
                          <a:latin typeface="Cambria Math" panose="02040503050406030204" pitchFamily="18" charset="0"/>
                        </a:rPr>
                        <m:t>]</m:t>
                      </m:r>
                      <m:nary>
                        <m:naryPr>
                          <m:chr m:val="⋃"/>
                          <m:limLoc m:val="undOvr"/>
                          <m:subHide m:val="on"/>
                          <m:supHide m:val="on"/>
                          <m:ctrlPr>
                            <a:rPr lang="zh-CN" altLang="zh-CN" i="1">
                              <a:latin typeface="Cambria Math" panose="02040503050406030204" pitchFamily="18" charset="0"/>
                            </a:rPr>
                          </m:ctrlPr>
                        </m:naryPr>
                        <m:sub/>
                        <m:sup/>
                        <m:e>
                          <m:sSub>
                            <m:sSubPr>
                              <m:ctrlPr>
                                <a:rPr lang="zh-CN" altLang="zh-CN" i="1">
                                  <a:latin typeface="Cambria Math" panose="02040503050406030204" pitchFamily="18" charset="0"/>
                                </a:rPr>
                              </m:ctrlPr>
                            </m:sSubPr>
                            <m:e>
                              <m:r>
                                <m:rPr>
                                  <m:sty m:val="p"/>
                                </m:rPr>
                                <a:rPr lang="en-US" altLang="zh-CN">
                                  <a:latin typeface="Cambria Math" panose="02040503050406030204" pitchFamily="18" charset="0"/>
                                </a:rPr>
                                <m:t>Γ</m:t>
                              </m:r>
                            </m:e>
                            <m:sub>
                              <m:r>
                                <a:rPr lang="en-US" altLang="zh-CN" i="1">
                                  <a:latin typeface="Cambria Math" panose="02040503050406030204" pitchFamily="18" charset="0"/>
                                </a:rPr>
                                <m:t>𝑘</m:t>
                              </m:r>
                            </m:sub>
                          </m:sSub>
                        </m:e>
                      </m:nary>
                    </m:oMath>
                  </m:oMathPara>
                </a14:m>
                <a:endParaRPr lang="en-US" altLang="zh-CN" dirty="0">
                  <a:solidFill>
                    <a:srgbClr val="000000"/>
                  </a:solidFill>
                </a:endParaRPr>
              </a:p>
            </p:txBody>
          </p:sp>
        </mc:Choice>
        <mc:Fallback xmlns="">
          <p:sp>
            <p:nvSpPr>
              <p:cNvPr id="8" name="矩形 7">
                <a:extLst>
                  <a:ext uri="{FF2B5EF4-FFF2-40B4-BE49-F238E27FC236}">
                    <a16:creationId xmlns:a16="http://schemas.microsoft.com/office/drawing/2014/main" id="{305A3FB8-945B-4F33-9589-330376BB71E2}"/>
                  </a:ext>
                </a:extLst>
              </p:cNvPr>
              <p:cNvSpPr>
                <a:spLocks noRot="1" noChangeAspect="1" noMove="1" noResize="1" noEditPoints="1" noAdjustHandles="1" noChangeArrowheads="1" noChangeShapeType="1" noTextEdit="1"/>
              </p:cNvSpPr>
              <p:nvPr/>
            </p:nvSpPr>
            <p:spPr>
              <a:xfrm>
                <a:off x="3524673" y="5054126"/>
                <a:ext cx="5429948" cy="810735"/>
              </a:xfrm>
              <a:prstGeom prst="rect">
                <a:avLst/>
              </a:prstGeom>
              <a:blipFill>
                <a:blip r:embed="rId8"/>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8231476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p:cNvGraphicFramePr>
            <a:graphicFrameLocks noGrp="1"/>
          </p:cNvGraphicFramePr>
          <p:nvPr>
            <p:extLst>
              <p:ext uri="{D42A27DB-BD31-4B8C-83A1-F6EECF244321}">
                <p14:modId xmlns:p14="http://schemas.microsoft.com/office/powerpoint/2010/main" val="440639693"/>
              </p:ext>
            </p:extLst>
          </p:nvPr>
        </p:nvGraphicFramePr>
        <p:xfrm>
          <a:off x="1847528" y="548680"/>
          <a:ext cx="6624000" cy="804879"/>
        </p:xfrm>
        <a:graphic>
          <a:graphicData uri="http://schemas.openxmlformats.org/drawingml/2006/table">
            <a:tbl>
              <a:tblPr firstRow="1" bandRow="1">
                <a:tableStyleId>{5C22544A-7EE6-4342-B048-85BDC9FD1C3A}</a:tableStyleId>
              </a:tblPr>
              <a:tblGrid>
                <a:gridCol w="1656000">
                  <a:extLst>
                    <a:ext uri="{9D8B030D-6E8A-4147-A177-3AD203B41FA5}">
                      <a16:colId xmlns:a16="http://schemas.microsoft.com/office/drawing/2014/main" val="20001"/>
                    </a:ext>
                  </a:extLst>
                </a:gridCol>
                <a:gridCol w="1656000">
                  <a:extLst>
                    <a:ext uri="{9D8B030D-6E8A-4147-A177-3AD203B41FA5}">
                      <a16:colId xmlns:a16="http://schemas.microsoft.com/office/drawing/2014/main" val="20002"/>
                    </a:ext>
                  </a:extLst>
                </a:gridCol>
                <a:gridCol w="1656000">
                  <a:extLst>
                    <a:ext uri="{9D8B030D-6E8A-4147-A177-3AD203B41FA5}">
                      <a16:colId xmlns:a16="http://schemas.microsoft.com/office/drawing/2014/main" val="20003"/>
                    </a:ext>
                  </a:extLst>
                </a:gridCol>
                <a:gridCol w="1656000">
                  <a:extLst>
                    <a:ext uri="{9D8B030D-6E8A-4147-A177-3AD203B41FA5}">
                      <a16:colId xmlns:a16="http://schemas.microsoft.com/office/drawing/2014/main" val="4231623938"/>
                    </a:ext>
                  </a:extLst>
                </a:gridCol>
              </a:tblGrid>
              <a:tr h="497601">
                <a:tc>
                  <a:txBody>
                    <a:bodyPr/>
                    <a:lstStyle/>
                    <a:p>
                      <a:pPr algn="ctr"/>
                      <a:r>
                        <a:rPr lang="zh-CN" altLang="en-US" b="0" dirty="0">
                          <a:solidFill>
                            <a:schemeClr val="accent1">
                              <a:lumMod val="75000"/>
                            </a:schemeClr>
                          </a:solidFill>
                          <a:latin typeface="微软雅黑" pitchFamily="34" charset="-122"/>
                          <a:ea typeface="微软雅黑" pitchFamily="34" charset="-122"/>
                        </a:rPr>
                        <a:t>背景介绍及研究意义</a:t>
                      </a:r>
                    </a:p>
                  </a:txBody>
                  <a:tcPr anchor="b">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b="1" dirty="0">
                          <a:solidFill>
                            <a:schemeClr val="bg1"/>
                          </a:solidFill>
                          <a:latin typeface="微软雅黑" pitchFamily="34" charset="-122"/>
                          <a:ea typeface="微软雅黑" pitchFamily="34" charset="-122"/>
                        </a:rPr>
                        <a:t>研究内容</a:t>
                      </a: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4F81BD"/>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b="0" dirty="0">
                          <a:solidFill>
                            <a:schemeClr val="accent1">
                              <a:lumMod val="75000"/>
                            </a:schemeClr>
                          </a:solidFill>
                          <a:latin typeface="微软雅黑" pitchFamily="34" charset="-122"/>
                          <a:ea typeface="微软雅黑" pitchFamily="34" charset="-122"/>
                        </a:rPr>
                        <a:t>研究计划</a:t>
                      </a:r>
                    </a:p>
                  </a:txBody>
                  <a:tcPr anchor="b">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b="0" dirty="0">
                          <a:solidFill>
                            <a:schemeClr val="accent1">
                              <a:lumMod val="75000"/>
                            </a:schemeClr>
                          </a:solidFill>
                          <a:latin typeface="微软雅黑" pitchFamily="34" charset="-122"/>
                          <a:ea typeface="微软雅黑" pitchFamily="34" charset="-122"/>
                        </a:rPr>
                        <a:t>研究成果</a:t>
                      </a:r>
                    </a:p>
                  </a:txBody>
                  <a:tcPr anchor="b">
                    <a:lnL w="5715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164799">
                <a:tc>
                  <a:txBody>
                    <a:bodyPr/>
                    <a:lstStyle/>
                    <a:p>
                      <a:pPr algn="ctr"/>
                      <a:endParaRPr lang="zh-CN" altLang="en-US" sz="100" b="0" dirty="0">
                        <a:solidFill>
                          <a:schemeClr val="accent1">
                            <a:lumMod val="75000"/>
                          </a:schemeClr>
                        </a:solidFill>
                        <a:latin typeface="微软雅黑" pitchFamily="34" charset="-122"/>
                        <a:ea typeface="微软雅黑" pitchFamily="34" charset="-122"/>
                      </a:endParaRP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vMerge="1">
                  <a:txBody>
                    <a:bodyPr/>
                    <a:lstStyle/>
                    <a:p>
                      <a:pPr algn="ctr"/>
                      <a:endParaRPr lang="zh-CN" altLang="en-US" sz="100" b="0" dirty="0">
                        <a:solidFill>
                          <a:schemeClr val="accent1">
                            <a:lumMod val="75000"/>
                          </a:schemeClr>
                        </a:solidFill>
                        <a:latin typeface="微软雅黑" pitchFamily="34" charset="-122"/>
                        <a:ea typeface="微软雅黑" pitchFamily="34" charset="-122"/>
                      </a:endParaRP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zh-CN" altLang="en-US" sz="100" b="0" dirty="0">
                        <a:solidFill>
                          <a:schemeClr val="accent1">
                            <a:lumMod val="75000"/>
                          </a:schemeClr>
                        </a:solidFill>
                        <a:latin typeface="微软雅黑" pitchFamily="34" charset="-122"/>
                        <a:ea typeface="微软雅黑" pitchFamily="34" charset="-122"/>
                      </a:endParaRP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zh-CN" altLang="en-US" sz="100" b="0" dirty="0">
                        <a:solidFill>
                          <a:schemeClr val="accent1">
                            <a:lumMod val="75000"/>
                          </a:schemeClr>
                        </a:solidFill>
                        <a:latin typeface="微软雅黑" pitchFamily="34" charset="-122"/>
                        <a:ea typeface="微软雅黑" pitchFamily="34" charset="-122"/>
                      </a:endParaRP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10001"/>
                  </a:ext>
                </a:extLst>
              </a:tr>
            </a:tbl>
          </a:graphicData>
        </a:graphic>
      </p:graphicFrame>
      <p:sp>
        <p:nvSpPr>
          <p:cNvPr id="3" name="矩形 2">
            <a:extLst>
              <a:ext uri="{FF2B5EF4-FFF2-40B4-BE49-F238E27FC236}">
                <a16:creationId xmlns:a16="http://schemas.microsoft.com/office/drawing/2014/main" id="{C7318055-86B6-4E43-B3C2-20A2B1E76418}"/>
              </a:ext>
            </a:extLst>
          </p:cNvPr>
          <p:cNvSpPr/>
          <p:nvPr/>
        </p:nvSpPr>
        <p:spPr>
          <a:xfrm>
            <a:off x="1415480" y="1446234"/>
            <a:ext cx="6096000" cy="830997"/>
          </a:xfrm>
          <a:prstGeom prst="rect">
            <a:avLst/>
          </a:prstGeom>
        </p:spPr>
        <p:txBody>
          <a:bodyPr>
            <a:spAutoFit/>
          </a:bodyPr>
          <a:lstStyle/>
          <a:p>
            <a:pPr marL="285750" indent="-285750">
              <a:buFont typeface="Wingdings" panose="05000000000000000000" pitchFamily="2" charset="2"/>
              <a:buChar char="p"/>
            </a:pPr>
            <a:r>
              <a:rPr lang="zh-CN" altLang="en-US" sz="2400" b="1" dirty="0"/>
              <a:t>可分辩群机动目标状态建模</a:t>
            </a:r>
            <a:endParaRPr lang="en-US" altLang="zh-CN" sz="2400" b="1" dirty="0"/>
          </a:p>
          <a:p>
            <a:pPr marL="285750" indent="-285750">
              <a:buFont typeface="Wingdings" panose="05000000000000000000" pitchFamily="2" charset="2"/>
              <a:buChar char="p"/>
            </a:pPr>
            <a:endParaRPr lang="en-US" altLang="zh-CN" sz="2400" b="1" dirty="0"/>
          </a:p>
        </p:txBody>
      </p:sp>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3BA10BBE-E441-43D5-B8C7-B46021511C92}"/>
                  </a:ext>
                </a:extLst>
              </p:cNvPr>
              <p:cNvSpPr/>
              <p:nvPr/>
            </p:nvSpPr>
            <p:spPr>
              <a:xfrm>
                <a:off x="1611020" y="2069495"/>
                <a:ext cx="7769112" cy="1295868"/>
              </a:xfrm>
              <a:prstGeom prst="rect">
                <a:avLst/>
              </a:prstGeom>
            </p:spPr>
            <p:txBody>
              <a:bodyPr wrap="square">
                <a:spAutoFit/>
              </a:bodyPr>
              <a:lstStyle/>
              <a:p>
                <a:pPr>
                  <a:lnSpc>
                    <a:spcPct val="150000"/>
                  </a:lnSpc>
                  <a:spcBef>
                    <a:spcPct val="0"/>
                  </a:spcBef>
                  <a:buClrTx/>
                  <a:buSzTx/>
                </a:pPr>
                <a:r>
                  <a:rPr lang="zh-CN" altLang="zh-CN" dirty="0"/>
                  <a:t>匀转速离散运动方程</a:t>
                </a:r>
                <a:endParaRPr lang="en-US" altLang="zh-CN" dirty="0"/>
              </a:p>
              <a:p>
                <a:pPr>
                  <a:lnSpc>
                    <a:spcPct val="150000"/>
                  </a:lnSpc>
                  <a:spcBef>
                    <a:spcPct val="0"/>
                  </a:spcBef>
                  <a:buClrTx/>
                  <a:buSzTx/>
                </a:pPr>
                <a14:m>
                  <m:oMathPara xmlns:m="http://schemas.openxmlformats.org/officeDocument/2006/math">
                    <m:oMathParaPr>
                      <m:jc m:val="centerGroup"/>
                    </m:oMathParaPr>
                    <m:oMath xmlns:m="http://schemas.openxmlformats.org/officeDocument/2006/math">
                      <m:sSub>
                        <m:sSubPr>
                          <m:ctrlPr>
                            <a:rPr lang="zh-CN" altLang="zh-CN" i="1">
                              <a:latin typeface="Cambria Math" panose="02040503050406030204" pitchFamily="18" charset="0"/>
                            </a:rPr>
                          </m:ctrlPr>
                        </m:sSubPr>
                        <m:e>
                          <m:r>
                            <m:rPr>
                              <m:sty m:val="p"/>
                            </m:rPr>
                            <a:rPr lang="en-US" altLang="zh-CN">
                              <a:latin typeface="Cambria Math" panose="02040503050406030204" pitchFamily="18" charset="0"/>
                            </a:rPr>
                            <m:t>x</m:t>
                          </m:r>
                        </m:e>
                        <m:sub>
                          <m:r>
                            <m:rPr>
                              <m:sty m:val="p"/>
                            </m:rPr>
                            <a:rPr lang="en-US" altLang="zh-CN">
                              <a:latin typeface="Cambria Math" panose="02040503050406030204" pitchFamily="18" charset="0"/>
                            </a:rPr>
                            <m:t>k</m:t>
                          </m:r>
                          <m:r>
                            <a:rPr lang="en-US" altLang="zh-CN">
                              <a:latin typeface="Cambria Math" panose="02040503050406030204" pitchFamily="18" charset="0"/>
                            </a:rPr>
                            <m:t>+1</m:t>
                          </m:r>
                        </m:sub>
                      </m:sSub>
                      <m:r>
                        <a:rPr lang="en-US" altLang="zh-CN">
                          <a:latin typeface="Cambria Math" panose="02040503050406030204" pitchFamily="18" charset="0"/>
                        </a:rPr>
                        <m:t>=</m:t>
                      </m:r>
                      <m:r>
                        <m:rPr>
                          <m:sty m:val="p"/>
                        </m:rPr>
                        <a:rPr lang="en-US" altLang="zh-CN">
                          <a:latin typeface="Cambria Math" panose="02040503050406030204" pitchFamily="18" charset="0"/>
                        </a:rPr>
                        <m:t>F</m:t>
                      </m:r>
                      <m:d>
                        <m:dPr>
                          <m:ctrlPr>
                            <a:rPr lang="zh-CN" altLang="zh-CN" i="1">
                              <a:latin typeface="Cambria Math" panose="02040503050406030204" pitchFamily="18" charset="0"/>
                            </a:rPr>
                          </m:ctrlPr>
                        </m:dPr>
                        <m:e>
                          <m:r>
                            <a:rPr lang="en-US" altLang="zh-CN" i="1">
                              <a:latin typeface="Cambria Math" panose="02040503050406030204" pitchFamily="18" charset="0"/>
                            </a:rPr>
                            <m:t>𝑘</m:t>
                          </m:r>
                        </m:e>
                      </m:d>
                      <m:r>
                        <a:rPr lang="en-US" altLang="zh-CN" i="1">
                          <a:latin typeface="Cambria Math" panose="02040503050406030204" pitchFamily="18" charset="0"/>
                        </a:rPr>
                        <m:t>𝑋</m:t>
                      </m:r>
                      <m:d>
                        <m:dPr>
                          <m:ctrlPr>
                            <a:rPr lang="zh-CN" altLang="zh-CN" i="1">
                              <a:latin typeface="Cambria Math" panose="02040503050406030204" pitchFamily="18" charset="0"/>
                            </a:rPr>
                          </m:ctrlPr>
                        </m:dPr>
                        <m:e>
                          <m:r>
                            <m:rPr>
                              <m:sty m:val="p"/>
                            </m:rPr>
                            <a:rPr lang="en-US" altLang="zh-CN">
                              <a:latin typeface="Cambria Math" panose="02040503050406030204" pitchFamily="18" charset="0"/>
                            </a:rPr>
                            <m:t>k</m:t>
                          </m:r>
                        </m:e>
                      </m:d>
                      <m:r>
                        <a:rPr lang="en-US" altLang="zh-CN">
                          <a:latin typeface="Cambria Math" panose="02040503050406030204" pitchFamily="18" charset="0"/>
                        </a:rPr>
                        <m:t>+</m:t>
                      </m:r>
                      <m:r>
                        <m:rPr>
                          <m:sty m:val="p"/>
                        </m:rPr>
                        <a:rPr lang="en-US" altLang="zh-CN">
                          <a:latin typeface="Cambria Math" panose="02040503050406030204" pitchFamily="18" charset="0"/>
                        </a:rPr>
                        <m:t>Γω</m:t>
                      </m:r>
                      <m:d>
                        <m:dPr>
                          <m:ctrlPr>
                            <a:rPr lang="en-US" altLang="zh-CN" i="1">
                              <a:latin typeface="Cambria Math" panose="02040503050406030204" pitchFamily="18" charset="0"/>
                            </a:rPr>
                          </m:ctrlPr>
                        </m:dPr>
                        <m:e>
                          <m:r>
                            <m:rPr>
                              <m:sty m:val="p"/>
                            </m:rPr>
                            <a:rPr lang="en-US" altLang="zh-CN">
                              <a:latin typeface="Cambria Math" panose="02040503050406030204" pitchFamily="18" charset="0"/>
                            </a:rPr>
                            <m:t>k</m:t>
                          </m:r>
                        </m:e>
                      </m:d>
                    </m:oMath>
                  </m:oMathPara>
                </a14:m>
                <a:endParaRPr lang="en-US" altLang="zh-CN" dirty="0"/>
              </a:p>
              <a:p>
                <a:pPr>
                  <a:lnSpc>
                    <a:spcPct val="150000"/>
                  </a:lnSpc>
                  <a:spcBef>
                    <a:spcPct val="0"/>
                  </a:spcBef>
                  <a:buClrTx/>
                  <a:buSzTx/>
                </a:pPr>
                <a:endParaRPr lang="zh-CN" altLang="en-US" dirty="0">
                  <a:solidFill>
                    <a:srgbClr val="000000"/>
                  </a:solidFill>
                </a:endParaRPr>
              </a:p>
            </p:txBody>
          </p:sp>
        </mc:Choice>
        <mc:Fallback xmlns="">
          <p:sp>
            <p:nvSpPr>
              <p:cNvPr id="4" name="矩形 3">
                <a:extLst>
                  <a:ext uri="{FF2B5EF4-FFF2-40B4-BE49-F238E27FC236}">
                    <a16:creationId xmlns:a16="http://schemas.microsoft.com/office/drawing/2014/main" id="{3BA10BBE-E441-43D5-B8C7-B46021511C92}"/>
                  </a:ext>
                </a:extLst>
              </p:cNvPr>
              <p:cNvSpPr>
                <a:spLocks noRot="1" noChangeAspect="1" noMove="1" noResize="1" noEditPoints="1" noAdjustHandles="1" noChangeArrowheads="1" noChangeShapeType="1" noTextEdit="1"/>
              </p:cNvSpPr>
              <p:nvPr/>
            </p:nvSpPr>
            <p:spPr>
              <a:xfrm>
                <a:off x="1611020" y="2069495"/>
                <a:ext cx="7769112" cy="1295868"/>
              </a:xfrm>
              <a:prstGeom prst="rect">
                <a:avLst/>
              </a:prstGeom>
              <a:blipFill>
                <a:blip r:embed="rId3"/>
                <a:stretch>
                  <a:fillRect l="-62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546AB67F-A95D-4737-A51A-B8BDB1AEFD3D}"/>
                  </a:ext>
                </a:extLst>
              </p:cNvPr>
              <p:cNvSpPr/>
              <p:nvPr/>
            </p:nvSpPr>
            <p:spPr>
              <a:xfrm>
                <a:off x="1427560" y="3420864"/>
                <a:ext cx="4945328" cy="180196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zh-CN" altLang="en-US">
                          <a:latin typeface="Cambria Math" panose="02040503050406030204" pitchFamily="18" charset="0"/>
                        </a:rPr>
                        <m:t>F</m:t>
                      </m:r>
                      <m:d>
                        <m:dPr>
                          <m:ctrlPr>
                            <a:rPr lang="zh-CN" altLang="en-US" i="1">
                              <a:latin typeface="Cambria Math" panose="02040503050406030204" pitchFamily="18" charset="0"/>
                            </a:rPr>
                          </m:ctrlPr>
                        </m:dPr>
                        <m:e>
                          <m:r>
                            <m:rPr>
                              <m:sty m:val="p"/>
                            </m:rPr>
                            <a:rPr lang="zh-CN" altLang="en-US" i="0">
                              <a:latin typeface="Cambria Math" panose="02040503050406030204" pitchFamily="18" charset="0"/>
                            </a:rPr>
                            <m:t>k</m:t>
                          </m:r>
                        </m:e>
                      </m:d>
                      <m:r>
                        <a:rPr lang="zh-CN" altLang="en-US" i="0">
                          <a:latin typeface="Cambria Math" panose="02040503050406030204" pitchFamily="18" charset="0"/>
                        </a:rPr>
                        <m:t>=</m:t>
                      </m:r>
                      <m:d>
                        <m:dPr>
                          <m:begChr m:val="["/>
                          <m:endChr m:val="]"/>
                          <m:ctrlPr>
                            <a:rPr lang="zh-CN" altLang="en-US" i="1">
                              <a:latin typeface="Cambria Math" panose="02040503050406030204" pitchFamily="18" charset="0"/>
                            </a:rPr>
                          </m:ctrlPr>
                        </m:dPr>
                        <m:e>
                          <m:m>
                            <m:mPr>
                              <m:plcHide m:val="on"/>
                              <m:mcs>
                                <m:mc>
                                  <m:mcPr>
                                    <m:count m:val="2"/>
                                    <m:mcJc m:val="center"/>
                                  </m:mcPr>
                                </m:mc>
                              </m:mcs>
                              <m:ctrlPr>
                                <a:rPr lang="zh-CN" altLang="en-US" i="1">
                                  <a:latin typeface="Cambria Math" panose="02040503050406030204" pitchFamily="18" charset="0"/>
                                </a:rPr>
                              </m:ctrlPr>
                            </m:mPr>
                            <m:mr>
                              <m:e>
                                <m:m>
                                  <m:mPr>
                                    <m:plcHide m:val="on"/>
                                    <m:mcs>
                                      <m:mc>
                                        <m:mcPr>
                                          <m:count m:val="2"/>
                                          <m:mcJc m:val="center"/>
                                        </m:mcPr>
                                      </m:mc>
                                    </m:mcs>
                                    <m:ctrlPr>
                                      <a:rPr lang="zh-CN" altLang="en-US" i="1">
                                        <a:latin typeface="Cambria Math" panose="02040503050406030204" pitchFamily="18" charset="0"/>
                                      </a:rPr>
                                    </m:ctrlPr>
                                  </m:mPr>
                                  <m:mr>
                                    <m:e>
                                      <m:r>
                                        <a:rPr lang="zh-CN" altLang="en-US" i="0">
                                          <a:latin typeface="Cambria Math" panose="02040503050406030204" pitchFamily="18" charset="0"/>
                                        </a:rPr>
                                        <m:t>1</m:t>
                                      </m:r>
                                    </m:e>
                                    <m:e>
                                      <m:r>
                                        <a:rPr lang="zh-CN" altLang="en-US" i="0">
                                          <a:latin typeface="Cambria Math" panose="02040503050406030204" pitchFamily="18" charset="0"/>
                                        </a:rPr>
                                        <m:t>    </m:t>
                                      </m:r>
                                      <m:f>
                                        <m:fPr>
                                          <m:ctrlPr>
                                            <a:rPr lang="zh-CN" altLang="en-US" i="1">
                                              <a:latin typeface="Cambria Math" panose="02040503050406030204" pitchFamily="18" charset="0"/>
                                            </a:rPr>
                                          </m:ctrlPr>
                                        </m:fPr>
                                        <m:num>
                                          <m:d>
                                            <m:dPr>
                                              <m:begChr m:val=""/>
                                              <m:ctrlPr>
                                                <a:rPr lang="zh-CN" altLang="en-US" i="1">
                                                  <a:latin typeface="Cambria Math" panose="02040503050406030204" pitchFamily="18" charset="0"/>
                                                </a:rPr>
                                              </m:ctrlPr>
                                            </m:dPr>
                                            <m:e>
                                              <m:r>
                                                <m:rPr>
                                                  <m:sty m:val="p"/>
                                                </m:rPr>
                                                <a:rPr lang="zh-CN" altLang="en-US" i="0">
                                                  <a:latin typeface="Cambria Math" panose="02040503050406030204" pitchFamily="18" charset="0"/>
                                                </a:rPr>
                                                <m:t>si</m:t>
                                              </m:r>
                                              <m:func>
                                                <m:funcPr>
                                                  <m:ctrlPr>
                                                    <a:rPr lang="zh-CN" altLang="en-US" i="1">
                                                      <a:latin typeface="Cambria Math" panose="02040503050406030204" pitchFamily="18" charset="0"/>
                                                    </a:rPr>
                                                  </m:ctrlPr>
                                                </m:funcPr>
                                                <m:fName>
                                                  <m:r>
                                                    <m:rPr>
                                                      <m:sty m:val="p"/>
                                                    </m:rPr>
                                                    <a:rPr lang="zh-CN" altLang="en-US" i="0">
                                                      <a:latin typeface="Cambria Math" panose="02040503050406030204" pitchFamily="18" charset="0"/>
                                                    </a:rPr>
                                                    <m:t>n</m:t>
                                                  </m:r>
                                                </m:fName>
                                                <m:e>
                                                  <m:r>
                                                    <a:rPr lang="zh-CN" altLang="en-US" i="0">
                                                      <a:latin typeface="Cambria Math" panose="02040503050406030204" pitchFamily="18" charset="0"/>
                                                    </a:rPr>
                                                    <m:t>(</m:t>
                                                  </m:r>
                                                </m:e>
                                              </m:func>
                                              <m:r>
                                                <a:rPr lang="zh-CN" altLang="en-US" i="1">
                                                  <a:latin typeface="Cambria Math" panose="02040503050406030204" pitchFamily="18" charset="0"/>
                                                </a:rPr>
                                                <m:t>𝜔</m:t>
                                              </m:r>
                                              <m:r>
                                                <m:rPr>
                                                  <m:sty m:val="p"/>
                                                </m:rPr>
                                                <a:rPr lang="zh-CN" altLang="en-US" i="0">
                                                  <a:latin typeface="Cambria Math" panose="02040503050406030204" pitchFamily="18" charset="0"/>
                                                </a:rPr>
                                                <m:t>Τ</m:t>
                                              </m:r>
                                            </m:e>
                                          </m:d>
                                        </m:num>
                                        <m:den>
                                          <m:r>
                                            <a:rPr lang="zh-CN" altLang="en-US" i="1">
                                              <a:latin typeface="Cambria Math" panose="02040503050406030204" pitchFamily="18" charset="0"/>
                                            </a:rPr>
                                            <m:t>𝜔</m:t>
                                          </m:r>
                                        </m:den>
                                      </m:f>
                                    </m:e>
                                  </m:mr>
                                  <m:mr>
                                    <m:e>
                                      <m:r>
                                        <a:rPr lang="zh-CN" altLang="en-US" i="0">
                                          <a:latin typeface="Cambria Math" panose="02040503050406030204" pitchFamily="18" charset="0"/>
                                        </a:rPr>
                                        <m:t>0</m:t>
                                      </m:r>
                                    </m:e>
                                    <m:e>
                                      <m:d>
                                        <m:dPr>
                                          <m:begChr m:val=""/>
                                          <m:ctrlPr>
                                            <a:rPr lang="zh-CN" altLang="en-US" i="1">
                                              <a:latin typeface="Cambria Math" panose="02040503050406030204" pitchFamily="18" charset="0"/>
                                            </a:rPr>
                                          </m:ctrlPr>
                                        </m:dPr>
                                        <m:e>
                                          <m:r>
                                            <a:rPr lang="zh-CN" altLang="en-US" i="0">
                                              <a:latin typeface="Cambria Math" panose="02040503050406030204" pitchFamily="18" charset="0"/>
                                            </a:rPr>
                                            <m:t>    </m:t>
                                          </m:r>
                                          <m:r>
                                            <m:rPr>
                                              <m:sty m:val="p"/>
                                            </m:rPr>
                                            <a:rPr lang="zh-CN" altLang="en-US" i="0">
                                              <a:latin typeface="Cambria Math" panose="02040503050406030204" pitchFamily="18" charset="0"/>
                                            </a:rPr>
                                            <m:t>co</m:t>
                                          </m:r>
                                          <m:func>
                                            <m:funcPr>
                                              <m:ctrlPr>
                                                <a:rPr lang="zh-CN" altLang="en-US" i="1">
                                                  <a:latin typeface="Cambria Math" panose="02040503050406030204" pitchFamily="18" charset="0"/>
                                                </a:rPr>
                                              </m:ctrlPr>
                                            </m:funcPr>
                                            <m:fName>
                                              <m:r>
                                                <m:rPr>
                                                  <m:sty m:val="p"/>
                                                </m:rPr>
                                                <a:rPr lang="zh-CN" altLang="en-US" i="0">
                                                  <a:latin typeface="Cambria Math" panose="02040503050406030204" pitchFamily="18" charset="0"/>
                                                </a:rPr>
                                                <m:t>s</m:t>
                                              </m:r>
                                            </m:fName>
                                            <m:e>
                                              <m:r>
                                                <a:rPr lang="zh-CN" altLang="en-US" i="0">
                                                  <a:latin typeface="Cambria Math" panose="02040503050406030204" pitchFamily="18" charset="0"/>
                                                </a:rPr>
                                                <m:t>(</m:t>
                                              </m:r>
                                            </m:e>
                                          </m:func>
                                          <m:r>
                                            <a:rPr lang="zh-CN" altLang="en-US" i="1">
                                              <a:latin typeface="Cambria Math" panose="02040503050406030204" pitchFamily="18" charset="0"/>
                                            </a:rPr>
                                            <m:t>𝜔</m:t>
                                          </m:r>
                                          <m:r>
                                            <m:rPr>
                                              <m:sty m:val="p"/>
                                            </m:rPr>
                                            <a:rPr lang="zh-CN" altLang="en-US" i="0">
                                              <a:latin typeface="Cambria Math" panose="02040503050406030204" pitchFamily="18" charset="0"/>
                                            </a:rPr>
                                            <m:t>Τ</m:t>
                                          </m:r>
                                        </m:e>
                                      </m:d>
                                    </m:e>
                                  </m:mr>
                                </m:m>
                              </m:e>
                              <m:e>
                                <m:m>
                                  <m:mPr>
                                    <m:plcHide m:val="on"/>
                                    <m:mcs>
                                      <m:mc>
                                        <m:mcPr>
                                          <m:count m:val="2"/>
                                          <m:mcJc m:val="center"/>
                                        </m:mcPr>
                                      </m:mc>
                                    </m:mcs>
                                    <m:ctrlPr>
                                      <a:rPr lang="zh-CN" altLang="en-US" i="1">
                                        <a:latin typeface="Cambria Math" panose="02040503050406030204" pitchFamily="18" charset="0"/>
                                      </a:rPr>
                                    </m:ctrlPr>
                                  </m:mPr>
                                  <m:mr>
                                    <m:e>
                                      <m:r>
                                        <a:rPr lang="zh-CN" altLang="en-US" i="0">
                                          <a:latin typeface="Cambria Math" panose="02040503050406030204" pitchFamily="18" charset="0"/>
                                        </a:rPr>
                                        <m:t>0</m:t>
                                      </m:r>
                                    </m:e>
                                    <m:e>
                                      <m:r>
                                        <a:rPr lang="zh-CN" altLang="en-US" i="0">
                                          <a:latin typeface="Cambria Math" panose="02040503050406030204" pitchFamily="18" charset="0"/>
                                        </a:rPr>
                                        <m:t>−</m:t>
                                      </m:r>
                                      <m:f>
                                        <m:fPr>
                                          <m:ctrlPr>
                                            <a:rPr lang="zh-CN" altLang="en-US" i="1">
                                              <a:latin typeface="Cambria Math" panose="02040503050406030204" pitchFamily="18" charset="0"/>
                                            </a:rPr>
                                          </m:ctrlPr>
                                        </m:fPr>
                                        <m:num>
                                          <m:d>
                                            <m:dPr>
                                              <m:begChr m:val=""/>
                                              <m:ctrlPr>
                                                <a:rPr lang="zh-CN" altLang="en-US" i="1">
                                                  <a:latin typeface="Cambria Math" panose="02040503050406030204" pitchFamily="18" charset="0"/>
                                                </a:rPr>
                                              </m:ctrlPr>
                                            </m:dPr>
                                            <m:e>
                                              <m:r>
                                                <a:rPr lang="zh-CN" altLang="en-US" i="0">
                                                  <a:latin typeface="Cambria Math" panose="02040503050406030204" pitchFamily="18" charset="0"/>
                                                </a:rPr>
                                                <m:t>1−</m:t>
                                              </m:r>
                                              <m:r>
                                                <m:rPr>
                                                  <m:sty m:val="p"/>
                                                </m:rPr>
                                                <a:rPr lang="zh-CN" altLang="en-US" i="0">
                                                  <a:latin typeface="Cambria Math" panose="02040503050406030204" pitchFamily="18" charset="0"/>
                                                </a:rPr>
                                                <m:t>co</m:t>
                                              </m:r>
                                              <m:func>
                                                <m:funcPr>
                                                  <m:ctrlPr>
                                                    <a:rPr lang="zh-CN" altLang="en-US" i="1">
                                                      <a:latin typeface="Cambria Math" panose="02040503050406030204" pitchFamily="18" charset="0"/>
                                                    </a:rPr>
                                                  </m:ctrlPr>
                                                </m:funcPr>
                                                <m:fName>
                                                  <m:r>
                                                    <m:rPr>
                                                      <m:sty m:val="p"/>
                                                    </m:rPr>
                                                    <a:rPr lang="zh-CN" altLang="en-US" i="0">
                                                      <a:latin typeface="Cambria Math" panose="02040503050406030204" pitchFamily="18" charset="0"/>
                                                    </a:rPr>
                                                    <m:t>s</m:t>
                                                  </m:r>
                                                </m:fName>
                                                <m:e>
                                                  <m:r>
                                                    <a:rPr lang="zh-CN" altLang="en-US" i="0">
                                                      <a:latin typeface="Cambria Math" panose="02040503050406030204" pitchFamily="18" charset="0"/>
                                                    </a:rPr>
                                                    <m:t>(</m:t>
                                                  </m:r>
                                                </m:e>
                                              </m:func>
                                              <m:r>
                                                <a:rPr lang="zh-CN" altLang="en-US" i="1">
                                                  <a:latin typeface="Cambria Math" panose="02040503050406030204" pitchFamily="18" charset="0"/>
                                                </a:rPr>
                                                <m:t>𝜔</m:t>
                                              </m:r>
                                              <m:r>
                                                <m:rPr>
                                                  <m:sty m:val="p"/>
                                                </m:rPr>
                                                <a:rPr lang="zh-CN" altLang="en-US" i="0">
                                                  <a:latin typeface="Cambria Math" panose="02040503050406030204" pitchFamily="18" charset="0"/>
                                                </a:rPr>
                                                <m:t>Τ</m:t>
                                              </m:r>
                                            </m:e>
                                          </m:d>
                                        </m:num>
                                        <m:den>
                                          <m:sSup>
                                            <m:sSupPr>
                                              <m:ctrlPr>
                                                <a:rPr lang="zh-CN" altLang="en-US" i="1">
                                                  <a:latin typeface="Cambria Math" panose="02040503050406030204" pitchFamily="18" charset="0"/>
                                                </a:rPr>
                                              </m:ctrlPr>
                                            </m:sSupPr>
                                            <m:e>
                                              <m:r>
                                                <a:rPr lang="zh-CN" altLang="en-US" i="1">
                                                  <a:latin typeface="Cambria Math" panose="02040503050406030204" pitchFamily="18" charset="0"/>
                                                </a:rPr>
                                                <m:t>𝜔</m:t>
                                              </m:r>
                                            </m:e>
                                            <m:sup>
                                              <m:r>
                                                <a:rPr lang="zh-CN" altLang="en-US" i="0">
                                                  <a:latin typeface="Cambria Math" panose="02040503050406030204" pitchFamily="18" charset="0"/>
                                                </a:rPr>
                                                <m:t>2</m:t>
                                              </m:r>
                                            </m:sup>
                                          </m:sSup>
                                        </m:den>
                                      </m:f>
                                    </m:e>
                                  </m:mr>
                                  <m:mr>
                                    <m:e>
                                      <m:r>
                                        <a:rPr lang="zh-CN" altLang="en-US" i="0">
                                          <a:latin typeface="Cambria Math" panose="02040503050406030204" pitchFamily="18" charset="0"/>
                                        </a:rPr>
                                        <m:t>0</m:t>
                                      </m:r>
                                    </m:e>
                                    <m:e>
                                      <m:d>
                                        <m:dPr>
                                          <m:begChr m:val=""/>
                                          <m:ctrlPr>
                                            <a:rPr lang="zh-CN" altLang="en-US" i="1">
                                              <a:latin typeface="Cambria Math" panose="02040503050406030204" pitchFamily="18" charset="0"/>
                                            </a:rPr>
                                          </m:ctrlPr>
                                        </m:dPr>
                                        <m:e>
                                          <m:r>
                                            <a:rPr lang="zh-CN" altLang="en-US" i="0">
                                              <a:latin typeface="Cambria Math" panose="02040503050406030204" pitchFamily="18" charset="0"/>
                                            </a:rPr>
                                            <m:t>   −</m:t>
                                          </m:r>
                                          <m:r>
                                            <m:rPr>
                                              <m:sty m:val="p"/>
                                            </m:rPr>
                                            <a:rPr lang="zh-CN" altLang="en-US" i="0">
                                              <a:latin typeface="Cambria Math" panose="02040503050406030204" pitchFamily="18" charset="0"/>
                                            </a:rPr>
                                            <m:t>si</m:t>
                                          </m:r>
                                          <m:func>
                                            <m:funcPr>
                                              <m:ctrlPr>
                                                <a:rPr lang="zh-CN" altLang="en-US" i="1">
                                                  <a:latin typeface="Cambria Math" panose="02040503050406030204" pitchFamily="18" charset="0"/>
                                                </a:rPr>
                                              </m:ctrlPr>
                                            </m:funcPr>
                                            <m:fName>
                                              <m:r>
                                                <m:rPr>
                                                  <m:sty m:val="p"/>
                                                </m:rPr>
                                                <a:rPr lang="zh-CN" altLang="en-US" i="0">
                                                  <a:latin typeface="Cambria Math" panose="02040503050406030204" pitchFamily="18" charset="0"/>
                                                </a:rPr>
                                                <m:t>n</m:t>
                                              </m:r>
                                            </m:fName>
                                            <m:e>
                                              <m:r>
                                                <a:rPr lang="zh-CN" altLang="en-US" i="0">
                                                  <a:latin typeface="Cambria Math" panose="02040503050406030204" pitchFamily="18" charset="0"/>
                                                </a:rPr>
                                                <m:t>(</m:t>
                                              </m:r>
                                            </m:e>
                                          </m:func>
                                          <m:r>
                                            <a:rPr lang="zh-CN" altLang="en-US" i="1">
                                              <a:latin typeface="Cambria Math" panose="02040503050406030204" pitchFamily="18" charset="0"/>
                                            </a:rPr>
                                            <m:t>𝜔</m:t>
                                          </m:r>
                                          <m:r>
                                            <m:rPr>
                                              <m:sty m:val="p"/>
                                            </m:rPr>
                                            <a:rPr lang="zh-CN" altLang="en-US" i="0">
                                              <a:latin typeface="Cambria Math" panose="02040503050406030204" pitchFamily="18" charset="0"/>
                                            </a:rPr>
                                            <m:t>Τ</m:t>
                                          </m:r>
                                        </m:e>
                                      </m:d>
                                    </m:e>
                                  </m:mr>
                                </m:m>
                              </m:e>
                            </m:mr>
                            <m:mr>
                              <m:e>
                                <m:m>
                                  <m:mPr>
                                    <m:plcHide m:val="on"/>
                                    <m:mcs>
                                      <m:mc>
                                        <m:mcPr>
                                          <m:count m:val="2"/>
                                          <m:mcJc m:val="center"/>
                                        </m:mcPr>
                                      </m:mc>
                                    </m:mcs>
                                    <m:ctrlPr>
                                      <a:rPr lang="zh-CN" altLang="en-US" i="1">
                                        <a:latin typeface="Cambria Math" panose="02040503050406030204" pitchFamily="18" charset="0"/>
                                      </a:rPr>
                                    </m:ctrlPr>
                                  </m:mPr>
                                  <m:mr>
                                    <m:e>
                                      <m:r>
                                        <a:rPr lang="zh-CN" altLang="en-US" i="0">
                                          <a:latin typeface="Cambria Math" panose="02040503050406030204" pitchFamily="18" charset="0"/>
                                        </a:rPr>
                                        <m:t>0</m:t>
                                      </m:r>
                                    </m:e>
                                    <m:e>
                                      <m:r>
                                        <a:rPr lang="zh-CN" altLang="en-US" i="0">
                                          <a:latin typeface="Cambria Math" panose="02040503050406030204" pitchFamily="18" charset="0"/>
                                        </a:rPr>
                                        <m:t> </m:t>
                                      </m:r>
                                      <m:f>
                                        <m:fPr>
                                          <m:ctrlPr>
                                            <a:rPr lang="zh-CN" altLang="en-US" i="1">
                                              <a:latin typeface="Cambria Math" panose="02040503050406030204" pitchFamily="18" charset="0"/>
                                            </a:rPr>
                                          </m:ctrlPr>
                                        </m:fPr>
                                        <m:num>
                                          <m:d>
                                            <m:dPr>
                                              <m:begChr m:val=""/>
                                              <m:ctrlPr>
                                                <a:rPr lang="zh-CN" altLang="en-US" i="1">
                                                  <a:latin typeface="Cambria Math" panose="02040503050406030204" pitchFamily="18" charset="0"/>
                                                </a:rPr>
                                              </m:ctrlPr>
                                            </m:dPr>
                                            <m:e>
                                              <m:r>
                                                <a:rPr lang="zh-CN" altLang="en-US" i="0">
                                                  <a:latin typeface="Cambria Math" panose="02040503050406030204" pitchFamily="18" charset="0"/>
                                                </a:rPr>
                                                <m:t>1−</m:t>
                                              </m:r>
                                              <m:r>
                                                <m:rPr>
                                                  <m:sty m:val="p"/>
                                                </m:rPr>
                                                <a:rPr lang="zh-CN" altLang="en-US" i="0">
                                                  <a:latin typeface="Cambria Math" panose="02040503050406030204" pitchFamily="18" charset="0"/>
                                                </a:rPr>
                                                <m:t>co</m:t>
                                              </m:r>
                                              <m:func>
                                                <m:funcPr>
                                                  <m:ctrlPr>
                                                    <a:rPr lang="zh-CN" altLang="en-US" i="1">
                                                      <a:latin typeface="Cambria Math" panose="02040503050406030204" pitchFamily="18" charset="0"/>
                                                    </a:rPr>
                                                  </m:ctrlPr>
                                                </m:funcPr>
                                                <m:fName>
                                                  <m:r>
                                                    <m:rPr>
                                                      <m:sty m:val="p"/>
                                                    </m:rPr>
                                                    <a:rPr lang="zh-CN" altLang="en-US" i="0">
                                                      <a:latin typeface="Cambria Math" panose="02040503050406030204" pitchFamily="18" charset="0"/>
                                                    </a:rPr>
                                                    <m:t>s</m:t>
                                                  </m:r>
                                                </m:fName>
                                                <m:e>
                                                  <m:r>
                                                    <a:rPr lang="zh-CN" altLang="en-US" i="0">
                                                      <a:latin typeface="Cambria Math" panose="02040503050406030204" pitchFamily="18" charset="0"/>
                                                    </a:rPr>
                                                    <m:t>(</m:t>
                                                  </m:r>
                                                </m:e>
                                              </m:func>
                                              <m:r>
                                                <a:rPr lang="zh-CN" altLang="en-US" i="1">
                                                  <a:latin typeface="Cambria Math" panose="02040503050406030204" pitchFamily="18" charset="0"/>
                                                </a:rPr>
                                                <m:t>𝜔</m:t>
                                              </m:r>
                                              <m:r>
                                                <m:rPr>
                                                  <m:sty m:val="p"/>
                                                </m:rPr>
                                                <a:rPr lang="zh-CN" altLang="en-US" i="0">
                                                  <a:latin typeface="Cambria Math" panose="02040503050406030204" pitchFamily="18" charset="0"/>
                                                </a:rPr>
                                                <m:t>Τ</m:t>
                                              </m:r>
                                            </m:e>
                                          </m:d>
                                        </m:num>
                                        <m:den>
                                          <m:sSup>
                                            <m:sSupPr>
                                              <m:ctrlPr>
                                                <a:rPr lang="zh-CN" altLang="en-US" i="1">
                                                  <a:latin typeface="Cambria Math" panose="02040503050406030204" pitchFamily="18" charset="0"/>
                                                </a:rPr>
                                              </m:ctrlPr>
                                            </m:sSupPr>
                                            <m:e>
                                              <m:r>
                                                <a:rPr lang="zh-CN" altLang="en-US" i="1">
                                                  <a:latin typeface="Cambria Math" panose="02040503050406030204" pitchFamily="18" charset="0"/>
                                                </a:rPr>
                                                <m:t>𝜔</m:t>
                                              </m:r>
                                            </m:e>
                                            <m:sup>
                                              <m:r>
                                                <a:rPr lang="zh-CN" altLang="en-US" i="0">
                                                  <a:latin typeface="Cambria Math" panose="02040503050406030204" pitchFamily="18" charset="0"/>
                                                </a:rPr>
                                                <m:t>2</m:t>
                                              </m:r>
                                            </m:sup>
                                          </m:sSup>
                                        </m:den>
                                      </m:f>
                                    </m:e>
                                  </m:mr>
                                  <m:mr>
                                    <m:e>
                                      <m:r>
                                        <a:rPr lang="zh-CN" altLang="en-US" i="0">
                                          <a:latin typeface="Cambria Math" panose="02040503050406030204" pitchFamily="18" charset="0"/>
                                        </a:rPr>
                                        <m:t>0</m:t>
                                      </m:r>
                                    </m:e>
                                    <m:e>
                                      <m:d>
                                        <m:dPr>
                                          <m:begChr m:val=""/>
                                          <m:ctrlPr>
                                            <a:rPr lang="zh-CN" altLang="en-US" i="1">
                                              <a:latin typeface="Cambria Math" panose="02040503050406030204" pitchFamily="18" charset="0"/>
                                            </a:rPr>
                                          </m:ctrlPr>
                                        </m:dPr>
                                        <m:e>
                                          <m:r>
                                            <a:rPr lang="zh-CN" altLang="en-US" i="0">
                                              <a:latin typeface="Cambria Math" panose="02040503050406030204" pitchFamily="18" charset="0"/>
                                            </a:rPr>
                                            <m:t> </m:t>
                                          </m:r>
                                          <m:r>
                                            <m:rPr>
                                              <m:sty m:val="p"/>
                                            </m:rPr>
                                            <a:rPr lang="zh-CN" altLang="en-US" i="0">
                                              <a:latin typeface="Cambria Math" panose="02040503050406030204" pitchFamily="18" charset="0"/>
                                            </a:rPr>
                                            <m:t>si</m:t>
                                          </m:r>
                                          <m:func>
                                            <m:funcPr>
                                              <m:ctrlPr>
                                                <a:rPr lang="zh-CN" altLang="en-US" i="1">
                                                  <a:latin typeface="Cambria Math" panose="02040503050406030204" pitchFamily="18" charset="0"/>
                                                </a:rPr>
                                              </m:ctrlPr>
                                            </m:funcPr>
                                            <m:fName>
                                              <m:r>
                                                <m:rPr>
                                                  <m:sty m:val="p"/>
                                                </m:rPr>
                                                <a:rPr lang="zh-CN" altLang="en-US" i="0">
                                                  <a:latin typeface="Cambria Math" panose="02040503050406030204" pitchFamily="18" charset="0"/>
                                                </a:rPr>
                                                <m:t>n</m:t>
                                              </m:r>
                                            </m:fName>
                                            <m:e>
                                              <m:r>
                                                <a:rPr lang="zh-CN" altLang="en-US" i="0">
                                                  <a:latin typeface="Cambria Math" panose="02040503050406030204" pitchFamily="18" charset="0"/>
                                                </a:rPr>
                                                <m:t>(</m:t>
                                              </m:r>
                                            </m:e>
                                          </m:func>
                                          <m:r>
                                            <a:rPr lang="zh-CN" altLang="en-US" i="1">
                                              <a:latin typeface="Cambria Math" panose="02040503050406030204" pitchFamily="18" charset="0"/>
                                            </a:rPr>
                                            <m:t>𝜔</m:t>
                                          </m:r>
                                          <m:r>
                                            <m:rPr>
                                              <m:sty m:val="p"/>
                                            </m:rPr>
                                            <a:rPr lang="zh-CN" altLang="en-US" i="0">
                                              <a:latin typeface="Cambria Math" panose="02040503050406030204" pitchFamily="18" charset="0"/>
                                            </a:rPr>
                                            <m:t>Τ</m:t>
                                          </m:r>
                                        </m:e>
                                      </m:d>
                                    </m:e>
                                  </m:mr>
                                </m:m>
                              </m:e>
                              <m:e>
                                <m:m>
                                  <m:mPr>
                                    <m:plcHide m:val="on"/>
                                    <m:mcs>
                                      <m:mc>
                                        <m:mcPr>
                                          <m:count m:val="2"/>
                                          <m:mcJc m:val="center"/>
                                        </m:mcPr>
                                      </m:mc>
                                    </m:mcs>
                                    <m:ctrlPr>
                                      <a:rPr lang="zh-CN" altLang="en-US" i="1">
                                        <a:latin typeface="Cambria Math" panose="02040503050406030204" pitchFamily="18" charset="0"/>
                                      </a:rPr>
                                    </m:ctrlPr>
                                  </m:mPr>
                                  <m:mr>
                                    <m:e>
                                      <m:r>
                                        <a:rPr lang="zh-CN" altLang="en-US" i="0">
                                          <a:latin typeface="Cambria Math" panose="02040503050406030204" pitchFamily="18" charset="0"/>
                                        </a:rPr>
                                        <m:t>1</m:t>
                                      </m:r>
                                    </m:e>
                                    <m:e>
                                      <m:r>
                                        <a:rPr lang="zh-CN" altLang="en-US" i="0">
                                          <a:latin typeface="Cambria Math" panose="02040503050406030204" pitchFamily="18" charset="0"/>
                                        </a:rPr>
                                        <m:t>     </m:t>
                                      </m:r>
                                      <m:f>
                                        <m:fPr>
                                          <m:ctrlPr>
                                            <a:rPr lang="zh-CN" altLang="en-US" i="1">
                                              <a:latin typeface="Cambria Math" panose="02040503050406030204" pitchFamily="18" charset="0"/>
                                            </a:rPr>
                                          </m:ctrlPr>
                                        </m:fPr>
                                        <m:num>
                                          <m:d>
                                            <m:dPr>
                                              <m:begChr m:val=""/>
                                              <m:ctrlPr>
                                                <a:rPr lang="zh-CN" altLang="en-US" i="1">
                                                  <a:latin typeface="Cambria Math" panose="02040503050406030204" pitchFamily="18" charset="0"/>
                                                </a:rPr>
                                              </m:ctrlPr>
                                            </m:dPr>
                                            <m:e>
                                              <m:r>
                                                <m:rPr>
                                                  <m:sty m:val="p"/>
                                                </m:rPr>
                                                <a:rPr lang="zh-CN" altLang="en-US" i="0">
                                                  <a:latin typeface="Cambria Math" panose="02040503050406030204" pitchFamily="18" charset="0"/>
                                                </a:rPr>
                                                <m:t>si</m:t>
                                              </m:r>
                                              <m:func>
                                                <m:funcPr>
                                                  <m:ctrlPr>
                                                    <a:rPr lang="zh-CN" altLang="en-US" i="1">
                                                      <a:latin typeface="Cambria Math" panose="02040503050406030204" pitchFamily="18" charset="0"/>
                                                    </a:rPr>
                                                  </m:ctrlPr>
                                                </m:funcPr>
                                                <m:fName>
                                                  <m:r>
                                                    <m:rPr>
                                                      <m:sty m:val="p"/>
                                                    </m:rPr>
                                                    <a:rPr lang="zh-CN" altLang="en-US" i="0">
                                                      <a:latin typeface="Cambria Math" panose="02040503050406030204" pitchFamily="18" charset="0"/>
                                                    </a:rPr>
                                                    <m:t>n</m:t>
                                                  </m:r>
                                                </m:fName>
                                                <m:e>
                                                  <m:r>
                                                    <a:rPr lang="zh-CN" altLang="en-US" i="0">
                                                      <a:latin typeface="Cambria Math" panose="02040503050406030204" pitchFamily="18" charset="0"/>
                                                    </a:rPr>
                                                    <m:t>(</m:t>
                                                  </m:r>
                                                </m:e>
                                              </m:func>
                                              <m:r>
                                                <a:rPr lang="zh-CN" altLang="en-US" i="1">
                                                  <a:latin typeface="Cambria Math" panose="02040503050406030204" pitchFamily="18" charset="0"/>
                                                </a:rPr>
                                                <m:t>𝜔</m:t>
                                              </m:r>
                                              <m:r>
                                                <m:rPr>
                                                  <m:sty m:val="p"/>
                                                </m:rPr>
                                                <a:rPr lang="zh-CN" altLang="en-US" i="0">
                                                  <a:latin typeface="Cambria Math" panose="02040503050406030204" pitchFamily="18" charset="0"/>
                                                </a:rPr>
                                                <m:t>Τ</m:t>
                                              </m:r>
                                            </m:e>
                                          </m:d>
                                        </m:num>
                                        <m:den>
                                          <m:r>
                                            <a:rPr lang="zh-CN" altLang="en-US" i="1">
                                              <a:latin typeface="Cambria Math" panose="02040503050406030204" pitchFamily="18" charset="0"/>
                                            </a:rPr>
                                            <m:t>𝜔</m:t>
                                          </m:r>
                                        </m:den>
                                      </m:f>
                                    </m:e>
                                  </m:mr>
                                  <m:mr>
                                    <m:e>
                                      <m:r>
                                        <a:rPr lang="zh-CN" altLang="en-US" i="0">
                                          <a:latin typeface="Cambria Math" panose="02040503050406030204" pitchFamily="18" charset="0"/>
                                        </a:rPr>
                                        <m:t>0</m:t>
                                      </m:r>
                                    </m:e>
                                    <m:e>
                                      <m:d>
                                        <m:dPr>
                                          <m:begChr m:val=""/>
                                          <m:ctrlPr>
                                            <a:rPr lang="zh-CN" altLang="en-US" i="1">
                                              <a:latin typeface="Cambria Math" panose="02040503050406030204" pitchFamily="18" charset="0"/>
                                            </a:rPr>
                                          </m:ctrlPr>
                                        </m:dPr>
                                        <m:e>
                                          <m:r>
                                            <a:rPr lang="zh-CN" altLang="en-US" i="0">
                                              <a:latin typeface="Cambria Math" panose="02040503050406030204" pitchFamily="18" charset="0"/>
                                            </a:rPr>
                                            <m:t>     </m:t>
                                          </m:r>
                                          <m:r>
                                            <m:rPr>
                                              <m:sty m:val="p"/>
                                            </m:rPr>
                                            <a:rPr lang="zh-CN" altLang="en-US" i="0">
                                              <a:latin typeface="Cambria Math" panose="02040503050406030204" pitchFamily="18" charset="0"/>
                                            </a:rPr>
                                            <m:t>co</m:t>
                                          </m:r>
                                          <m:func>
                                            <m:funcPr>
                                              <m:ctrlPr>
                                                <a:rPr lang="zh-CN" altLang="en-US" i="1">
                                                  <a:latin typeface="Cambria Math" panose="02040503050406030204" pitchFamily="18" charset="0"/>
                                                </a:rPr>
                                              </m:ctrlPr>
                                            </m:funcPr>
                                            <m:fName>
                                              <m:r>
                                                <m:rPr>
                                                  <m:sty m:val="p"/>
                                                </m:rPr>
                                                <a:rPr lang="zh-CN" altLang="en-US" i="0">
                                                  <a:latin typeface="Cambria Math" panose="02040503050406030204" pitchFamily="18" charset="0"/>
                                                </a:rPr>
                                                <m:t>s</m:t>
                                              </m:r>
                                            </m:fName>
                                            <m:e>
                                              <m:r>
                                                <a:rPr lang="zh-CN" altLang="en-US" i="0">
                                                  <a:latin typeface="Cambria Math" panose="02040503050406030204" pitchFamily="18" charset="0"/>
                                                </a:rPr>
                                                <m:t>(</m:t>
                                              </m:r>
                                            </m:e>
                                          </m:func>
                                          <m:r>
                                            <a:rPr lang="zh-CN" altLang="en-US" i="1">
                                              <a:latin typeface="Cambria Math" panose="02040503050406030204" pitchFamily="18" charset="0"/>
                                            </a:rPr>
                                            <m:t>𝜔</m:t>
                                          </m:r>
                                          <m:r>
                                            <m:rPr>
                                              <m:sty m:val="p"/>
                                            </m:rPr>
                                            <a:rPr lang="zh-CN" altLang="en-US" i="0">
                                              <a:latin typeface="Cambria Math" panose="02040503050406030204" pitchFamily="18" charset="0"/>
                                            </a:rPr>
                                            <m:t>Τ</m:t>
                                          </m:r>
                                        </m:e>
                                      </m:d>
                                    </m:e>
                                  </m:mr>
                                </m:m>
                              </m:e>
                            </m:mr>
                          </m:m>
                        </m:e>
                      </m:d>
                    </m:oMath>
                  </m:oMathPara>
                </a14:m>
                <a:endParaRPr lang="zh-CN" altLang="en-US" dirty="0"/>
              </a:p>
            </p:txBody>
          </p:sp>
        </mc:Choice>
        <mc:Fallback xmlns="">
          <p:sp>
            <p:nvSpPr>
              <p:cNvPr id="6" name="矩形 5">
                <a:extLst>
                  <a:ext uri="{FF2B5EF4-FFF2-40B4-BE49-F238E27FC236}">
                    <a16:creationId xmlns:a16="http://schemas.microsoft.com/office/drawing/2014/main" id="{546AB67F-A95D-4737-A51A-B8BDB1AEFD3D}"/>
                  </a:ext>
                </a:extLst>
              </p:cNvPr>
              <p:cNvSpPr>
                <a:spLocks noRot="1" noChangeAspect="1" noMove="1" noResize="1" noEditPoints="1" noAdjustHandles="1" noChangeArrowheads="1" noChangeShapeType="1" noTextEdit="1"/>
              </p:cNvSpPr>
              <p:nvPr/>
            </p:nvSpPr>
            <p:spPr>
              <a:xfrm>
                <a:off x="1427560" y="3420864"/>
                <a:ext cx="4945328" cy="1801968"/>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EE4A2301-F94A-4D1B-A455-A399D1A4AA94}"/>
                  </a:ext>
                </a:extLst>
              </p:cNvPr>
              <p:cNvSpPr/>
              <p:nvPr/>
            </p:nvSpPr>
            <p:spPr>
              <a:xfrm>
                <a:off x="7176120" y="3531056"/>
                <a:ext cx="1807931" cy="138544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zh-CN" altLang="en-US">
                          <a:latin typeface="Cambria Math" panose="02040503050406030204" pitchFamily="18" charset="0"/>
                        </a:rPr>
                        <m:t>Γ</m:t>
                      </m:r>
                      <m:r>
                        <a:rPr lang="zh-CN" altLang="en-US" i="0">
                          <a:latin typeface="Cambria Math" panose="02040503050406030204" pitchFamily="18" charset="0"/>
                        </a:rPr>
                        <m:t>=</m:t>
                      </m:r>
                      <m:d>
                        <m:dPr>
                          <m:begChr m:val="["/>
                          <m:endChr m:val="]"/>
                          <m:ctrlPr>
                            <a:rPr lang="zh-CN" altLang="en-US" i="1">
                              <a:latin typeface="Cambria Math" panose="02040503050406030204" pitchFamily="18" charset="0"/>
                            </a:rPr>
                          </m:ctrlPr>
                        </m:dPr>
                        <m:e>
                          <m:m>
                            <m:mPr>
                              <m:plcHide m:val="on"/>
                              <m:mcs>
                                <m:mc>
                                  <m:mcPr>
                                    <m:count m:val="1"/>
                                    <m:mcJc m:val="center"/>
                                  </m:mcPr>
                                </m:mc>
                              </m:mcs>
                              <m:ctrlPr>
                                <a:rPr lang="zh-CN" altLang="en-US" i="1">
                                  <a:latin typeface="Cambria Math" panose="02040503050406030204" pitchFamily="18" charset="0"/>
                                </a:rPr>
                              </m:ctrlPr>
                            </m:mPr>
                            <m:mr>
                              <m:e>
                                <m:m>
                                  <m:mPr>
                                    <m:plcHide m:val="on"/>
                                    <m:mcs>
                                      <m:mc>
                                        <m:mcPr>
                                          <m:count m:val="2"/>
                                          <m:mcJc m:val="center"/>
                                        </m:mcPr>
                                      </m:mc>
                                    </m:mcs>
                                    <m:ctrlPr>
                                      <a:rPr lang="zh-CN" altLang="en-US" i="1">
                                        <a:latin typeface="Cambria Math" panose="02040503050406030204" pitchFamily="18" charset="0"/>
                                      </a:rPr>
                                    </m:ctrlPr>
                                  </m:mPr>
                                  <m:mr>
                                    <m:e>
                                      <m:f>
                                        <m:fPr>
                                          <m:type m:val="skw"/>
                                          <m:ctrlPr>
                                            <a:rPr lang="zh-CN" altLang="en-US" i="1">
                                              <a:latin typeface="Cambria Math" panose="02040503050406030204" pitchFamily="18" charset="0"/>
                                            </a:rPr>
                                          </m:ctrlPr>
                                        </m:fPr>
                                        <m:num>
                                          <m:sSup>
                                            <m:sSupPr>
                                              <m:ctrlPr>
                                                <a:rPr lang="zh-CN" altLang="en-US" i="1">
                                                  <a:latin typeface="Cambria Math" panose="02040503050406030204" pitchFamily="18" charset="0"/>
                                                </a:rPr>
                                              </m:ctrlPr>
                                            </m:sSupPr>
                                            <m:e>
                                              <m:r>
                                                <m:rPr>
                                                  <m:sty m:val="p"/>
                                                </m:rPr>
                                                <a:rPr lang="zh-CN" altLang="en-US" i="0">
                                                  <a:latin typeface="Cambria Math" panose="02040503050406030204" pitchFamily="18" charset="0"/>
                                                </a:rPr>
                                                <m:t>Τ</m:t>
                                              </m:r>
                                            </m:e>
                                            <m:sup>
                                              <m:r>
                                                <a:rPr lang="zh-CN" altLang="en-US" i="0">
                                                  <a:latin typeface="Cambria Math" panose="02040503050406030204" pitchFamily="18" charset="0"/>
                                                </a:rPr>
                                                <m:t>2</m:t>
                                              </m:r>
                                            </m:sup>
                                          </m:sSup>
                                        </m:num>
                                        <m:den>
                                          <m:r>
                                            <a:rPr lang="zh-CN" altLang="en-US" i="0">
                                              <a:latin typeface="Cambria Math" panose="02040503050406030204" pitchFamily="18" charset="0"/>
                                            </a:rPr>
                                            <m:t>2</m:t>
                                          </m:r>
                                        </m:den>
                                      </m:f>
                                      <m:r>
                                        <a:rPr lang="zh-CN" altLang="en-US" i="0">
                                          <a:latin typeface="Cambria Math" panose="02040503050406030204" pitchFamily="18" charset="0"/>
                                        </a:rPr>
                                        <m:t>  </m:t>
                                      </m:r>
                                    </m:e>
                                    <m:e>
                                      <m:r>
                                        <a:rPr lang="zh-CN" altLang="en-US" i="0">
                                          <a:latin typeface="Cambria Math" panose="02040503050406030204" pitchFamily="18" charset="0"/>
                                        </a:rPr>
                                        <m:t> 0</m:t>
                                      </m:r>
                                    </m:e>
                                  </m:mr>
                                  <m:mr>
                                    <m:e>
                                      <m:r>
                                        <m:rPr>
                                          <m:sty m:val="p"/>
                                        </m:rPr>
                                        <a:rPr lang="zh-CN" altLang="en-US" i="0">
                                          <a:latin typeface="Cambria Math" panose="02040503050406030204" pitchFamily="18" charset="0"/>
                                        </a:rPr>
                                        <m:t>Τ</m:t>
                                      </m:r>
                                      <m:r>
                                        <a:rPr lang="zh-CN" altLang="en-US" i="0">
                                          <a:latin typeface="Cambria Math" panose="02040503050406030204" pitchFamily="18" charset="0"/>
                                        </a:rPr>
                                        <m:t>     </m:t>
                                      </m:r>
                                    </m:e>
                                    <m:e>
                                      <m:r>
                                        <a:rPr lang="zh-CN" altLang="en-US" i="0">
                                          <a:latin typeface="Cambria Math" panose="02040503050406030204" pitchFamily="18" charset="0"/>
                                        </a:rPr>
                                        <m:t> 0</m:t>
                                      </m:r>
                                    </m:e>
                                  </m:mr>
                                </m:m>
                              </m:e>
                            </m:mr>
                            <m:mr>
                              <m:e>
                                <m:m>
                                  <m:mPr>
                                    <m:plcHide m:val="on"/>
                                    <m:mcs>
                                      <m:mc>
                                        <m:mcPr>
                                          <m:count m:val="2"/>
                                          <m:mcJc m:val="center"/>
                                        </m:mcPr>
                                      </m:mc>
                                    </m:mcs>
                                    <m:ctrlPr>
                                      <a:rPr lang="zh-CN" altLang="en-US" i="1">
                                        <a:latin typeface="Cambria Math" panose="02040503050406030204" pitchFamily="18" charset="0"/>
                                      </a:rPr>
                                    </m:ctrlPr>
                                  </m:mPr>
                                  <m:mr>
                                    <m:e>
                                      <m:r>
                                        <a:rPr lang="zh-CN" altLang="en-US" i="0">
                                          <a:latin typeface="Cambria Math" panose="02040503050406030204" pitchFamily="18" charset="0"/>
                                        </a:rPr>
                                        <m:t>0</m:t>
                                      </m:r>
                                    </m:e>
                                    <m:e>
                                      <m:r>
                                        <a:rPr lang="zh-CN" altLang="en-US" i="0">
                                          <a:latin typeface="Cambria Math" panose="02040503050406030204" pitchFamily="18" charset="0"/>
                                        </a:rPr>
                                        <m:t>   </m:t>
                                      </m:r>
                                      <m:f>
                                        <m:fPr>
                                          <m:type m:val="skw"/>
                                          <m:ctrlPr>
                                            <a:rPr lang="zh-CN" altLang="en-US" i="1">
                                              <a:latin typeface="Cambria Math" panose="02040503050406030204" pitchFamily="18" charset="0"/>
                                            </a:rPr>
                                          </m:ctrlPr>
                                        </m:fPr>
                                        <m:num>
                                          <m:sSup>
                                            <m:sSupPr>
                                              <m:ctrlPr>
                                                <a:rPr lang="zh-CN" altLang="en-US" i="1">
                                                  <a:latin typeface="Cambria Math" panose="02040503050406030204" pitchFamily="18" charset="0"/>
                                                </a:rPr>
                                              </m:ctrlPr>
                                            </m:sSupPr>
                                            <m:e>
                                              <m:r>
                                                <m:rPr>
                                                  <m:sty m:val="p"/>
                                                </m:rPr>
                                                <a:rPr lang="zh-CN" altLang="en-US" i="0">
                                                  <a:latin typeface="Cambria Math" panose="02040503050406030204" pitchFamily="18" charset="0"/>
                                                </a:rPr>
                                                <m:t>Τ</m:t>
                                              </m:r>
                                            </m:e>
                                            <m:sup>
                                              <m:r>
                                                <a:rPr lang="zh-CN" altLang="en-US" i="0">
                                                  <a:latin typeface="Cambria Math" panose="02040503050406030204" pitchFamily="18" charset="0"/>
                                                </a:rPr>
                                                <m:t>2</m:t>
                                              </m:r>
                                            </m:sup>
                                          </m:sSup>
                                        </m:num>
                                        <m:den>
                                          <m:r>
                                            <a:rPr lang="zh-CN" altLang="en-US" i="0">
                                              <a:latin typeface="Cambria Math" panose="02040503050406030204" pitchFamily="18" charset="0"/>
                                            </a:rPr>
                                            <m:t>2</m:t>
                                          </m:r>
                                        </m:den>
                                      </m:f>
                                    </m:e>
                                  </m:mr>
                                  <m:mr>
                                    <m:e>
                                      <m:r>
                                        <a:rPr lang="zh-CN" altLang="en-US" i="0">
                                          <a:latin typeface="Cambria Math" panose="02040503050406030204" pitchFamily="18" charset="0"/>
                                        </a:rPr>
                                        <m:t>0</m:t>
                                      </m:r>
                                    </m:e>
                                    <m:e>
                                      <m:r>
                                        <a:rPr lang="zh-CN" altLang="en-US" i="0">
                                          <a:latin typeface="Cambria Math" panose="02040503050406030204" pitchFamily="18" charset="0"/>
                                        </a:rPr>
                                        <m:t>   </m:t>
                                      </m:r>
                                      <m:r>
                                        <m:rPr>
                                          <m:sty m:val="p"/>
                                        </m:rPr>
                                        <a:rPr lang="zh-CN" altLang="en-US" i="0">
                                          <a:latin typeface="Cambria Math" panose="02040503050406030204" pitchFamily="18" charset="0"/>
                                        </a:rPr>
                                        <m:t>Τ</m:t>
                                      </m:r>
                                    </m:e>
                                  </m:mr>
                                </m:m>
                              </m:e>
                            </m:mr>
                          </m:m>
                        </m:e>
                      </m:d>
                    </m:oMath>
                  </m:oMathPara>
                </a14:m>
                <a:endParaRPr lang="zh-CN" altLang="en-US" dirty="0"/>
              </a:p>
            </p:txBody>
          </p:sp>
        </mc:Choice>
        <mc:Fallback xmlns="">
          <p:sp>
            <p:nvSpPr>
              <p:cNvPr id="7" name="矩形 6">
                <a:extLst>
                  <a:ext uri="{FF2B5EF4-FFF2-40B4-BE49-F238E27FC236}">
                    <a16:creationId xmlns:a16="http://schemas.microsoft.com/office/drawing/2014/main" id="{EE4A2301-F94A-4D1B-A455-A399D1A4AA94}"/>
                  </a:ext>
                </a:extLst>
              </p:cNvPr>
              <p:cNvSpPr>
                <a:spLocks noRot="1" noChangeAspect="1" noMove="1" noResize="1" noEditPoints="1" noAdjustHandles="1" noChangeArrowheads="1" noChangeShapeType="1" noTextEdit="1"/>
              </p:cNvSpPr>
              <p:nvPr/>
            </p:nvSpPr>
            <p:spPr>
              <a:xfrm>
                <a:off x="7176120" y="3531056"/>
                <a:ext cx="1807931" cy="1385444"/>
              </a:xfrm>
              <a:prstGeom prst="rect">
                <a:avLst/>
              </a:prstGeom>
              <a:blipFill>
                <a:blip r:embed="rId5"/>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6080708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p:cNvGraphicFramePr>
            <a:graphicFrameLocks noGrp="1"/>
          </p:cNvGraphicFramePr>
          <p:nvPr>
            <p:extLst>
              <p:ext uri="{D42A27DB-BD31-4B8C-83A1-F6EECF244321}">
                <p14:modId xmlns:p14="http://schemas.microsoft.com/office/powerpoint/2010/main" val="3193150297"/>
              </p:ext>
            </p:extLst>
          </p:nvPr>
        </p:nvGraphicFramePr>
        <p:xfrm>
          <a:off x="1847528" y="548680"/>
          <a:ext cx="6624000" cy="804879"/>
        </p:xfrm>
        <a:graphic>
          <a:graphicData uri="http://schemas.openxmlformats.org/drawingml/2006/table">
            <a:tbl>
              <a:tblPr firstRow="1" bandRow="1">
                <a:tableStyleId>{5C22544A-7EE6-4342-B048-85BDC9FD1C3A}</a:tableStyleId>
              </a:tblPr>
              <a:tblGrid>
                <a:gridCol w="1656000">
                  <a:extLst>
                    <a:ext uri="{9D8B030D-6E8A-4147-A177-3AD203B41FA5}">
                      <a16:colId xmlns:a16="http://schemas.microsoft.com/office/drawing/2014/main" val="20001"/>
                    </a:ext>
                  </a:extLst>
                </a:gridCol>
                <a:gridCol w="1656000">
                  <a:extLst>
                    <a:ext uri="{9D8B030D-6E8A-4147-A177-3AD203B41FA5}">
                      <a16:colId xmlns:a16="http://schemas.microsoft.com/office/drawing/2014/main" val="20002"/>
                    </a:ext>
                  </a:extLst>
                </a:gridCol>
                <a:gridCol w="1656000">
                  <a:extLst>
                    <a:ext uri="{9D8B030D-6E8A-4147-A177-3AD203B41FA5}">
                      <a16:colId xmlns:a16="http://schemas.microsoft.com/office/drawing/2014/main" val="20003"/>
                    </a:ext>
                  </a:extLst>
                </a:gridCol>
                <a:gridCol w="1656000">
                  <a:extLst>
                    <a:ext uri="{9D8B030D-6E8A-4147-A177-3AD203B41FA5}">
                      <a16:colId xmlns:a16="http://schemas.microsoft.com/office/drawing/2014/main" val="4231623938"/>
                    </a:ext>
                  </a:extLst>
                </a:gridCol>
              </a:tblGrid>
              <a:tr h="497601">
                <a:tc>
                  <a:txBody>
                    <a:bodyPr/>
                    <a:lstStyle/>
                    <a:p>
                      <a:pPr algn="ctr"/>
                      <a:r>
                        <a:rPr lang="zh-CN" altLang="en-US" b="0" dirty="0">
                          <a:solidFill>
                            <a:schemeClr val="accent1">
                              <a:lumMod val="75000"/>
                            </a:schemeClr>
                          </a:solidFill>
                          <a:latin typeface="微软雅黑" pitchFamily="34" charset="-122"/>
                          <a:ea typeface="微软雅黑" pitchFamily="34" charset="-122"/>
                        </a:rPr>
                        <a:t>背景介绍及研究意义</a:t>
                      </a:r>
                    </a:p>
                  </a:txBody>
                  <a:tcPr anchor="b">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b="1" dirty="0">
                          <a:solidFill>
                            <a:schemeClr val="bg1"/>
                          </a:solidFill>
                          <a:latin typeface="微软雅黑" pitchFamily="34" charset="-122"/>
                          <a:ea typeface="微软雅黑" pitchFamily="34" charset="-122"/>
                        </a:rPr>
                        <a:t>研究内容</a:t>
                      </a: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4F81BD"/>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b="0" dirty="0">
                          <a:solidFill>
                            <a:schemeClr val="accent1">
                              <a:lumMod val="75000"/>
                            </a:schemeClr>
                          </a:solidFill>
                          <a:latin typeface="微软雅黑" pitchFamily="34" charset="-122"/>
                          <a:ea typeface="微软雅黑" pitchFamily="34" charset="-122"/>
                        </a:rPr>
                        <a:t>研究计划</a:t>
                      </a:r>
                    </a:p>
                  </a:txBody>
                  <a:tcPr anchor="b">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b="0" dirty="0">
                          <a:solidFill>
                            <a:schemeClr val="accent1">
                              <a:lumMod val="75000"/>
                            </a:schemeClr>
                          </a:solidFill>
                          <a:latin typeface="微软雅黑" pitchFamily="34" charset="-122"/>
                          <a:ea typeface="微软雅黑" pitchFamily="34" charset="-122"/>
                        </a:rPr>
                        <a:t>研究成果</a:t>
                      </a:r>
                    </a:p>
                  </a:txBody>
                  <a:tcPr anchor="b">
                    <a:lnL w="5715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164799">
                <a:tc>
                  <a:txBody>
                    <a:bodyPr/>
                    <a:lstStyle/>
                    <a:p>
                      <a:pPr algn="ctr"/>
                      <a:endParaRPr lang="zh-CN" altLang="en-US" sz="100" b="0" dirty="0">
                        <a:solidFill>
                          <a:schemeClr val="accent1">
                            <a:lumMod val="75000"/>
                          </a:schemeClr>
                        </a:solidFill>
                        <a:latin typeface="微软雅黑" pitchFamily="34" charset="-122"/>
                        <a:ea typeface="微软雅黑" pitchFamily="34" charset="-122"/>
                      </a:endParaRP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vMerge="1">
                  <a:txBody>
                    <a:bodyPr/>
                    <a:lstStyle/>
                    <a:p>
                      <a:pPr algn="ctr"/>
                      <a:endParaRPr lang="zh-CN" altLang="en-US" sz="100" b="0" dirty="0">
                        <a:solidFill>
                          <a:schemeClr val="accent1">
                            <a:lumMod val="75000"/>
                          </a:schemeClr>
                        </a:solidFill>
                        <a:latin typeface="微软雅黑" pitchFamily="34" charset="-122"/>
                        <a:ea typeface="微软雅黑" pitchFamily="34" charset="-122"/>
                      </a:endParaRP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zh-CN" altLang="en-US" sz="100" b="0" dirty="0">
                        <a:solidFill>
                          <a:schemeClr val="accent1">
                            <a:lumMod val="75000"/>
                          </a:schemeClr>
                        </a:solidFill>
                        <a:latin typeface="微软雅黑" pitchFamily="34" charset="-122"/>
                        <a:ea typeface="微软雅黑" pitchFamily="34" charset="-122"/>
                      </a:endParaRP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zh-CN" altLang="en-US" sz="100" b="0" dirty="0">
                        <a:solidFill>
                          <a:schemeClr val="accent1">
                            <a:lumMod val="75000"/>
                          </a:schemeClr>
                        </a:solidFill>
                        <a:latin typeface="微软雅黑" pitchFamily="34" charset="-122"/>
                        <a:ea typeface="微软雅黑" pitchFamily="34" charset="-122"/>
                      </a:endParaRP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10001"/>
                  </a:ext>
                </a:extLst>
              </a:tr>
            </a:tbl>
          </a:graphicData>
        </a:graphic>
      </p:graphicFrame>
      <p:sp>
        <p:nvSpPr>
          <p:cNvPr id="3" name="矩形 2">
            <a:extLst>
              <a:ext uri="{FF2B5EF4-FFF2-40B4-BE49-F238E27FC236}">
                <a16:creationId xmlns:a16="http://schemas.microsoft.com/office/drawing/2014/main" id="{C7318055-86B6-4E43-B3C2-20A2B1E76418}"/>
              </a:ext>
            </a:extLst>
          </p:cNvPr>
          <p:cNvSpPr/>
          <p:nvPr/>
        </p:nvSpPr>
        <p:spPr>
          <a:xfrm>
            <a:off x="1343472" y="1340768"/>
            <a:ext cx="6096000" cy="830997"/>
          </a:xfrm>
          <a:prstGeom prst="rect">
            <a:avLst/>
          </a:prstGeom>
        </p:spPr>
        <p:txBody>
          <a:bodyPr>
            <a:spAutoFit/>
          </a:bodyPr>
          <a:lstStyle/>
          <a:p>
            <a:pPr marL="285750" indent="-285750">
              <a:buFont typeface="Wingdings" panose="05000000000000000000" pitchFamily="2" charset="2"/>
              <a:buChar char="p"/>
            </a:pPr>
            <a:r>
              <a:rPr lang="zh-CN" altLang="en-US" sz="2400" b="1" dirty="0"/>
              <a:t>可分辩群机动目标状态建模</a:t>
            </a:r>
            <a:endParaRPr lang="en-US" altLang="zh-CN" sz="2400" b="1" dirty="0"/>
          </a:p>
          <a:p>
            <a:pPr marL="285750" indent="-285750">
              <a:buFont typeface="Wingdings" panose="05000000000000000000" pitchFamily="2" charset="2"/>
              <a:buChar char="p"/>
            </a:pPr>
            <a:endParaRPr lang="en-US" altLang="zh-CN" sz="2400" b="1" dirty="0"/>
          </a:p>
        </p:txBody>
      </p:sp>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852BE089-5073-47FE-A3D6-6A5B87C293D1}"/>
                  </a:ext>
                </a:extLst>
              </p:cNvPr>
              <p:cNvSpPr/>
              <p:nvPr/>
            </p:nvSpPr>
            <p:spPr>
              <a:xfrm>
                <a:off x="1559496" y="1978287"/>
                <a:ext cx="7200800" cy="2574423"/>
              </a:xfrm>
              <a:prstGeom prst="rect">
                <a:avLst/>
              </a:prstGeom>
            </p:spPr>
            <p:txBody>
              <a:bodyPr wrap="square">
                <a:spAutoFit/>
              </a:bodyPr>
              <a:lstStyle/>
              <a:p>
                <a:pPr>
                  <a:lnSpc>
                    <a:spcPct val="150000"/>
                  </a:lnSpc>
                </a:pPr>
                <a:r>
                  <a:rPr lang="zh-CN" altLang="zh-CN" dirty="0">
                    <a:cs typeface="Times New Roman" panose="02020603050405020304" pitchFamily="18" charset="0"/>
                  </a:rPr>
                  <a:t>每个目标节点拥有单个父节点时</a:t>
                </a:r>
                <a:r>
                  <a:rPr lang="zh-CN" altLang="en-US" dirty="0">
                    <a:cs typeface="Times New Roman" panose="02020603050405020304" pitchFamily="18" charset="0"/>
                  </a:rPr>
                  <a:t>，</a:t>
                </a:r>
                <a:r>
                  <a:rPr lang="zh-CN" altLang="zh-CN" dirty="0">
                    <a:cs typeface="Times New Roman" panose="02020603050405020304" pitchFamily="18" charset="0"/>
                  </a:rPr>
                  <a:t>动态模型如下</a:t>
                </a:r>
                <a:endParaRPr lang="en-US" altLang="zh-CN" dirty="0">
                  <a:cs typeface="Times New Roman" panose="02020603050405020304" pitchFamily="18" charset="0"/>
                </a:endParaRPr>
              </a:p>
              <a:p>
                <a:pPr>
                  <a:lnSpc>
                    <a:spcPct val="150000"/>
                  </a:lnSpc>
                </a:pPr>
                <a14:m>
                  <m:oMathPara xmlns:m="http://schemas.openxmlformats.org/officeDocument/2006/math">
                    <m:oMathParaPr>
                      <m:jc m:val="centerGroup"/>
                    </m:oMathParaPr>
                    <m:oMath xmlns:m="http://schemas.openxmlformats.org/officeDocument/2006/math">
                      <m:sSub>
                        <m:sSubPr>
                          <m:ctrlPr>
                            <a:rPr lang="zh-CN" altLang="zh-CN" i="1">
                              <a:latin typeface="Cambria Math" panose="02040503050406030204" pitchFamily="18" charset="0"/>
                            </a:rPr>
                          </m:ctrlPr>
                        </m:sSubPr>
                        <m:e>
                          <m:r>
                            <m:rPr>
                              <m:sty m:val="p"/>
                            </m:rPr>
                            <a:rPr lang="en-US" altLang="zh-CN">
                              <a:latin typeface="Cambria Math" panose="02040503050406030204" pitchFamily="18" charset="0"/>
                            </a:rPr>
                            <m:t>x</m:t>
                          </m:r>
                        </m:e>
                        <m:sub>
                          <m:r>
                            <m:rPr>
                              <m:sty m:val="p"/>
                            </m:rPr>
                            <a:rPr lang="en-US" altLang="zh-CN">
                              <a:latin typeface="Cambria Math" panose="02040503050406030204" pitchFamily="18" charset="0"/>
                            </a:rPr>
                            <m:t>k</m:t>
                          </m:r>
                          <m:r>
                            <a:rPr lang="en-US" altLang="zh-CN">
                              <a:latin typeface="Cambria Math" panose="02040503050406030204" pitchFamily="18" charset="0"/>
                            </a:rPr>
                            <m:t>+1,</m:t>
                          </m:r>
                          <m:r>
                            <m:rPr>
                              <m:sty m:val="p"/>
                            </m:rPr>
                            <a:rPr lang="en-US" altLang="zh-CN">
                              <a:latin typeface="Cambria Math" panose="02040503050406030204" pitchFamily="18" charset="0"/>
                            </a:rPr>
                            <m:t>i</m:t>
                          </m:r>
                        </m:sub>
                      </m:sSub>
                      <m:r>
                        <a:rPr lang="en-US" altLang="zh-CN">
                          <a:latin typeface="Cambria Math" panose="02040503050406030204" pitchFamily="18" charset="0"/>
                        </a:rPr>
                        <m:t>=</m:t>
                      </m:r>
                      <m:sSub>
                        <m:sSubPr>
                          <m:ctrlPr>
                            <a:rPr lang="zh-CN" altLang="zh-CN" i="1">
                              <a:latin typeface="Cambria Math" panose="02040503050406030204" pitchFamily="18" charset="0"/>
                            </a:rPr>
                          </m:ctrlPr>
                        </m:sSubPr>
                        <m:e>
                          <m:r>
                            <m:rPr>
                              <m:sty m:val="p"/>
                            </m:rPr>
                            <a:rPr lang="en-US" altLang="zh-CN">
                              <a:latin typeface="Cambria Math" panose="02040503050406030204" pitchFamily="18" charset="0"/>
                            </a:rPr>
                            <m:t>F</m:t>
                          </m:r>
                        </m:e>
                        <m:sub>
                          <m:r>
                            <m:rPr>
                              <m:sty m:val="p"/>
                            </m:rPr>
                            <a:rPr lang="en-US" altLang="zh-CN">
                              <a:latin typeface="Cambria Math" panose="02040503050406030204" pitchFamily="18" charset="0"/>
                            </a:rPr>
                            <m:t>k</m:t>
                          </m:r>
                          <m:r>
                            <a:rPr lang="en-US" altLang="zh-CN">
                              <a:latin typeface="Cambria Math" panose="02040503050406030204" pitchFamily="18" charset="0"/>
                            </a:rPr>
                            <m:t>,</m:t>
                          </m:r>
                          <m:r>
                            <m:rPr>
                              <m:sty m:val="p"/>
                            </m:rPr>
                            <a:rPr lang="en-US" altLang="zh-CN">
                              <a:latin typeface="Cambria Math" panose="02040503050406030204" pitchFamily="18" charset="0"/>
                            </a:rPr>
                            <m:t>l</m:t>
                          </m:r>
                        </m:sub>
                      </m:sSub>
                      <m:sSub>
                        <m:sSubPr>
                          <m:ctrlPr>
                            <a:rPr lang="zh-CN" altLang="zh-CN" i="1">
                              <a:latin typeface="Cambria Math" panose="02040503050406030204" pitchFamily="18" charset="0"/>
                            </a:rPr>
                          </m:ctrlPr>
                        </m:sSubPr>
                        <m:e>
                          <m:r>
                            <m:rPr>
                              <m:sty m:val="p"/>
                            </m:rPr>
                            <a:rPr lang="en-US" altLang="zh-CN">
                              <a:latin typeface="Cambria Math" panose="02040503050406030204" pitchFamily="18" charset="0"/>
                            </a:rPr>
                            <m:t>x</m:t>
                          </m:r>
                        </m:e>
                        <m:sub>
                          <m:r>
                            <m:rPr>
                              <m:sty m:val="p"/>
                            </m:rPr>
                            <a:rPr lang="en-US" altLang="zh-CN">
                              <a:latin typeface="Cambria Math" panose="02040503050406030204" pitchFamily="18" charset="0"/>
                            </a:rPr>
                            <m:t>k</m:t>
                          </m:r>
                          <m:r>
                            <a:rPr lang="en-US" altLang="zh-CN">
                              <a:latin typeface="Cambria Math" panose="02040503050406030204" pitchFamily="18" charset="0"/>
                            </a:rPr>
                            <m:t>,</m:t>
                          </m:r>
                          <m:r>
                            <m:rPr>
                              <m:sty m:val="p"/>
                            </m:rPr>
                            <a:rPr lang="en-US" altLang="zh-CN">
                              <a:latin typeface="Cambria Math" panose="02040503050406030204" pitchFamily="18" charset="0"/>
                            </a:rPr>
                            <m:t>l</m:t>
                          </m:r>
                        </m:sub>
                      </m:sSub>
                      <m:r>
                        <a:rPr lang="en-US" altLang="zh-CN">
                          <a:latin typeface="Cambria Math" panose="02040503050406030204" pitchFamily="18" charset="0"/>
                        </a:rPr>
                        <m:t>+</m:t>
                      </m:r>
                      <m:sSub>
                        <m:sSubPr>
                          <m:ctrlPr>
                            <a:rPr lang="zh-CN" altLang="zh-CN" i="1">
                              <a:latin typeface="Cambria Math" panose="02040503050406030204" pitchFamily="18" charset="0"/>
                            </a:rPr>
                          </m:ctrlPr>
                        </m:sSubPr>
                        <m:e>
                          <m:r>
                            <m:rPr>
                              <m:sty m:val="p"/>
                            </m:rPr>
                            <a:rPr lang="en-US" altLang="zh-CN">
                              <a:latin typeface="Cambria Math" panose="02040503050406030204" pitchFamily="18" charset="0"/>
                            </a:rPr>
                            <m:t>b</m:t>
                          </m:r>
                        </m:e>
                        <m:sub>
                          <m:r>
                            <m:rPr>
                              <m:sty m:val="p"/>
                            </m:rPr>
                            <a:rPr lang="en-US" altLang="zh-CN">
                              <a:latin typeface="Cambria Math" panose="02040503050406030204" pitchFamily="18" charset="0"/>
                            </a:rPr>
                            <m:t>k</m:t>
                          </m:r>
                        </m:sub>
                      </m:sSub>
                      <m:d>
                        <m:dPr>
                          <m:ctrlPr>
                            <a:rPr lang="zh-CN" altLang="zh-CN" i="1">
                              <a:latin typeface="Cambria Math" panose="02040503050406030204" pitchFamily="18" charset="0"/>
                            </a:rPr>
                          </m:ctrlPr>
                        </m:dPr>
                        <m:e>
                          <m:r>
                            <m:rPr>
                              <m:sty m:val="p"/>
                            </m:rPr>
                            <a:rPr lang="en-US" altLang="zh-CN">
                              <a:latin typeface="Cambria Math" panose="02040503050406030204" pitchFamily="18" charset="0"/>
                            </a:rPr>
                            <m:t>l</m:t>
                          </m:r>
                          <m:r>
                            <a:rPr lang="en-US" altLang="zh-CN">
                              <a:latin typeface="Cambria Math" panose="02040503050406030204" pitchFamily="18" charset="0"/>
                            </a:rPr>
                            <m:t>,</m:t>
                          </m:r>
                          <m:r>
                            <m:rPr>
                              <m:sty m:val="p"/>
                            </m:rPr>
                            <a:rPr lang="en-US" altLang="zh-CN">
                              <a:latin typeface="Cambria Math" panose="02040503050406030204" pitchFamily="18" charset="0"/>
                            </a:rPr>
                            <m:t>i</m:t>
                          </m:r>
                        </m:e>
                      </m:d>
                      <m:r>
                        <a:rPr lang="en-US" altLang="zh-CN">
                          <a:latin typeface="Cambria Math" panose="02040503050406030204" pitchFamily="18" charset="0"/>
                        </a:rPr>
                        <m:t>+</m:t>
                      </m:r>
                      <m:sSub>
                        <m:sSubPr>
                          <m:ctrlPr>
                            <a:rPr lang="zh-CN" altLang="zh-CN" i="1">
                              <a:latin typeface="Cambria Math" panose="02040503050406030204" pitchFamily="18" charset="0"/>
                            </a:rPr>
                          </m:ctrlPr>
                        </m:sSubPr>
                        <m:e>
                          <m:r>
                            <m:rPr>
                              <m:sty m:val="p"/>
                            </m:rPr>
                            <a:rPr lang="en-US" altLang="zh-CN">
                              <a:latin typeface="Cambria Math" panose="02040503050406030204" pitchFamily="18" charset="0"/>
                            </a:rPr>
                            <m:t>Γ</m:t>
                          </m:r>
                        </m:e>
                        <m:sub>
                          <m:r>
                            <m:rPr>
                              <m:sty m:val="p"/>
                            </m:rPr>
                            <a:rPr lang="en-US" altLang="zh-CN">
                              <a:latin typeface="Cambria Math" panose="02040503050406030204" pitchFamily="18" charset="0"/>
                            </a:rPr>
                            <m:t>k</m:t>
                          </m:r>
                          <m:r>
                            <a:rPr lang="en-US" altLang="zh-CN">
                              <a:latin typeface="Cambria Math" panose="02040503050406030204" pitchFamily="18" charset="0"/>
                            </a:rPr>
                            <m:t>,</m:t>
                          </m:r>
                          <m:r>
                            <m:rPr>
                              <m:sty m:val="p"/>
                            </m:rPr>
                            <a:rPr lang="en-US" altLang="zh-CN">
                              <a:latin typeface="Cambria Math" panose="02040503050406030204" pitchFamily="18" charset="0"/>
                            </a:rPr>
                            <m:t>i</m:t>
                          </m:r>
                        </m:sub>
                      </m:sSub>
                      <m:sSub>
                        <m:sSubPr>
                          <m:ctrlPr>
                            <a:rPr lang="zh-CN" altLang="zh-CN" i="1">
                              <a:latin typeface="Cambria Math" panose="02040503050406030204" pitchFamily="18" charset="0"/>
                            </a:rPr>
                          </m:ctrlPr>
                        </m:sSubPr>
                        <m:e>
                          <m:r>
                            <m:rPr>
                              <m:sty m:val="p"/>
                            </m:rPr>
                            <a:rPr lang="en-US" altLang="zh-CN">
                              <a:latin typeface="Cambria Math" panose="02040503050406030204" pitchFamily="18" charset="0"/>
                            </a:rPr>
                            <m:t>ω</m:t>
                          </m:r>
                        </m:e>
                        <m:sub>
                          <m:r>
                            <m:rPr>
                              <m:sty m:val="p"/>
                            </m:rPr>
                            <a:rPr lang="en-US" altLang="zh-CN">
                              <a:latin typeface="Cambria Math" panose="02040503050406030204" pitchFamily="18" charset="0"/>
                            </a:rPr>
                            <m:t>k</m:t>
                          </m:r>
                          <m:r>
                            <a:rPr lang="en-US" altLang="zh-CN">
                              <a:latin typeface="Cambria Math" panose="02040503050406030204" pitchFamily="18" charset="0"/>
                            </a:rPr>
                            <m:t>,</m:t>
                          </m:r>
                          <m:r>
                            <m:rPr>
                              <m:sty m:val="p"/>
                            </m:rPr>
                            <a:rPr lang="en-US" altLang="zh-CN">
                              <a:latin typeface="Cambria Math" panose="02040503050406030204" pitchFamily="18" charset="0"/>
                            </a:rPr>
                            <m:t>i</m:t>
                          </m:r>
                        </m:sub>
                      </m:sSub>
                    </m:oMath>
                  </m:oMathPara>
                </a14:m>
                <a:endParaRPr lang="en-US" altLang="zh-CN" dirty="0"/>
              </a:p>
              <a:p>
                <a:pPr>
                  <a:lnSpc>
                    <a:spcPct val="150000"/>
                  </a:lnSpc>
                </a:pPr>
                <a:r>
                  <a:rPr lang="zh-CN" altLang="en-US" dirty="0"/>
                  <a:t>观测方程：</a:t>
                </a:r>
                <a:endParaRPr lang="en-US" altLang="zh-CN" dirty="0"/>
              </a:p>
              <a:p>
                <a:pPr>
                  <a:lnSpc>
                    <a:spcPct val="150000"/>
                  </a:lnSpc>
                </a:pPr>
                <a14:m>
                  <m:oMathPara xmlns:m="http://schemas.openxmlformats.org/officeDocument/2006/math">
                    <m:oMathParaPr>
                      <m:jc m:val="centerGroup"/>
                    </m:oMathParaPr>
                    <m:oMath xmlns:m="http://schemas.openxmlformats.org/officeDocument/2006/math">
                      <m:sSub>
                        <m:sSubPr>
                          <m:ctrlPr>
                            <a:rPr lang="zh-CN" altLang="zh-CN" i="1">
                              <a:latin typeface="Cambria Math" panose="02040503050406030204" pitchFamily="18" charset="0"/>
                            </a:rPr>
                          </m:ctrlPr>
                        </m:sSubPr>
                        <m:e>
                          <m:r>
                            <m:rPr>
                              <m:sty m:val="p"/>
                            </m:rPr>
                            <a:rPr lang="en-US" altLang="zh-CN">
                              <a:latin typeface="Cambria Math" panose="02040503050406030204" pitchFamily="18" charset="0"/>
                            </a:rPr>
                            <m:t>z</m:t>
                          </m:r>
                        </m:e>
                        <m:sub>
                          <m:r>
                            <m:rPr>
                              <m:sty m:val="p"/>
                            </m:rPr>
                            <a:rPr lang="en-US" altLang="zh-CN">
                              <a:latin typeface="Cambria Math" panose="02040503050406030204" pitchFamily="18" charset="0"/>
                            </a:rPr>
                            <m:t>k</m:t>
                          </m:r>
                          <m:r>
                            <a:rPr lang="en-US" altLang="zh-CN">
                              <a:latin typeface="Cambria Math" panose="02040503050406030204" pitchFamily="18" charset="0"/>
                            </a:rPr>
                            <m:t>+1,</m:t>
                          </m:r>
                          <m:r>
                            <m:rPr>
                              <m:sty m:val="p"/>
                            </m:rPr>
                            <a:rPr lang="en-US" altLang="zh-CN">
                              <a:latin typeface="Cambria Math" panose="02040503050406030204" pitchFamily="18" charset="0"/>
                            </a:rPr>
                            <m:t>i</m:t>
                          </m:r>
                        </m:sub>
                      </m:sSub>
                      <m:r>
                        <a:rPr lang="en-US" altLang="zh-CN">
                          <a:latin typeface="Cambria Math" panose="02040503050406030204" pitchFamily="18" charset="0"/>
                        </a:rPr>
                        <m:t>=</m:t>
                      </m:r>
                      <m:sSub>
                        <m:sSubPr>
                          <m:ctrlPr>
                            <a:rPr lang="zh-CN" altLang="zh-CN" i="1">
                              <a:latin typeface="Cambria Math" panose="02040503050406030204" pitchFamily="18" charset="0"/>
                            </a:rPr>
                          </m:ctrlPr>
                        </m:sSubPr>
                        <m:e>
                          <m:r>
                            <m:rPr>
                              <m:sty m:val="p"/>
                            </m:rPr>
                            <a:rPr lang="en-US" altLang="zh-CN">
                              <a:latin typeface="Cambria Math" panose="02040503050406030204" pitchFamily="18" charset="0"/>
                            </a:rPr>
                            <m:t>H</m:t>
                          </m:r>
                        </m:e>
                        <m:sub>
                          <m:r>
                            <m:rPr>
                              <m:sty m:val="p"/>
                            </m:rPr>
                            <a:rPr lang="en-US" altLang="zh-CN">
                              <a:latin typeface="Cambria Math" panose="02040503050406030204" pitchFamily="18" charset="0"/>
                            </a:rPr>
                            <m:t>k</m:t>
                          </m:r>
                          <m:r>
                            <a:rPr lang="en-US" altLang="zh-CN">
                              <a:latin typeface="Cambria Math" panose="02040503050406030204" pitchFamily="18" charset="0"/>
                            </a:rPr>
                            <m:t>+1</m:t>
                          </m:r>
                        </m:sub>
                      </m:sSub>
                      <m:sSub>
                        <m:sSubPr>
                          <m:ctrlPr>
                            <a:rPr lang="zh-CN" altLang="zh-CN" i="1">
                              <a:latin typeface="Cambria Math" panose="02040503050406030204" pitchFamily="18" charset="0"/>
                            </a:rPr>
                          </m:ctrlPr>
                        </m:sSubPr>
                        <m:e>
                          <m:r>
                            <m:rPr>
                              <m:sty m:val="p"/>
                            </m:rPr>
                            <a:rPr lang="en-US" altLang="zh-CN">
                              <a:latin typeface="Cambria Math" panose="02040503050406030204" pitchFamily="18" charset="0"/>
                            </a:rPr>
                            <m:t>x</m:t>
                          </m:r>
                        </m:e>
                        <m:sub>
                          <m:r>
                            <m:rPr>
                              <m:sty m:val="p"/>
                            </m:rPr>
                            <a:rPr lang="en-US" altLang="zh-CN">
                              <a:latin typeface="Cambria Math" panose="02040503050406030204" pitchFamily="18" charset="0"/>
                            </a:rPr>
                            <m:t>k</m:t>
                          </m:r>
                          <m:r>
                            <a:rPr lang="en-US" altLang="zh-CN">
                              <a:latin typeface="Cambria Math" panose="02040503050406030204" pitchFamily="18" charset="0"/>
                            </a:rPr>
                            <m:t>+1,</m:t>
                          </m:r>
                          <m:r>
                            <m:rPr>
                              <m:sty m:val="p"/>
                            </m:rPr>
                            <a:rPr lang="en-US" altLang="zh-CN">
                              <a:latin typeface="Cambria Math" panose="02040503050406030204" pitchFamily="18" charset="0"/>
                            </a:rPr>
                            <m:t>i</m:t>
                          </m:r>
                        </m:sub>
                      </m:sSub>
                      <m:r>
                        <a:rPr lang="en-US" altLang="zh-CN">
                          <a:latin typeface="Cambria Math" panose="02040503050406030204" pitchFamily="18" charset="0"/>
                        </a:rPr>
                        <m:t>+</m:t>
                      </m:r>
                      <m:sSub>
                        <m:sSubPr>
                          <m:ctrlPr>
                            <a:rPr lang="zh-CN" altLang="zh-CN" i="1">
                              <a:latin typeface="Cambria Math" panose="02040503050406030204" pitchFamily="18" charset="0"/>
                            </a:rPr>
                          </m:ctrlPr>
                        </m:sSubPr>
                        <m:e>
                          <m:r>
                            <m:rPr>
                              <m:sty m:val="p"/>
                            </m:rPr>
                            <a:rPr lang="en-US" altLang="zh-CN">
                              <a:latin typeface="Cambria Math" panose="02040503050406030204" pitchFamily="18" charset="0"/>
                            </a:rPr>
                            <m:t>ν</m:t>
                          </m:r>
                        </m:e>
                        <m:sub>
                          <m:r>
                            <m:rPr>
                              <m:sty m:val="p"/>
                            </m:rPr>
                            <a:rPr lang="en-US" altLang="zh-CN">
                              <a:latin typeface="Cambria Math" panose="02040503050406030204" pitchFamily="18" charset="0"/>
                            </a:rPr>
                            <m:t>k</m:t>
                          </m:r>
                          <m:r>
                            <a:rPr lang="en-US" altLang="zh-CN">
                              <a:latin typeface="Cambria Math" panose="02040503050406030204" pitchFamily="18" charset="0"/>
                            </a:rPr>
                            <m:t>+1,</m:t>
                          </m:r>
                          <m:r>
                            <m:rPr>
                              <m:sty m:val="p"/>
                            </m:rPr>
                            <a:rPr lang="en-US" altLang="zh-CN">
                              <a:latin typeface="Cambria Math" panose="02040503050406030204" pitchFamily="18" charset="0"/>
                            </a:rPr>
                            <m:t>i</m:t>
                          </m:r>
                        </m:sub>
                      </m:sSub>
                    </m:oMath>
                  </m:oMathPara>
                </a14:m>
                <a:endParaRPr lang="en-US" altLang="zh-CN" dirty="0"/>
              </a:p>
              <a:p>
                <a:pPr>
                  <a:lnSpc>
                    <a:spcPct val="150000"/>
                  </a:lnSpc>
                </a:pPr>
                <a:endParaRPr lang="en-US" altLang="zh-CN" dirty="0"/>
              </a:p>
              <a:p>
                <a:pPr>
                  <a:lnSpc>
                    <a:spcPct val="150000"/>
                  </a:lnSpc>
                </a:pPr>
                <a:r>
                  <a:rPr lang="zh-CN" altLang="zh-CN" dirty="0"/>
                  <a:t>多个父节点且在线性条件下时，</a:t>
                </a:r>
                <a:r>
                  <a:rPr lang="zh-CN" altLang="en-US" dirty="0"/>
                  <a:t>动态模型</a:t>
                </a:r>
                <a:r>
                  <a:rPr lang="zh-CN" altLang="zh-CN" dirty="0"/>
                  <a:t>表示如下</a:t>
                </a:r>
                <a:endParaRPr lang="en-US" altLang="zh-CN" dirty="0"/>
              </a:p>
            </p:txBody>
          </p:sp>
        </mc:Choice>
        <mc:Fallback xmlns="">
          <p:sp>
            <p:nvSpPr>
              <p:cNvPr id="8" name="矩形 7">
                <a:extLst>
                  <a:ext uri="{FF2B5EF4-FFF2-40B4-BE49-F238E27FC236}">
                    <a16:creationId xmlns:a16="http://schemas.microsoft.com/office/drawing/2014/main" id="{852BE089-5073-47FE-A3D6-6A5B87C293D1}"/>
                  </a:ext>
                </a:extLst>
              </p:cNvPr>
              <p:cNvSpPr>
                <a:spLocks noRot="1" noChangeAspect="1" noMove="1" noResize="1" noEditPoints="1" noAdjustHandles="1" noChangeArrowheads="1" noChangeShapeType="1" noTextEdit="1"/>
              </p:cNvSpPr>
              <p:nvPr/>
            </p:nvSpPr>
            <p:spPr>
              <a:xfrm>
                <a:off x="1559496" y="1978287"/>
                <a:ext cx="7200800" cy="2574423"/>
              </a:xfrm>
              <a:prstGeom prst="rect">
                <a:avLst/>
              </a:prstGeom>
              <a:blipFill>
                <a:blip r:embed="rId3"/>
                <a:stretch>
                  <a:fillRect l="-762" b="-21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F20CA9AA-AAE5-49E7-9A7B-3744D102E7B1}"/>
                  </a:ext>
                </a:extLst>
              </p:cNvPr>
              <p:cNvSpPr/>
              <p:nvPr/>
            </p:nvSpPr>
            <p:spPr>
              <a:xfrm>
                <a:off x="2374744" y="4221088"/>
                <a:ext cx="6096000" cy="1586845"/>
              </a:xfrm>
              <a:prstGeom prst="rect">
                <a:avLst/>
              </a:prstGeom>
            </p:spPr>
            <p:txBody>
              <a:bodyPr>
                <a:spAutoFit/>
              </a:bodyPr>
              <a:lstStyle/>
              <a:p>
                <a:pPr>
                  <a:lnSpc>
                    <a:spcPct val="150000"/>
                  </a:lnSpc>
                </a:pPr>
                <a14:m>
                  <m:oMathPara xmlns:m="http://schemas.openxmlformats.org/officeDocument/2006/math">
                    <m:oMathParaPr>
                      <m:jc m:val="centerGroup"/>
                    </m:oMathParaPr>
                    <m:oMath xmlns:m="http://schemas.openxmlformats.org/officeDocument/2006/math">
                      <m:sSub>
                        <m:sSubPr>
                          <m:ctrlPr>
                            <a:rPr lang="zh-CN" altLang="zh-CN" i="1">
                              <a:latin typeface="Cambria Math" panose="02040503050406030204" pitchFamily="18" charset="0"/>
                            </a:rPr>
                          </m:ctrlPr>
                        </m:sSubPr>
                        <m:e>
                          <m:r>
                            <m:rPr>
                              <m:sty m:val="p"/>
                            </m:rPr>
                            <a:rPr lang="en-US" altLang="zh-CN">
                              <a:latin typeface="Cambria Math" panose="02040503050406030204" pitchFamily="18" charset="0"/>
                            </a:rPr>
                            <m:t>x</m:t>
                          </m:r>
                        </m:e>
                        <m:sub>
                          <m:r>
                            <m:rPr>
                              <m:sty m:val="p"/>
                            </m:rPr>
                            <a:rPr lang="en-US" altLang="zh-CN">
                              <a:latin typeface="Cambria Math" panose="02040503050406030204" pitchFamily="18" charset="0"/>
                            </a:rPr>
                            <m:t>k</m:t>
                          </m:r>
                          <m:r>
                            <a:rPr lang="en-US" altLang="zh-CN">
                              <a:latin typeface="Cambria Math" panose="02040503050406030204" pitchFamily="18" charset="0"/>
                            </a:rPr>
                            <m:t>+1,</m:t>
                          </m:r>
                          <m:r>
                            <m:rPr>
                              <m:sty m:val="p"/>
                            </m:rPr>
                            <a:rPr lang="en-US" altLang="zh-CN">
                              <a:latin typeface="Cambria Math" panose="02040503050406030204" pitchFamily="18" charset="0"/>
                            </a:rPr>
                            <m:t>i</m:t>
                          </m:r>
                        </m:sub>
                      </m:sSub>
                      <m:r>
                        <a:rPr lang="en-US" altLang="zh-CN">
                          <a:latin typeface="Cambria Math" panose="02040503050406030204" pitchFamily="18" charset="0"/>
                        </a:rPr>
                        <m:t>=</m:t>
                      </m:r>
                      <m:nary>
                        <m:naryPr>
                          <m:chr m:val="∑"/>
                          <m:limLoc m:val="undOvr"/>
                          <m:supHide m:val="on"/>
                          <m:ctrlPr>
                            <a:rPr lang="zh-CN" altLang="zh-CN" i="1">
                              <a:latin typeface="Cambria Math" panose="02040503050406030204" pitchFamily="18" charset="0"/>
                            </a:rPr>
                          </m:ctrlPr>
                        </m:naryPr>
                        <m:sub>
                          <m:r>
                            <m:rPr>
                              <m:sty m:val="p"/>
                            </m:rPr>
                            <a:rPr lang="en-US" altLang="zh-CN">
                              <a:latin typeface="Cambria Math" panose="02040503050406030204" pitchFamily="18" charset="0"/>
                            </a:rPr>
                            <m:t>l</m:t>
                          </m:r>
                          <m:r>
                            <a:rPr lang="en-US" altLang="zh-CN">
                              <a:latin typeface="Cambria Math" panose="02040503050406030204" pitchFamily="18" charset="0"/>
                            </a:rPr>
                            <m:t>∈</m:t>
                          </m:r>
                          <m:r>
                            <a:rPr lang="en-US" altLang="zh-CN" i="1">
                              <a:latin typeface="Cambria Math" panose="02040503050406030204" pitchFamily="18" charset="0"/>
                            </a:rPr>
                            <m:t>𝒫</m:t>
                          </m:r>
                          <m:r>
                            <a:rPr lang="en-US" altLang="zh-CN">
                              <a:latin typeface="Cambria Math" panose="02040503050406030204" pitchFamily="18" charset="0"/>
                            </a:rPr>
                            <m:t>(</m:t>
                          </m:r>
                          <m:r>
                            <m:rPr>
                              <m:sty m:val="p"/>
                            </m:rPr>
                            <a:rPr lang="en-US" altLang="zh-CN">
                              <a:latin typeface="Cambria Math" panose="02040503050406030204" pitchFamily="18" charset="0"/>
                            </a:rPr>
                            <m:t>i</m:t>
                          </m:r>
                          <m:r>
                            <a:rPr lang="en-US" altLang="zh-CN">
                              <a:latin typeface="Cambria Math" panose="02040503050406030204" pitchFamily="18" charset="0"/>
                            </a:rPr>
                            <m:t>)</m:t>
                          </m:r>
                        </m:sub>
                        <m:sup/>
                        <m:e>
                          <m:sSub>
                            <m:sSubPr>
                              <m:ctrlPr>
                                <a:rPr lang="zh-CN" altLang="zh-CN" i="1">
                                  <a:latin typeface="Cambria Math" panose="02040503050406030204" pitchFamily="18" charset="0"/>
                                </a:rPr>
                              </m:ctrlPr>
                            </m:sSubPr>
                            <m:e>
                              <m:r>
                                <m:rPr>
                                  <m:sty m:val="p"/>
                                </m:rPr>
                                <a:rPr lang="en-US" altLang="zh-CN">
                                  <a:latin typeface="Cambria Math" panose="02040503050406030204" pitchFamily="18" charset="0"/>
                                </a:rPr>
                                <m:t>ω</m:t>
                              </m:r>
                            </m:e>
                            <m:sub>
                              <m:r>
                                <m:rPr>
                                  <m:sty m:val="p"/>
                                </m:rPr>
                                <a:rPr lang="en-US" altLang="zh-CN">
                                  <a:latin typeface="Cambria Math" panose="02040503050406030204" pitchFamily="18" charset="0"/>
                                </a:rPr>
                                <m:t>k</m:t>
                              </m:r>
                            </m:sub>
                          </m:sSub>
                          <m:d>
                            <m:dPr>
                              <m:ctrlPr>
                                <a:rPr lang="zh-CN" altLang="zh-CN" i="1">
                                  <a:latin typeface="Cambria Math" panose="02040503050406030204" pitchFamily="18" charset="0"/>
                                </a:rPr>
                              </m:ctrlPr>
                            </m:dPr>
                            <m:e>
                              <m:r>
                                <m:rPr>
                                  <m:sty m:val="p"/>
                                </m:rPr>
                                <a:rPr lang="en-US" altLang="zh-CN">
                                  <a:latin typeface="Cambria Math" panose="02040503050406030204" pitchFamily="18" charset="0"/>
                                </a:rPr>
                                <m:t>l</m:t>
                              </m:r>
                              <m:r>
                                <a:rPr lang="en-US" altLang="zh-CN">
                                  <a:latin typeface="Cambria Math" panose="02040503050406030204" pitchFamily="18" charset="0"/>
                                </a:rPr>
                                <m:t>,</m:t>
                              </m:r>
                              <m:r>
                                <m:rPr>
                                  <m:sty m:val="p"/>
                                </m:rPr>
                                <a:rPr lang="en-US" altLang="zh-CN">
                                  <a:latin typeface="Cambria Math" panose="02040503050406030204" pitchFamily="18" charset="0"/>
                                </a:rPr>
                                <m:t>i</m:t>
                              </m:r>
                            </m:e>
                          </m:d>
                          <m:d>
                            <m:dPr>
                              <m:begChr m:val="["/>
                              <m:endChr m:val="]"/>
                              <m:ctrlPr>
                                <a:rPr lang="zh-CN" altLang="zh-CN" i="1">
                                  <a:latin typeface="Cambria Math" panose="02040503050406030204" pitchFamily="18" charset="0"/>
                                </a:rPr>
                              </m:ctrlPr>
                            </m:dPr>
                            <m:e>
                              <m:sSub>
                                <m:sSubPr>
                                  <m:ctrlPr>
                                    <a:rPr lang="zh-CN" altLang="zh-CN" i="1">
                                      <a:latin typeface="Cambria Math" panose="02040503050406030204" pitchFamily="18" charset="0"/>
                                    </a:rPr>
                                  </m:ctrlPr>
                                </m:sSubPr>
                                <m:e>
                                  <m:r>
                                    <m:rPr>
                                      <m:sty m:val="p"/>
                                    </m:rPr>
                                    <a:rPr lang="en-US" altLang="zh-CN">
                                      <a:latin typeface="Cambria Math" panose="02040503050406030204" pitchFamily="18" charset="0"/>
                                    </a:rPr>
                                    <m:t>F</m:t>
                                  </m:r>
                                </m:e>
                                <m:sub>
                                  <m:r>
                                    <m:rPr>
                                      <m:sty m:val="p"/>
                                    </m:rPr>
                                    <a:rPr lang="en-US" altLang="zh-CN">
                                      <a:latin typeface="Cambria Math" panose="02040503050406030204" pitchFamily="18" charset="0"/>
                                    </a:rPr>
                                    <m:t>k</m:t>
                                  </m:r>
                                  <m:r>
                                    <a:rPr lang="en-US" altLang="zh-CN">
                                      <a:latin typeface="Cambria Math" panose="02040503050406030204" pitchFamily="18" charset="0"/>
                                    </a:rPr>
                                    <m:t>,</m:t>
                                  </m:r>
                                  <m:r>
                                    <m:rPr>
                                      <m:sty m:val="p"/>
                                    </m:rPr>
                                    <a:rPr lang="en-US" altLang="zh-CN">
                                      <a:latin typeface="Cambria Math" panose="02040503050406030204" pitchFamily="18" charset="0"/>
                                    </a:rPr>
                                    <m:t>l</m:t>
                                  </m:r>
                                </m:sub>
                              </m:sSub>
                              <m:sSub>
                                <m:sSubPr>
                                  <m:ctrlPr>
                                    <a:rPr lang="zh-CN" altLang="zh-CN" i="1">
                                      <a:latin typeface="Cambria Math" panose="02040503050406030204" pitchFamily="18" charset="0"/>
                                    </a:rPr>
                                  </m:ctrlPr>
                                </m:sSubPr>
                                <m:e>
                                  <m:r>
                                    <m:rPr>
                                      <m:sty m:val="p"/>
                                    </m:rPr>
                                    <a:rPr lang="en-US" altLang="zh-CN">
                                      <a:latin typeface="Cambria Math" panose="02040503050406030204" pitchFamily="18" charset="0"/>
                                    </a:rPr>
                                    <m:t>x</m:t>
                                  </m:r>
                                </m:e>
                                <m:sub>
                                  <m:r>
                                    <m:rPr>
                                      <m:sty m:val="p"/>
                                    </m:rPr>
                                    <a:rPr lang="en-US" altLang="zh-CN">
                                      <a:latin typeface="Cambria Math" panose="02040503050406030204" pitchFamily="18" charset="0"/>
                                    </a:rPr>
                                    <m:t>k</m:t>
                                  </m:r>
                                  <m:r>
                                    <a:rPr lang="en-US" altLang="zh-CN">
                                      <a:latin typeface="Cambria Math" panose="02040503050406030204" pitchFamily="18" charset="0"/>
                                    </a:rPr>
                                    <m:t>,</m:t>
                                  </m:r>
                                  <m:r>
                                    <m:rPr>
                                      <m:sty m:val="p"/>
                                    </m:rPr>
                                    <a:rPr lang="en-US" altLang="zh-CN">
                                      <a:latin typeface="Cambria Math" panose="02040503050406030204" pitchFamily="18" charset="0"/>
                                    </a:rPr>
                                    <m:t>l</m:t>
                                  </m:r>
                                </m:sub>
                              </m:sSub>
                              <m:r>
                                <a:rPr lang="en-US" altLang="zh-CN">
                                  <a:latin typeface="Cambria Math" panose="02040503050406030204" pitchFamily="18" charset="0"/>
                                </a:rPr>
                                <m:t>+</m:t>
                              </m:r>
                              <m:sSub>
                                <m:sSubPr>
                                  <m:ctrlPr>
                                    <a:rPr lang="zh-CN" altLang="zh-CN" i="1">
                                      <a:latin typeface="Cambria Math" panose="02040503050406030204" pitchFamily="18" charset="0"/>
                                    </a:rPr>
                                  </m:ctrlPr>
                                </m:sSubPr>
                                <m:e>
                                  <m:r>
                                    <m:rPr>
                                      <m:sty m:val="p"/>
                                    </m:rPr>
                                    <a:rPr lang="en-US" altLang="zh-CN">
                                      <a:latin typeface="Cambria Math" panose="02040503050406030204" pitchFamily="18" charset="0"/>
                                    </a:rPr>
                                    <m:t>b</m:t>
                                  </m:r>
                                </m:e>
                                <m:sub>
                                  <m:r>
                                    <m:rPr>
                                      <m:sty m:val="p"/>
                                    </m:rPr>
                                    <a:rPr lang="en-US" altLang="zh-CN">
                                      <a:latin typeface="Cambria Math" panose="02040503050406030204" pitchFamily="18" charset="0"/>
                                    </a:rPr>
                                    <m:t>k</m:t>
                                  </m:r>
                                </m:sub>
                              </m:sSub>
                              <m:d>
                                <m:dPr>
                                  <m:ctrlPr>
                                    <a:rPr lang="zh-CN" altLang="zh-CN" i="1">
                                      <a:latin typeface="Cambria Math" panose="02040503050406030204" pitchFamily="18" charset="0"/>
                                    </a:rPr>
                                  </m:ctrlPr>
                                </m:dPr>
                                <m:e>
                                  <m:r>
                                    <m:rPr>
                                      <m:sty m:val="p"/>
                                    </m:rPr>
                                    <a:rPr lang="en-US" altLang="zh-CN">
                                      <a:latin typeface="Cambria Math" panose="02040503050406030204" pitchFamily="18" charset="0"/>
                                    </a:rPr>
                                    <m:t>l</m:t>
                                  </m:r>
                                  <m:r>
                                    <a:rPr lang="en-US" altLang="zh-CN">
                                      <a:latin typeface="Cambria Math" panose="02040503050406030204" pitchFamily="18" charset="0"/>
                                    </a:rPr>
                                    <m:t>,</m:t>
                                  </m:r>
                                  <m:r>
                                    <m:rPr>
                                      <m:sty m:val="p"/>
                                    </m:rPr>
                                    <a:rPr lang="en-US" altLang="zh-CN">
                                      <a:latin typeface="Cambria Math" panose="02040503050406030204" pitchFamily="18" charset="0"/>
                                    </a:rPr>
                                    <m:t>i</m:t>
                                  </m:r>
                                </m:e>
                              </m:d>
                            </m:e>
                          </m:d>
                          <m:r>
                            <a:rPr lang="en-US" altLang="zh-CN">
                              <a:latin typeface="Cambria Math" panose="02040503050406030204" pitchFamily="18" charset="0"/>
                            </a:rPr>
                            <m:t>+</m:t>
                          </m:r>
                        </m:e>
                      </m:nary>
                      <m:sSub>
                        <m:sSubPr>
                          <m:ctrlPr>
                            <a:rPr lang="zh-CN" altLang="zh-CN" i="1">
                              <a:latin typeface="Cambria Math" panose="02040503050406030204" pitchFamily="18" charset="0"/>
                            </a:rPr>
                          </m:ctrlPr>
                        </m:sSubPr>
                        <m:e>
                          <m:r>
                            <m:rPr>
                              <m:sty m:val="p"/>
                            </m:rPr>
                            <a:rPr lang="en-US" altLang="zh-CN">
                              <a:latin typeface="Cambria Math" panose="02040503050406030204" pitchFamily="18" charset="0"/>
                            </a:rPr>
                            <m:t>Γ</m:t>
                          </m:r>
                        </m:e>
                        <m:sub>
                          <m:r>
                            <m:rPr>
                              <m:sty m:val="p"/>
                            </m:rPr>
                            <a:rPr lang="en-US" altLang="zh-CN">
                              <a:latin typeface="Cambria Math" panose="02040503050406030204" pitchFamily="18" charset="0"/>
                            </a:rPr>
                            <m:t>k</m:t>
                          </m:r>
                          <m:r>
                            <a:rPr lang="en-US" altLang="zh-CN">
                              <a:latin typeface="Cambria Math" panose="02040503050406030204" pitchFamily="18" charset="0"/>
                            </a:rPr>
                            <m:t>,</m:t>
                          </m:r>
                          <m:r>
                            <m:rPr>
                              <m:sty m:val="p"/>
                            </m:rPr>
                            <a:rPr lang="en-US" altLang="zh-CN">
                              <a:latin typeface="Cambria Math" panose="02040503050406030204" pitchFamily="18" charset="0"/>
                            </a:rPr>
                            <m:t>i</m:t>
                          </m:r>
                        </m:sub>
                      </m:sSub>
                      <m:sSub>
                        <m:sSubPr>
                          <m:ctrlPr>
                            <a:rPr lang="zh-CN" altLang="zh-CN" i="1">
                              <a:latin typeface="Cambria Math" panose="02040503050406030204" pitchFamily="18" charset="0"/>
                            </a:rPr>
                          </m:ctrlPr>
                        </m:sSubPr>
                        <m:e>
                          <m:r>
                            <m:rPr>
                              <m:sty m:val="p"/>
                            </m:rPr>
                            <a:rPr lang="en-US" altLang="zh-CN">
                              <a:latin typeface="Cambria Math" panose="02040503050406030204" pitchFamily="18" charset="0"/>
                            </a:rPr>
                            <m:t>ω</m:t>
                          </m:r>
                        </m:e>
                        <m:sub>
                          <m:r>
                            <m:rPr>
                              <m:sty m:val="p"/>
                            </m:rPr>
                            <a:rPr lang="en-US" altLang="zh-CN">
                              <a:latin typeface="Cambria Math" panose="02040503050406030204" pitchFamily="18" charset="0"/>
                            </a:rPr>
                            <m:t>k</m:t>
                          </m:r>
                          <m:r>
                            <a:rPr lang="en-US" altLang="zh-CN">
                              <a:latin typeface="Cambria Math" panose="02040503050406030204" pitchFamily="18" charset="0"/>
                            </a:rPr>
                            <m:t>,</m:t>
                          </m:r>
                          <m:r>
                            <m:rPr>
                              <m:sty m:val="p"/>
                            </m:rPr>
                            <a:rPr lang="en-US" altLang="zh-CN">
                              <a:latin typeface="Cambria Math" panose="02040503050406030204" pitchFamily="18" charset="0"/>
                            </a:rPr>
                            <m:t>i</m:t>
                          </m:r>
                        </m:sub>
                      </m:sSub>
                    </m:oMath>
                  </m:oMathPara>
                </a14:m>
                <a:endParaRPr lang="en-US" altLang="zh-CN" dirty="0"/>
              </a:p>
              <a:p>
                <a:pPr algn="ctr">
                  <a:lnSpc>
                    <a:spcPct val="150000"/>
                  </a:lnSpc>
                </a:pPr>
                <a14:m>
                  <m:oMath xmlns:m="http://schemas.openxmlformats.org/officeDocument/2006/math">
                    <m:sSub>
                      <m:sSubPr>
                        <m:ctrlPr>
                          <a:rPr lang="zh-CN" altLang="zh-CN" i="1">
                            <a:latin typeface="Cambria Math" panose="02040503050406030204" pitchFamily="18" charset="0"/>
                          </a:rPr>
                        </m:ctrlPr>
                      </m:sSubPr>
                      <m:e>
                        <m:r>
                          <m:rPr>
                            <m:sty m:val="p"/>
                          </m:rPr>
                          <a:rPr lang="en-US" altLang="zh-CN">
                            <a:latin typeface="Cambria Math" panose="02040503050406030204" pitchFamily="18" charset="0"/>
                          </a:rPr>
                          <m:t>x</m:t>
                        </m:r>
                      </m:e>
                      <m:sub>
                        <m:r>
                          <m:rPr>
                            <m:sty m:val="p"/>
                          </m:rPr>
                          <a:rPr lang="en-US" altLang="zh-CN">
                            <a:latin typeface="Cambria Math" panose="02040503050406030204" pitchFamily="18" charset="0"/>
                          </a:rPr>
                          <m:t>k</m:t>
                        </m:r>
                        <m:r>
                          <a:rPr lang="en-US" altLang="zh-CN">
                            <a:latin typeface="Cambria Math" panose="02040503050406030204" pitchFamily="18" charset="0"/>
                          </a:rPr>
                          <m:t>,</m:t>
                        </m:r>
                        <m:r>
                          <m:rPr>
                            <m:sty m:val="p"/>
                          </m:rPr>
                          <a:rPr lang="en-US" altLang="zh-CN">
                            <a:latin typeface="Cambria Math" panose="02040503050406030204" pitchFamily="18" charset="0"/>
                          </a:rPr>
                          <m:t>i</m:t>
                        </m:r>
                      </m:sub>
                    </m:sSub>
                    <m:r>
                      <a:rPr lang="en-US" altLang="zh-CN">
                        <a:latin typeface="Cambria Math" panose="02040503050406030204" pitchFamily="18" charset="0"/>
                      </a:rPr>
                      <m:t>∈</m:t>
                    </m:r>
                    <m:sSub>
                      <m:sSubPr>
                        <m:ctrlPr>
                          <a:rPr lang="zh-CN" altLang="zh-CN" i="1">
                            <a:latin typeface="Cambria Math" panose="02040503050406030204" pitchFamily="18" charset="0"/>
                          </a:rPr>
                        </m:ctrlPr>
                      </m:sSubPr>
                      <m:e>
                        <m:r>
                          <m:rPr>
                            <m:sty m:val="p"/>
                          </m:rPr>
                          <a:rPr lang="en-US" altLang="zh-CN">
                            <a:latin typeface="Cambria Math" panose="02040503050406030204" pitchFamily="18" charset="0"/>
                          </a:rPr>
                          <m:t>X</m:t>
                        </m:r>
                      </m:e>
                      <m:sub>
                        <m:r>
                          <m:rPr>
                            <m:sty m:val="p"/>
                          </m:rPr>
                          <a:rPr lang="en-US" altLang="zh-CN">
                            <a:latin typeface="Cambria Math" panose="02040503050406030204" pitchFamily="18" charset="0"/>
                          </a:rPr>
                          <m:t>k</m:t>
                        </m:r>
                      </m:sub>
                    </m:sSub>
                    <m:r>
                      <a:rPr lang="en-US" altLang="zh-CN">
                        <a:latin typeface="Cambria Math" panose="02040503050406030204" pitchFamily="18" charset="0"/>
                      </a:rPr>
                      <m:t>,</m:t>
                    </m:r>
                    <m:nary>
                      <m:naryPr>
                        <m:chr m:val="∑"/>
                        <m:limLoc m:val="undOvr"/>
                        <m:supHide m:val="on"/>
                        <m:ctrlPr>
                          <a:rPr lang="zh-CN" altLang="zh-CN" i="1">
                            <a:latin typeface="Cambria Math" panose="02040503050406030204" pitchFamily="18" charset="0"/>
                          </a:rPr>
                        </m:ctrlPr>
                      </m:naryPr>
                      <m:sub>
                        <m:r>
                          <m:rPr>
                            <m:sty m:val="p"/>
                          </m:rPr>
                          <a:rPr lang="en-US" altLang="zh-CN">
                            <a:latin typeface="Cambria Math" panose="02040503050406030204" pitchFamily="18" charset="0"/>
                          </a:rPr>
                          <m:t>l</m:t>
                        </m:r>
                        <m:r>
                          <a:rPr lang="en-US" altLang="zh-CN">
                            <a:latin typeface="Cambria Math" panose="02040503050406030204" pitchFamily="18" charset="0"/>
                          </a:rPr>
                          <m:t>∈</m:t>
                        </m:r>
                        <m:r>
                          <a:rPr lang="en-US" altLang="zh-CN" i="1">
                            <a:latin typeface="Cambria Math" panose="02040503050406030204" pitchFamily="18" charset="0"/>
                          </a:rPr>
                          <m:t>𝒫</m:t>
                        </m:r>
                        <m:r>
                          <a:rPr lang="en-US" altLang="zh-CN">
                            <a:latin typeface="Cambria Math" panose="02040503050406030204" pitchFamily="18" charset="0"/>
                          </a:rPr>
                          <m:t>(</m:t>
                        </m:r>
                        <m:r>
                          <m:rPr>
                            <m:sty m:val="p"/>
                          </m:rPr>
                          <a:rPr lang="en-US" altLang="zh-CN">
                            <a:latin typeface="Cambria Math" panose="02040503050406030204" pitchFamily="18" charset="0"/>
                          </a:rPr>
                          <m:t>i</m:t>
                        </m:r>
                        <m:r>
                          <a:rPr lang="en-US" altLang="zh-CN">
                            <a:latin typeface="Cambria Math" panose="02040503050406030204" pitchFamily="18" charset="0"/>
                          </a:rPr>
                          <m:t>)</m:t>
                        </m:r>
                      </m:sub>
                      <m:sup/>
                      <m:e>
                        <m:sSub>
                          <m:sSubPr>
                            <m:ctrlPr>
                              <a:rPr lang="zh-CN" altLang="zh-CN" i="1">
                                <a:latin typeface="Cambria Math" panose="02040503050406030204" pitchFamily="18" charset="0"/>
                              </a:rPr>
                            </m:ctrlPr>
                          </m:sSubPr>
                          <m:e>
                            <m:r>
                              <m:rPr>
                                <m:sty m:val="p"/>
                              </m:rPr>
                              <a:rPr lang="en-US" altLang="zh-CN">
                                <a:latin typeface="Cambria Math" panose="02040503050406030204" pitchFamily="18" charset="0"/>
                              </a:rPr>
                              <m:t>ω</m:t>
                            </m:r>
                          </m:e>
                          <m:sub>
                            <m:r>
                              <m:rPr>
                                <m:sty m:val="p"/>
                              </m:rPr>
                              <a:rPr lang="en-US" altLang="zh-CN">
                                <a:latin typeface="Cambria Math" panose="02040503050406030204" pitchFamily="18" charset="0"/>
                              </a:rPr>
                              <m:t>k</m:t>
                            </m:r>
                          </m:sub>
                        </m:sSub>
                        <m:d>
                          <m:dPr>
                            <m:ctrlPr>
                              <a:rPr lang="zh-CN" altLang="zh-CN" i="1">
                                <a:latin typeface="Cambria Math" panose="02040503050406030204" pitchFamily="18" charset="0"/>
                              </a:rPr>
                            </m:ctrlPr>
                          </m:dPr>
                          <m:e>
                            <m:r>
                              <m:rPr>
                                <m:sty m:val="p"/>
                              </m:rPr>
                              <a:rPr lang="en-US" altLang="zh-CN">
                                <a:latin typeface="Cambria Math" panose="02040503050406030204" pitchFamily="18" charset="0"/>
                              </a:rPr>
                              <m:t>l</m:t>
                            </m:r>
                            <m:r>
                              <a:rPr lang="en-US" altLang="zh-CN">
                                <a:latin typeface="Cambria Math" panose="02040503050406030204" pitchFamily="18" charset="0"/>
                              </a:rPr>
                              <m:t>,</m:t>
                            </m:r>
                            <m:r>
                              <m:rPr>
                                <m:sty m:val="p"/>
                              </m:rPr>
                              <a:rPr lang="en-US" altLang="zh-CN">
                                <a:latin typeface="Cambria Math" panose="02040503050406030204" pitchFamily="18" charset="0"/>
                              </a:rPr>
                              <m:t>i</m:t>
                            </m:r>
                          </m:e>
                        </m:d>
                      </m:e>
                    </m:nary>
                  </m:oMath>
                </a14:m>
                <a:r>
                  <a:rPr lang="en-US" altLang="zh-CN" dirty="0"/>
                  <a:t>=1,</a:t>
                </a:r>
                <a14:m>
                  <m:oMath xmlns:m="http://schemas.openxmlformats.org/officeDocument/2006/math">
                    <m:r>
                      <a:rPr lang="en-US" altLang="zh-CN">
                        <a:latin typeface="Cambria Math" panose="02040503050406030204" pitchFamily="18" charset="0"/>
                      </a:rPr>
                      <m:t> </m:t>
                    </m:r>
                    <m:sSub>
                      <m:sSubPr>
                        <m:ctrlPr>
                          <a:rPr lang="zh-CN" altLang="zh-CN" i="1">
                            <a:latin typeface="Cambria Math" panose="02040503050406030204" pitchFamily="18" charset="0"/>
                          </a:rPr>
                        </m:ctrlPr>
                      </m:sSubPr>
                      <m:e>
                        <m:r>
                          <m:rPr>
                            <m:sty m:val="p"/>
                          </m:rPr>
                          <a:rPr lang="en-US" altLang="zh-CN">
                            <a:latin typeface="Cambria Math" panose="02040503050406030204" pitchFamily="18" charset="0"/>
                          </a:rPr>
                          <m:t>ω</m:t>
                        </m:r>
                      </m:e>
                      <m:sub>
                        <m:r>
                          <m:rPr>
                            <m:sty m:val="p"/>
                          </m:rPr>
                          <a:rPr lang="en-US" altLang="zh-CN">
                            <a:latin typeface="Cambria Math" panose="02040503050406030204" pitchFamily="18" charset="0"/>
                          </a:rPr>
                          <m:t>k</m:t>
                        </m:r>
                        <m:r>
                          <a:rPr lang="en-US" altLang="zh-CN">
                            <a:latin typeface="Cambria Math" panose="02040503050406030204" pitchFamily="18" charset="0"/>
                          </a:rPr>
                          <m:t>,</m:t>
                        </m:r>
                        <m:r>
                          <m:rPr>
                            <m:sty m:val="p"/>
                          </m:rPr>
                          <a:rPr lang="en-US" altLang="zh-CN">
                            <a:latin typeface="Cambria Math" panose="02040503050406030204" pitchFamily="18" charset="0"/>
                          </a:rPr>
                          <m:t>i</m:t>
                        </m:r>
                      </m:sub>
                    </m:sSub>
                    <m:r>
                      <a:rPr lang="en-US" altLang="zh-CN">
                        <a:latin typeface="Cambria Math" panose="02040503050406030204" pitchFamily="18" charset="0"/>
                      </a:rPr>
                      <m:t>∈[0,1]</m:t>
                    </m:r>
                  </m:oMath>
                </a14:m>
                <a:endParaRPr lang="zh-CN" altLang="en-US" dirty="0"/>
              </a:p>
            </p:txBody>
          </p:sp>
        </mc:Choice>
        <mc:Fallback xmlns="">
          <p:sp>
            <p:nvSpPr>
              <p:cNvPr id="4" name="矩形 3">
                <a:extLst>
                  <a:ext uri="{FF2B5EF4-FFF2-40B4-BE49-F238E27FC236}">
                    <a16:creationId xmlns:a16="http://schemas.microsoft.com/office/drawing/2014/main" id="{F20CA9AA-AAE5-49E7-9A7B-3744D102E7B1}"/>
                  </a:ext>
                </a:extLst>
              </p:cNvPr>
              <p:cNvSpPr>
                <a:spLocks noRot="1" noChangeAspect="1" noMove="1" noResize="1" noEditPoints="1" noAdjustHandles="1" noChangeArrowheads="1" noChangeShapeType="1" noTextEdit="1"/>
              </p:cNvSpPr>
              <p:nvPr/>
            </p:nvSpPr>
            <p:spPr>
              <a:xfrm>
                <a:off x="2374744" y="4221088"/>
                <a:ext cx="6096000" cy="1586845"/>
              </a:xfrm>
              <a:prstGeom prst="rect">
                <a:avLst/>
              </a:prstGeom>
              <a:blipFill>
                <a:blip r:embed="rId4"/>
                <a:stretch>
                  <a:fillRect b="-3984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1547207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p:cNvGraphicFramePr>
            <a:graphicFrameLocks noGrp="1"/>
          </p:cNvGraphicFramePr>
          <p:nvPr>
            <p:extLst>
              <p:ext uri="{D42A27DB-BD31-4B8C-83A1-F6EECF244321}">
                <p14:modId xmlns:p14="http://schemas.microsoft.com/office/powerpoint/2010/main" val="1065210935"/>
              </p:ext>
            </p:extLst>
          </p:nvPr>
        </p:nvGraphicFramePr>
        <p:xfrm>
          <a:off x="1847528" y="548680"/>
          <a:ext cx="6624000" cy="804879"/>
        </p:xfrm>
        <a:graphic>
          <a:graphicData uri="http://schemas.openxmlformats.org/drawingml/2006/table">
            <a:tbl>
              <a:tblPr firstRow="1" bandRow="1">
                <a:tableStyleId>{5C22544A-7EE6-4342-B048-85BDC9FD1C3A}</a:tableStyleId>
              </a:tblPr>
              <a:tblGrid>
                <a:gridCol w="1656000">
                  <a:extLst>
                    <a:ext uri="{9D8B030D-6E8A-4147-A177-3AD203B41FA5}">
                      <a16:colId xmlns:a16="http://schemas.microsoft.com/office/drawing/2014/main" val="20001"/>
                    </a:ext>
                  </a:extLst>
                </a:gridCol>
                <a:gridCol w="1656000">
                  <a:extLst>
                    <a:ext uri="{9D8B030D-6E8A-4147-A177-3AD203B41FA5}">
                      <a16:colId xmlns:a16="http://schemas.microsoft.com/office/drawing/2014/main" val="20002"/>
                    </a:ext>
                  </a:extLst>
                </a:gridCol>
                <a:gridCol w="1656000">
                  <a:extLst>
                    <a:ext uri="{9D8B030D-6E8A-4147-A177-3AD203B41FA5}">
                      <a16:colId xmlns:a16="http://schemas.microsoft.com/office/drawing/2014/main" val="20003"/>
                    </a:ext>
                  </a:extLst>
                </a:gridCol>
                <a:gridCol w="1656000">
                  <a:extLst>
                    <a:ext uri="{9D8B030D-6E8A-4147-A177-3AD203B41FA5}">
                      <a16:colId xmlns:a16="http://schemas.microsoft.com/office/drawing/2014/main" val="4231623938"/>
                    </a:ext>
                  </a:extLst>
                </a:gridCol>
              </a:tblGrid>
              <a:tr h="497601">
                <a:tc>
                  <a:txBody>
                    <a:bodyPr/>
                    <a:lstStyle/>
                    <a:p>
                      <a:pPr algn="ctr"/>
                      <a:r>
                        <a:rPr lang="zh-CN" altLang="en-US" b="0" dirty="0">
                          <a:solidFill>
                            <a:schemeClr val="accent1">
                              <a:lumMod val="75000"/>
                            </a:schemeClr>
                          </a:solidFill>
                          <a:latin typeface="微软雅黑" pitchFamily="34" charset="-122"/>
                          <a:ea typeface="微软雅黑" pitchFamily="34" charset="-122"/>
                        </a:rPr>
                        <a:t>背景介绍及研究意义</a:t>
                      </a:r>
                    </a:p>
                  </a:txBody>
                  <a:tcPr anchor="b">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b="1" dirty="0">
                          <a:solidFill>
                            <a:schemeClr val="bg1"/>
                          </a:solidFill>
                          <a:latin typeface="微软雅黑" pitchFamily="34" charset="-122"/>
                          <a:ea typeface="微软雅黑" pitchFamily="34" charset="-122"/>
                        </a:rPr>
                        <a:t>研究内容</a:t>
                      </a: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4F81BD"/>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b="0" dirty="0">
                          <a:solidFill>
                            <a:schemeClr val="accent1">
                              <a:lumMod val="75000"/>
                            </a:schemeClr>
                          </a:solidFill>
                          <a:latin typeface="微软雅黑" pitchFamily="34" charset="-122"/>
                          <a:ea typeface="微软雅黑" pitchFamily="34" charset="-122"/>
                        </a:rPr>
                        <a:t>研究计划</a:t>
                      </a:r>
                    </a:p>
                  </a:txBody>
                  <a:tcPr anchor="b">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b="0" dirty="0">
                          <a:solidFill>
                            <a:schemeClr val="accent1">
                              <a:lumMod val="75000"/>
                            </a:schemeClr>
                          </a:solidFill>
                          <a:latin typeface="微软雅黑" pitchFamily="34" charset="-122"/>
                          <a:ea typeface="微软雅黑" pitchFamily="34" charset="-122"/>
                        </a:rPr>
                        <a:t>研究成果</a:t>
                      </a:r>
                    </a:p>
                  </a:txBody>
                  <a:tcPr anchor="b">
                    <a:lnL w="5715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164799">
                <a:tc>
                  <a:txBody>
                    <a:bodyPr/>
                    <a:lstStyle/>
                    <a:p>
                      <a:pPr algn="ctr"/>
                      <a:endParaRPr lang="zh-CN" altLang="en-US" sz="100" b="0" dirty="0">
                        <a:solidFill>
                          <a:schemeClr val="accent1">
                            <a:lumMod val="75000"/>
                          </a:schemeClr>
                        </a:solidFill>
                        <a:latin typeface="微软雅黑" pitchFamily="34" charset="-122"/>
                        <a:ea typeface="微软雅黑" pitchFamily="34" charset="-122"/>
                      </a:endParaRP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vMerge="1">
                  <a:txBody>
                    <a:bodyPr/>
                    <a:lstStyle/>
                    <a:p>
                      <a:pPr algn="ctr"/>
                      <a:endParaRPr lang="zh-CN" altLang="en-US" sz="100" b="0" dirty="0">
                        <a:solidFill>
                          <a:schemeClr val="accent1">
                            <a:lumMod val="75000"/>
                          </a:schemeClr>
                        </a:solidFill>
                        <a:latin typeface="微软雅黑" pitchFamily="34" charset="-122"/>
                        <a:ea typeface="微软雅黑" pitchFamily="34" charset="-122"/>
                      </a:endParaRP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zh-CN" altLang="en-US" sz="100" b="0" dirty="0">
                        <a:solidFill>
                          <a:schemeClr val="accent1">
                            <a:lumMod val="75000"/>
                          </a:schemeClr>
                        </a:solidFill>
                        <a:latin typeface="微软雅黑" pitchFamily="34" charset="-122"/>
                        <a:ea typeface="微软雅黑" pitchFamily="34" charset="-122"/>
                      </a:endParaRP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zh-CN" altLang="en-US" sz="100" b="0" dirty="0">
                        <a:solidFill>
                          <a:schemeClr val="accent1">
                            <a:lumMod val="75000"/>
                          </a:schemeClr>
                        </a:solidFill>
                        <a:latin typeface="微软雅黑" pitchFamily="34" charset="-122"/>
                        <a:ea typeface="微软雅黑" pitchFamily="34" charset="-122"/>
                      </a:endParaRP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10001"/>
                  </a:ext>
                </a:extLst>
              </a:tr>
            </a:tbl>
          </a:graphicData>
        </a:graphic>
      </p:graphicFrame>
      <p:sp>
        <p:nvSpPr>
          <p:cNvPr id="3" name="矩形 2">
            <a:extLst>
              <a:ext uri="{FF2B5EF4-FFF2-40B4-BE49-F238E27FC236}">
                <a16:creationId xmlns:a16="http://schemas.microsoft.com/office/drawing/2014/main" id="{C7318055-86B6-4E43-B3C2-20A2B1E76418}"/>
              </a:ext>
            </a:extLst>
          </p:cNvPr>
          <p:cNvSpPr/>
          <p:nvPr/>
        </p:nvSpPr>
        <p:spPr>
          <a:xfrm>
            <a:off x="1343472" y="1340768"/>
            <a:ext cx="6096000" cy="461665"/>
          </a:xfrm>
          <a:prstGeom prst="rect">
            <a:avLst/>
          </a:prstGeom>
        </p:spPr>
        <p:txBody>
          <a:bodyPr>
            <a:spAutoFit/>
          </a:bodyPr>
          <a:lstStyle/>
          <a:p>
            <a:pPr marL="285750" indent="-285750">
              <a:buFont typeface="Wingdings" panose="05000000000000000000" pitchFamily="2" charset="2"/>
              <a:buChar char="p"/>
            </a:pPr>
            <a:r>
              <a:rPr lang="zh-CN" altLang="en-US" sz="2400" b="1" dirty="0"/>
              <a:t>位置向量</a:t>
            </a:r>
            <a:endParaRPr lang="en-US" altLang="zh-CN" sz="2400" b="1" dirty="0"/>
          </a:p>
        </p:txBody>
      </p:sp>
      <p:pic>
        <p:nvPicPr>
          <p:cNvPr id="5" name="图片 4">
            <a:extLst>
              <a:ext uri="{FF2B5EF4-FFF2-40B4-BE49-F238E27FC236}">
                <a16:creationId xmlns:a16="http://schemas.microsoft.com/office/drawing/2014/main" id="{11059A47-CBB3-4D5A-83B5-56DE0F5AD5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23793" y="2392630"/>
            <a:ext cx="2304256" cy="2106417"/>
          </a:xfrm>
          <a:prstGeom prst="rect">
            <a:avLst/>
          </a:prstGeom>
        </p:spPr>
      </p:pic>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51F91ED4-B8D4-4B83-9493-ED429A053F2A}"/>
                  </a:ext>
                </a:extLst>
              </p:cNvPr>
              <p:cNvSpPr/>
              <p:nvPr/>
            </p:nvSpPr>
            <p:spPr>
              <a:xfrm>
                <a:off x="1852936" y="4719912"/>
                <a:ext cx="7987480" cy="43351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𝑏</m:t>
                          </m:r>
                        </m:e>
                        <m:sub>
                          <m:r>
                            <a:rPr lang="en-US" altLang="zh-CN" i="1">
                              <a:latin typeface="Cambria Math" panose="02040503050406030204" pitchFamily="18" charset="0"/>
                            </a:rPr>
                            <m:t>𝑘</m:t>
                          </m:r>
                        </m:sub>
                      </m:sSub>
                      <m:d>
                        <m:dPr>
                          <m:ctrlPr>
                            <a:rPr lang="zh-CN" altLang="zh-CN" i="1">
                              <a:latin typeface="Cambria Math" panose="02040503050406030204" pitchFamily="18" charset="0"/>
                            </a:rPr>
                          </m:ctrlPr>
                        </m:dPr>
                        <m:e>
                          <m:r>
                            <a:rPr lang="en-US" altLang="zh-CN" i="1">
                              <a:latin typeface="Cambria Math" panose="02040503050406030204" pitchFamily="18" charset="0"/>
                            </a:rPr>
                            <m:t>𝑙</m:t>
                          </m:r>
                          <m:r>
                            <a:rPr lang="en-US" altLang="zh-CN" i="1">
                              <a:latin typeface="Cambria Math" panose="02040503050406030204" pitchFamily="18" charset="0"/>
                            </a:rPr>
                            <m:t>,</m:t>
                          </m:r>
                          <m:r>
                            <a:rPr lang="en-US" altLang="zh-CN" i="1">
                              <a:latin typeface="Cambria Math" panose="02040503050406030204" pitchFamily="18" charset="0"/>
                            </a:rPr>
                            <m:t>𝑖</m:t>
                          </m:r>
                        </m:e>
                      </m:d>
                      <m:r>
                        <a:rPr lang="en-US" altLang="zh-CN">
                          <a:latin typeface="Cambria Math" panose="02040503050406030204" pitchFamily="18" charset="0"/>
                        </a:rPr>
                        <m:t>=</m:t>
                      </m:r>
                      <m:d>
                        <m:dPr>
                          <m:begChr m:val="["/>
                          <m:endChr m:val="]"/>
                          <m:ctrlPr>
                            <a:rPr lang="zh-CN" altLang="zh-CN" i="1">
                              <a:latin typeface="Cambria Math" panose="02040503050406030204" pitchFamily="18" charset="0"/>
                            </a:rPr>
                          </m:ctrlPr>
                        </m:dPr>
                        <m:e>
                          <m:sSub>
                            <m:sSubPr>
                              <m:ctrlPr>
                                <a:rPr lang="zh-CN"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𝑘</m:t>
                              </m:r>
                              <m:r>
                                <a:rPr lang="en-US" altLang="zh-CN">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𝑘</m:t>
                                  </m:r>
                                  <m:r>
                                    <a:rPr lang="en-US" altLang="zh-CN">
                                      <a:latin typeface="Cambria Math" panose="02040503050406030204" pitchFamily="18" charset="0"/>
                                    </a:rPr>
                                    <m:t>,</m:t>
                                  </m:r>
                                  <m:r>
                                    <a:rPr lang="en-US" altLang="zh-CN" i="1">
                                      <a:latin typeface="Cambria Math" panose="02040503050406030204" pitchFamily="18" charset="0"/>
                                    </a:rPr>
                                    <m:t>𝑙</m:t>
                                  </m:r>
                                </m:sub>
                              </m:sSub>
                            </m:sub>
                          </m:sSub>
                          <m:r>
                            <a:rPr lang="en-US" altLang="zh-CN" i="1">
                              <a:latin typeface="Cambria Math" panose="02040503050406030204" pitchFamily="18" charset="0"/>
                            </a:rPr>
                            <m:t>+</m:t>
                          </m:r>
                          <m:r>
                            <a:rPr lang="en-US" altLang="zh-CN" i="1">
                              <a:latin typeface="Cambria Math" panose="02040503050406030204" pitchFamily="18" charset="0"/>
                            </a:rPr>
                            <m:t>𝔏</m:t>
                          </m:r>
                          <m:r>
                            <a:rPr lang="en-US" altLang="zh-CN" i="1">
                              <a:latin typeface="Cambria Math" panose="02040503050406030204" pitchFamily="18" charset="0"/>
                            </a:rPr>
                            <m:t>∗</m:t>
                          </m:r>
                          <m:func>
                            <m:funcPr>
                              <m:ctrlPr>
                                <a:rPr lang="zh-CN" altLang="zh-CN" i="1">
                                  <a:latin typeface="Cambria Math" panose="02040503050406030204" pitchFamily="18" charset="0"/>
                                </a:rPr>
                              </m:ctrlPr>
                            </m:funcPr>
                            <m:fName>
                              <m:r>
                                <m:rPr>
                                  <m:sty m:val="p"/>
                                </m:rPr>
                                <a:rPr lang="en-US" altLang="zh-CN">
                                  <a:latin typeface="Cambria Math" panose="02040503050406030204" pitchFamily="18" charset="0"/>
                                </a:rPr>
                                <m:t>cos</m:t>
                              </m:r>
                            </m:fName>
                            <m:e>
                              <m:d>
                                <m:dPr>
                                  <m:ctrlPr>
                                    <a:rPr lang="zh-CN" altLang="zh-CN" i="1">
                                      <a:latin typeface="Cambria Math" panose="02040503050406030204" pitchFamily="18" charset="0"/>
                                    </a:rPr>
                                  </m:ctrlPr>
                                </m:dPr>
                                <m:e>
                                  <m:sSub>
                                    <m:sSubPr>
                                      <m:ctrlPr>
                                        <a:rPr lang="zh-CN" altLang="zh-CN" i="1">
                                          <a:latin typeface="Cambria Math" panose="02040503050406030204" pitchFamily="18" charset="0"/>
                                        </a:rPr>
                                      </m:ctrlPr>
                                    </m:sSubPr>
                                    <m:e>
                                      <m:r>
                                        <a:rPr lang="en-US" altLang="zh-CN" i="1">
                                          <a:latin typeface="Cambria Math" panose="02040503050406030204" pitchFamily="18" charset="0"/>
                                        </a:rPr>
                                        <m:t>𝜃</m:t>
                                      </m:r>
                                    </m:e>
                                    <m:sub>
                                      <m:r>
                                        <a:rPr lang="en-US" altLang="zh-CN" i="1">
                                          <a:latin typeface="Cambria Math" panose="02040503050406030204" pitchFamily="18" charset="0"/>
                                        </a:rPr>
                                        <m:t>𝑘</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𝛽</m:t>
                                      </m:r>
                                    </m:e>
                                    <m:sub>
                                      <m:r>
                                        <a:rPr lang="en-US" altLang="zh-CN" i="1">
                                          <a:latin typeface="Cambria Math" panose="02040503050406030204" pitchFamily="18" charset="0"/>
                                        </a:rPr>
                                        <m:t>𝑘</m:t>
                                      </m:r>
                                      <m:r>
                                        <a:rPr lang="en-US" altLang="zh-CN" i="1">
                                          <a:latin typeface="Cambria Math" panose="02040503050406030204" pitchFamily="18" charset="0"/>
                                        </a:rPr>
                                        <m:t>,</m:t>
                                      </m:r>
                                      <m:r>
                                        <a:rPr lang="en-US" altLang="zh-CN" i="1">
                                          <a:latin typeface="Cambria Math" panose="02040503050406030204" pitchFamily="18" charset="0"/>
                                        </a:rPr>
                                        <m:t>𝑖</m:t>
                                      </m:r>
                                    </m:sub>
                                  </m:sSub>
                                </m:e>
                              </m:d>
                            </m:e>
                          </m:func>
                          <m:r>
                            <a:rPr lang="en-US" altLang="zh-CN" i="1">
                              <a:latin typeface="Cambria Math" panose="02040503050406030204" pitchFamily="18" charset="0"/>
                            </a:rPr>
                            <m:t>;</m:t>
                          </m:r>
                          <m:sSub>
                            <m:sSubPr>
                              <m:ctrlPr>
                                <a:rPr lang="zh-CN" altLang="zh-CN" i="1">
                                  <a:latin typeface="Cambria Math" panose="02040503050406030204" pitchFamily="18" charset="0"/>
                                </a:rPr>
                              </m:ctrlPr>
                            </m:sSubPr>
                            <m:e>
                              <m:acc>
                                <m:accPr>
                                  <m:chr m:val="̇"/>
                                  <m:ctrlPr>
                                    <a:rPr lang="zh-CN"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rPr>
                                <m:t>𝑘</m:t>
                              </m:r>
                              <m:r>
                                <a:rPr lang="en-US" altLang="zh-CN">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𝑘</m:t>
                                  </m:r>
                                  <m:r>
                                    <a:rPr lang="en-US" altLang="zh-CN">
                                      <a:latin typeface="Cambria Math" panose="02040503050406030204" pitchFamily="18" charset="0"/>
                                    </a:rPr>
                                    <m:t>,</m:t>
                                  </m:r>
                                  <m:r>
                                    <a:rPr lang="en-US" altLang="zh-CN" i="1">
                                      <a:latin typeface="Cambria Math" panose="02040503050406030204" pitchFamily="18" charset="0"/>
                                    </a:rPr>
                                    <m:t>𝑙</m:t>
                                  </m:r>
                                </m:sub>
                              </m:sSub>
                            </m:sub>
                          </m:sSub>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𝑘</m:t>
                              </m:r>
                              <m:r>
                                <a:rPr lang="en-US" altLang="zh-CN">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𝑘</m:t>
                                  </m:r>
                                  <m:r>
                                    <a:rPr lang="en-US" altLang="zh-CN">
                                      <a:latin typeface="Cambria Math" panose="02040503050406030204" pitchFamily="18" charset="0"/>
                                    </a:rPr>
                                    <m:t>,</m:t>
                                  </m:r>
                                  <m:r>
                                    <a:rPr lang="en-US" altLang="zh-CN" i="1">
                                      <a:latin typeface="Cambria Math" panose="02040503050406030204" pitchFamily="18" charset="0"/>
                                    </a:rPr>
                                    <m:t>𝑙</m:t>
                                  </m:r>
                                </m:sub>
                              </m:sSub>
                            </m:sub>
                          </m:sSub>
                          <m:r>
                            <a:rPr lang="en-US" altLang="zh-CN" i="1">
                              <a:latin typeface="Cambria Math" panose="02040503050406030204" pitchFamily="18" charset="0"/>
                            </a:rPr>
                            <m:t>+</m:t>
                          </m:r>
                          <m:r>
                            <a:rPr lang="en-US" altLang="zh-CN" i="1">
                              <a:latin typeface="Cambria Math" panose="02040503050406030204" pitchFamily="18" charset="0"/>
                            </a:rPr>
                            <m:t>𝔏</m:t>
                          </m:r>
                          <m:r>
                            <a:rPr lang="en-US" altLang="zh-CN" i="1">
                              <a:latin typeface="Cambria Math" panose="02040503050406030204" pitchFamily="18" charset="0"/>
                            </a:rPr>
                            <m:t>∗</m:t>
                          </m:r>
                          <m:func>
                            <m:funcPr>
                              <m:ctrlPr>
                                <a:rPr lang="zh-CN" altLang="zh-CN" i="1">
                                  <a:latin typeface="Cambria Math" panose="02040503050406030204" pitchFamily="18" charset="0"/>
                                </a:rPr>
                              </m:ctrlPr>
                            </m:funcPr>
                            <m:fName>
                              <m:r>
                                <m:rPr>
                                  <m:sty m:val="p"/>
                                </m:rPr>
                                <a:rPr lang="en-US" altLang="zh-CN">
                                  <a:latin typeface="Cambria Math" panose="02040503050406030204" pitchFamily="18" charset="0"/>
                                </a:rPr>
                                <m:t>sin</m:t>
                              </m:r>
                            </m:fName>
                            <m:e>
                              <m:d>
                                <m:dPr>
                                  <m:ctrlPr>
                                    <a:rPr lang="zh-CN" altLang="zh-CN" i="1">
                                      <a:latin typeface="Cambria Math" panose="02040503050406030204" pitchFamily="18" charset="0"/>
                                    </a:rPr>
                                  </m:ctrlPr>
                                </m:dPr>
                                <m:e>
                                  <m:sSub>
                                    <m:sSubPr>
                                      <m:ctrlPr>
                                        <a:rPr lang="zh-CN" altLang="zh-CN" i="1">
                                          <a:latin typeface="Cambria Math" panose="02040503050406030204" pitchFamily="18" charset="0"/>
                                        </a:rPr>
                                      </m:ctrlPr>
                                    </m:sSubPr>
                                    <m:e>
                                      <m:r>
                                        <a:rPr lang="en-US" altLang="zh-CN" i="1">
                                          <a:latin typeface="Cambria Math" panose="02040503050406030204" pitchFamily="18" charset="0"/>
                                        </a:rPr>
                                        <m:t>𝜃</m:t>
                                      </m:r>
                                    </m:e>
                                    <m:sub>
                                      <m:r>
                                        <a:rPr lang="en-US" altLang="zh-CN" i="1">
                                          <a:latin typeface="Cambria Math" panose="02040503050406030204" pitchFamily="18" charset="0"/>
                                        </a:rPr>
                                        <m:t>𝑘</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𝛽</m:t>
                                      </m:r>
                                    </m:e>
                                    <m:sub>
                                      <m:r>
                                        <a:rPr lang="en-US" altLang="zh-CN" i="1">
                                          <a:latin typeface="Cambria Math" panose="02040503050406030204" pitchFamily="18" charset="0"/>
                                        </a:rPr>
                                        <m:t>𝑘</m:t>
                                      </m:r>
                                      <m:r>
                                        <a:rPr lang="en-US" altLang="zh-CN" i="1">
                                          <a:latin typeface="Cambria Math" panose="02040503050406030204" pitchFamily="18" charset="0"/>
                                        </a:rPr>
                                        <m:t>,</m:t>
                                      </m:r>
                                      <m:r>
                                        <a:rPr lang="en-US" altLang="zh-CN" i="1">
                                          <a:latin typeface="Cambria Math" panose="02040503050406030204" pitchFamily="18" charset="0"/>
                                        </a:rPr>
                                        <m:t>𝑖</m:t>
                                      </m:r>
                                    </m:sub>
                                  </m:sSub>
                                </m:e>
                              </m:d>
                              <m:r>
                                <a:rPr lang="en-US" altLang="zh-CN" i="1">
                                  <a:latin typeface="Cambria Math" panose="02040503050406030204" pitchFamily="18" charset="0"/>
                                </a:rPr>
                                <m:t>;</m:t>
                              </m:r>
                            </m:e>
                          </m:func>
                          <m:sSub>
                            <m:sSubPr>
                              <m:ctrlPr>
                                <a:rPr lang="zh-CN" altLang="zh-CN" i="1">
                                  <a:latin typeface="Cambria Math" panose="02040503050406030204" pitchFamily="18" charset="0"/>
                                </a:rPr>
                              </m:ctrlPr>
                            </m:sSubPr>
                            <m:e>
                              <m:acc>
                                <m:accPr>
                                  <m:chr m:val="̇"/>
                                  <m:ctrlPr>
                                    <a:rPr lang="zh-CN"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rPr>
                                <m:t>𝑘</m:t>
                              </m:r>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𝑘</m:t>
                                  </m:r>
                                  <m:r>
                                    <a:rPr lang="en-US" altLang="zh-CN" i="1">
                                      <a:latin typeface="Cambria Math" panose="02040503050406030204" pitchFamily="18" charset="0"/>
                                    </a:rPr>
                                    <m:t>,</m:t>
                                  </m:r>
                                  <m:r>
                                    <a:rPr lang="en-US" altLang="zh-CN" i="1">
                                      <a:latin typeface="Cambria Math" panose="02040503050406030204" pitchFamily="18" charset="0"/>
                                    </a:rPr>
                                    <m:t>𝑖</m:t>
                                  </m:r>
                                </m:sub>
                              </m:sSub>
                            </m:sub>
                          </m:sSub>
                        </m:e>
                      </m:d>
                    </m:oMath>
                  </m:oMathPara>
                </a14:m>
                <a:endParaRPr lang="zh-CN" altLang="en-US" dirty="0"/>
              </a:p>
            </p:txBody>
          </p:sp>
        </mc:Choice>
        <mc:Fallback xmlns="">
          <p:sp>
            <p:nvSpPr>
              <p:cNvPr id="6" name="矩形 5">
                <a:extLst>
                  <a:ext uri="{FF2B5EF4-FFF2-40B4-BE49-F238E27FC236}">
                    <a16:creationId xmlns:a16="http://schemas.microsoft.com/office/drawing/2014/main" id="{51F91ED4-B8D4-4B83-9493-ED429A053F2A}"/>
                  </a:ext>
                </a:extLst>
              </p:cNvPr>
              <p:cNvSpPr>
                <a:spLocks noRot="1" noChangeAspect="1" noMove="1" noResize="1" noEditPoints="1" noAdjustHandles="1" noChangeArrowheads="1" noChangeShapeType="1" noTextEdit="1"/>
              </p:cNvSpPr>
              <p:nvPr/>
            </p:nvSpPr>
            <p:spPr>
              <a:xfrm>
                <a:off x="1852936" y="4719912"/>
                <a:ext cx="7987480" cy="433517"/>
              </a:xfrm>
              <a:prstGeom prst="rect">
                <a:avLst/>
              </a:prstGeom>
              <a:blipFill>
                <a:blip r:embed="rId4"/>
                <a:stretch>
                  <a:fillRect b="-281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1719533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p:cNvGraphicFramePr>
            <a:graphicFrameLocks noGrp="1"/>
          </p:cNvGraphicFramePr>
          <p:nvPr>
            <p:extLst>
              <p:ext uri="{D42A27DB-BD31-4B8C-83A1-F6EECF244321}">
                <p14:modId xmlns:p14="http://schemas.microsoft.com/office/powerpoint/2010/main" val="2186165249"/>
              </p:ext>
            </p:extLst>
          </p:nvPr>
        </p:nvGraphicFramePr>
        <p:xfrm>
          <a:off x="1847528" y="548680"/>
          <a:ext cx="6624000" cy="804879"/>
        </p:xfrm>
        <a:graphic>
          <a:graphicData uri="http://schemas.openxmlformats.org/drawingml/2006/table">
            <a:tbl>
              <a:tblPr firstRow="1" bandRow="1">
                <a:tableStyleId>{5C22544A-7EE6-4342-B048-85BDC9FD1C3A}</a:tableStyleId>
              </a:tblPr>
              <a:tblGrid>
                <a:gridCol w="1656000">
                  <a:extLst>
                    <a:ext uri="{9D8B030D-6E8A-4147-A177-3AD203B41FA5}">
                      <a16:colId xmlns:a16="http://schemas.microsoft.com/office/drawing/2014/main" val="20001"/>
                    </a:ext>
                  </a:extLst>
                </a:gridCol>
                <a:gridCol w="1656000">
                  <a:extLst>
                    <a:ext uri="{9D8B030D-6E8A-4147-A177-3AD203B41FA5}">
                      <a16:colId xmlns:a16="http://schemas.microsoft.com/office/drawing/2014/main" val="20002"/>
                    </a:ext>
                  </a:extLst>
                </a:gridCol>
                <a:gridCol w="1656000">
                  <a:extLst>
                    <a:ext uri="{9D8B030D-6E8A-4147-A177-3AD203B41FA5}">
                      <a16:colId xmlns:a16="http://schemas.microsoft.com/office/drawing/2014/main" val="20003"/>
                    </a:ext>
                  </a:extLst>
                </a:gridCol>
                <a:gridCol w="1656000">
                  <a:extLst>
                    <a:ext uri="{9D8B030D-6E8A-4147-A177-3AD203B41FA5}">
                      <a16:colId xmlns:a16="http://schemas.microsoft.com/office/drawing/2014/main" val="4231623938"/>
                    </a:ext>
                  </a:extLst>
                </a:gridCol>
              </a:tblGrid>
              <a:tr h="497601">
                <a:tc>
                  <a:txBody>
                    <a:bodyPr/>
                    <a:lstStyle/>
                    <a:p>
                      <a:pPr algn="ctr"/>
                      <a:r>
                        <a:rPr lang="zh-CN" altLang="en-US" b="0" dirty="0">
                          <a:solidFill>
                            <a:schemeClr val="accent1">
                              <a:lumMod val="75000"/>
                            </a:schemeClr>
                          </a:solidFill>
                          <a:latin typeface="微软雅黑" pitchFamily="34" charset="-122"/>
                          <a:ea typeface="微软雅黑" pitchFamily="34" charset="-122"/>
                        </a:rPr>
                        <a:t>背景介绍及研究意义</a:t>
                      </a:r>
                    </a:p>
                  </a:txBody>
                  <a:tcPr anchor="b">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b="1" dirty="0">
                          <a:solidFill>
                            <a:schemeClr val="bg1"/>
                          </a:solidFill>
                          <a:latin typeface="微软雅黑" pitchFamily="34" charset="-122"/>
                          <a:ea typeface="微软雅黑" pitchFamily="34" charset="-122"/>
                        </a:rPr>
                        <a:t>研究内容</a:t>
                      </a: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4F81BD"/>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b="0" dirty="0">
                          <a:solidFill>
                            <a:schemeClr val="accent1">
                              <a:lumMod val="75000"/>
                            </a:schemeClr>
                          </a:solidFill>
                          <a:latin typeface="微软雅黑" pitchFamily="34" charset="-122"/>
                          <a:ea typeface="微软雅黑" pitchFamily="34" charset="-122"/>
                        </a:rPr>
                        <a:t>研究计划</a:t>
                      </a:r>
                    </a:p>
                  </a:txBody>
                  <a:tcPr anchor="b">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b="0" dirty="0">
                          <a:solidFill>
                            <a:schemeClr val="accent1">
                              <a:lumMod val="75000"/>
                            </a:schemeClr>
                          </a:solidFill>
                          <a:latin typeface="微软雅黑" pitchFamily="34" charset="-122"/>
                          <a:ea typeface="微软雅黑" pitchFamily="34" charset="-122"/>
                        </a:rPr>
                        <a:t>研究成果</a:t>
                      </a:r>
                    </a:p>
                  </a:txBody>
                  <a:tcPr anchor="b">
                    <a:lnL w="5715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164799">
                <a:tc>
                  <a:txBody>
                    <a:bodyPr/>
                    <a:lstStyle/>
                    <a:p>
                      <a:pPr algn="ctr"/>
                      <a:endParaRPr lang="zh-CN" altLang="en-US" sz="100" b="0" dirty="0">
                        <a:solidFill>
                          <a:schemeClr val="accent1">
                            <a:lumMod val="75000"/>
                          </a:schemeClr>
                        </a:solidFill>
                        <a:latin typeface="微软雅黑" pitchFamily="34" charset="-122"/>
                        <a:ea typeface="微软雅黑" pitchFamily="34" charset="-122"/>
                      </a:endParaRP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vMerge="1">
                  <a:txBody>
                    <a:bodyPr/>
                    <a:lstStyle/>
                    <a:p>
                      <a:pPr algn="ctr"/>
                      <a:endParaRPr lang="zh-CN" altLang="en-US" sz="100" b="0" dirty="0">
                        <a:solidFill>
                          <a:schemeClr val="accent1">
                            <a:lumMod val="75000"/>
                          </a:schemeClr>
                        </a:solidFill>
                        <a:latin typeface="微软雅黑" pitchFamily="34" charset="-122"/>
                        <a:ea typeface="微软雅黑" pitchFamily="34" charset="-122"/>
                      </a:endParaRP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zh-CN" altLang="en-US" sz="100" b="0" dirty="0">
                        <a:solidFill>
                          <a:schemeClr val="accent1">
                            <a:lumMod val="75000"/>
                          </a:schemeClr>
                        </a:solidFill>
                        <a:latin typeface="微软雅黑" pitchFamily="34" charset="-122"/>
                        <a:ea typeface="微软雅黑" pitchFamily="34" charset="-122"/>
                      </a:endParaRP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zh-CN" altLang="en-US" sz="100" b="0" dirty="0">
                        <a:solidFill>
                          <a:schemeClr val="accent1">
                            <a:lumMod val="75000"/>
                          </a:schemeClr>
                        </a:solidFill>
                        <a:latin typeface="微软雅黑" pitchFamily="34" charset="-122"/>
                        <a:ea typeface="微软雅黑" pitchFamily="34" charset="-122"/>
                      </a:endParaRP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10001"/>
                  </a:ext>
                </a:extLst>
              </a:tr>
            </a:tbl>
          </a:graphicData>
        </a:graphic>
      </p:graphicFrame>
      <p:sp>
        <p:nvSpPr>
          <p:cNvPr id="3" name="矩形 2">
            <a:extLst>
              <a:ext uri="{FF2B5EF4-FFF2-40B4-BE49-F238E27FC236}">
                <a16:creationId xmlns:a16="http://schemas.microsoft.com/office/drawing/2014/main" id="{C7318055-86B6-4E43-B3C2-20A2B1E76418}"/>
              </a:ext>
            </a:extLst>
          </p:cNvPr>
          <p:cNvSpPr/>
          <p:nvPr/>
        </p:nvSpPr>
        <p:spPr>
          <a:xfrm>
            <a:off x="1343472" y="1340768"/>
            <a:ext cx="6096000" cy="461665"/>
          </a:xfrm>
          <a:prstGeom prst="rect">
            <a:avLst/>
          </a:prstGeom>
        </p:spPr>
        <p:txBody>
          <a:bodyPr>
            <a:spAutoFit/>
          </a:bodyPr>
          <a:lstStyle/>
          <a:p>
            <a:pPr marL="285750" indent="-285750">
              <a:buFont typeface="Wingdings" panose="05000000000000000000" pitchFamily="2" charset="2"/>
              <a:buChar char="p"/>
            </a:pPr>
            <a:r>
              <a:rPr lang="zh-CN" altLang="en-US" sz="2400" b="1" dirty="0"/>
              <a:t>协作误差</a:t>
            </a:r>
            <a:endParaRPr lang="en-US" altLang="zh-CN" sz="2400" b="1" dirty="0"/>
          </a:p>
        </p:txBody>
      </p:sp>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531E0B7B-CC9E-42ED-BB2A-E491831AC46E}"/>
                  </a:ext>
                </a:extLst>
              </p:cNvPr>
              <p:cNvSpPr/>
              <p:nvPr/>
            </p:nvSpPr>
            <p:spPr>
              <a:xfrm>
                <a:off x="3935760" y="2708920"/>
                <a:ext cx="2645917" cy="39151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zh-CN" altLang="zh-CN" i="1">
                              <a:latin typeface="Cambria Math" panose="02040503050406030204" pitchFamily="18" charset="0"/>
                            </a:rPr>
                          </m:ctrlPr>
                        </m:sSubSupPr>
                        <m:e>
                          <m:r>
                            <m:rPr>
                              <m:sty m:val="p"/>
                            </m:rPr>
                            <a:rPr lang="en-US" altLang="zh-CN">
                              <a:latin typeface="Cambria Math" panose="02040503050406030204" pitchFamily="18" charset="0"/>
                            </a:rPr>
                            <m:t>ω</m:t>
                          </m:r>
                        </m:e>
                        <m:sub>
                          <m:r>
                            <a:rPr lang="en-US" altLang="zh-CN" i="1">
                              <a:latin typeface="Cambria Math" panose="02040503050406030204" pitchFamily="18" charset="0"/>
                            </a:rPr>
                            <m:t>𝑘</m:t>
                          </m:r>
                          <m:r>
                            <a:rPr lang="en-US" altLang="zh-CN" i="1">
                              <a:latin typeface="Cambria Math" panose="02040503050406030204" pitchFamily="18" charset="0"/>
                            </a:rPr>
                            <m:t>,</m:t>
                          </m:r>
                          <m:r>
                            <a:rPr lang="en-US" altLang="zh-CN" i="1">
                              <a:latin typeface="Cambria Math" panose="02040503050406030204" pitchFamily="18" charset="0"/>
                            </a:rPr>
                            <m:t>𝑖</m:t>
                          </m:r>
                        </m:sub>
                        <m:sup>
                          <m:r>
                            <a:rPr lang="en-US" altLang="zh-CN" i="1">
                              <a:latin typeface="Cambria Math" panose="02040503050406030204" pitchFamily="18" charset="0"/>
                            </a:rPr>
                            <m:t>𝑜</m:t>
                          </m:r>
                        </m:sup>
                      </m:sSubSup>
                      <m:r>
                        <a:rPr lang="en-US" altLang="zh-CN">
                          <a:latin typeface="Cambria Math" panose="02040503050406030204" pitchFamily="18" charset="0"/>
                        </a:rPr>
                        <m:t>=</m:t>
                      </m:r>
                      <m:sSub>
                        <m:sSubPr>
                          <m:ctrlPr>
                            <a:rPr lang="zh-CN" altLang="zh-CN" i="1">
                              <a:latin typeface="Cambria Math" panose="02040503050406030204" pitchFamily="18" charset="0"/>
                            </a:rPr>
                          </m:ctrlPr>
                        </m:sSubPr>
                        <m:e>
                          <m:r>
                            <m:rPr>
                              <m:sty m:val="p"/>
                            </m:rPr>
                            <a:rPr lang="en-US" altLang="zh-CN">
                              <a:latin typeface="Cambria Math" panose="02040503050406030204" pitchFamily="18" charset="0"/>
                            </a:rPr>
                            <m:t>Δb</m:t>
                          </m:r>
                        </m:e>
                        <m:sub>
                          <m:r>
                            <m:rPr>
                              <m:sty m:val="p"/>
                            </m:rPr>
                            <a:rPr lang="en-US" altLang="zh-CN">
                              <a:latin typeface="Cambria Math" panose="02040503050406030204" pitchFamily="18" charset="0"/>
                            </a:rPr>
                            <m:t>k</m:t>
                          </m:r>
                        </m:sub>
                      </m:sSub>
                      <m:d>
                        <m:dPr>
                          <m:ctrlPr>
                            <a:rPr lang="zh-CN" altLang="zh-CN" i="1">
                              <a:latin typeface="Cambria Math" panose="02040503050406030204" pitchFamily="18" charset="0"/>
                            </a:rPr>
                          </m:ctrlPr>
                        </m:dPr>
                        <m:e>
                          <m:r>
                            <m:rPr>
                              <m:sty m:val="p"/>
                            </m:rPr>
                            <a:rPr lang="en-US" altLang="zh-CN">
                              <a:latin typeface="Cambria Math" panose="02040503050406030204" pitchFamily="18" charset="0"/>
                            </a:rPr>
                            <m:t>l</m:t>
                          </m:r>
                          <m:r>
                            <a:rPr lang="en-US" altLang="zh-CN">
                              <a:latin typeface="Cambria Math" panose="02040503050406030204" pitchFamily="18" charset="0"/>
                            </a:rPr>
                            <m:t>,</m:t>
                          </m:r>
                          <m:r>
                            <m:rPr>
                              <m:sty m:val="p"/>
                            </m:rPr>
                            <a:rPr lang="en-US" altLang="zh-CN">
                              <a:latin typeface="Cambria Math" panose="02040503050406030204" pitchFamily="18" charset="0"/>
                            </a:rPr>
                            <m:t>i</m:t>
                          </m:r>
                        </m:e>
                      </m:d>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𝛤</m:t>
                          </m:r>
                        </m:e>
                        <m:sub>
                          <m:r>
                            <m:rPr>
                              <m:sty m:val="p"/>
                            </m:rPr>
                            <a:rPr lang="en-US" altLang="zh-CN">
                              <a:latin typeface="Cambria Math" panose="02040503050406030204" pitchFamily="18" charset="0"/>
                            </a:rPr>
                            <m:t>k</m:t>
                          </m:r>
                          <m:r>
                            <a:rPr lang="en-US" altLang="zh-CN">
                              <a:latin typeface="Cambria Math" panose="02040503050406030204" pitchFamily="18" charset="0"/>
                            </a:rPr>
                            <m:t>,</m:t>
                          </m:r>
                          <m:r>
                            <m:rPr>
                              <m:sty m:val="p"/>
                            </m:rPr>
                            <a:rPr lang="en-US" altLang="zh-CN">
                              <a:latin typeface="Cambria Math" panose="02040503050406030204" pitchFamily="18" charset="0"/>
                            </a:rPr>
                            <m:t>i</m:t>
                          </m:r>
                        </m:sub>
                      </m:sSub>
                      <m:sSub>
                        <m:sSubPr>
                          <m:ctrlPr>
                            <a:rPr lang="zh-CN" altLang="zh-CN" i="1">
                              <a:latin typeface="Cambria Math" panose="02040503050406030204" pitchFamily="18" charset="0"/>
                            </a:rPr>
                          </m:ctrlPr>
                        </m:sSubPr>
                        <m:e>
                          <m:r>
                            <m:rPr>
                              <m:sty m:val="p"/>
                            </m:rPr>
                            <a:rPr lang="en-US" altLang="zh-CN">
                              <a:latin typeface="Cambria Math" panose="02040503050406030204" pitchFamily="18" charset="0"/>
                            </a:rPr>
                            <m:t>ω</m:t>
                          </m:r>
                        </m:e>
                        <m:sub>
                          <m:r>
                            <m:rPr>
                              <m:sty m:val="p"/>
                            </m:rPr>
                            <a:rPr lang="en-US" altLang="zh-CN">
                              <a:latin typeface="Cambria Math" panose="02040503050406030204" pitchFamily="18" charset="0"/>
                            </a:rPr>
                            <m:t>k</m:t>
                          </m:r>
                          <m:r>
                            <a:rPr lang="en-US" altLang="zh-CN">
                              <a:latin typeface="Cambria Math" panose="02040503050406030204" pitchFamily="18" charset="0"/>
                            </a:rPr>
                            <m:t>,</m:t>
                          </m:r>
                          <m:r>
                            <m:rPr>
                              <m:sty m:val="p"/>
                            </m:rPr>
                            <a:rPr lang="en-US" altLang="zh-CN">
                              <a:latin typeface="Cambria Math" panose="02040503050406030204" pitchFamily="18" charset="0"/>
                            </a:rPr>
                            <m:t>i</m:t>
                          </m:r>
                        </m:sub>
                      </m:sSub>
                    </m:oMath>
                  </m:oMathPara>
                </a14:m>
                <a:endParaRPr lang="zh-CN" altLang="en-US" dirty="0"/>
              </a:p>
            </p:txBody>
          </p:sp>
        </mc:Choice>
        <mc:Fallback xmlns="">
          <p:sp>
            <p:nvSpPr>
              <p:cNvPr id="4" name="矩形 3">
                <a:extLst>
                  <a:ext uri="{FF2B5EF4-FFF2-40B4-BE49-F238E27FC236}">
                    <a16:creationId xmlns:a16="http://schemas.microsoft.com/office/drawing/2014/main" id="{531E0B7B-CC9E-42ED-BB2A-E491831AC46E}"/>
                  </a:ext>
                </a:extLst>
              </p:cNvPr>
              <p:cNvSpPr>
                <a:spLocks noRot="1" noChangeAspect="1" noMove="1" noResize="1" noEditPoints="1" noAdjustHandles="1" noChangeArrowheads="1" noChangeShapeType="1" noTextEdit="1"/>
              </p:cNvSpPr>
              <p:nvPr/>
            </p:nvSpPr>
            <p:spPr>
              <a:xfrm>
                <a:off x="3935760" y="2708920"/>
                <a:ext cx="2645917" cy="391517"/>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FFA65294-17CD-4518-AE39-57FD216982B7}"/>
                  </a:ext>
                </a:extLst>
              </p:cNvPr>
              <p:cNvSpPr/>
              <p:nvPr/>
            </p:nvSpPr>
            <p:spPr>
              <a:xfrm>
                <a:off x="4758931" y="3848385"/>
                <a:ext cx="4493923" cy="428194"/>
              </a:xfrm>
              <a:prstGeom prst="rect">
                <a:avLst/>
              </a:prstGeom>
            </p:spPr>
            <p:txBody>
              <a:bodyPr wrap="none">
                <a:spAutoFit/>
              </a:bodyPr>
              <a:lstStyle/>
              <a:p>
                <a14:m>
                  <m:oMath xmlns:m="http://schemas.openxmlformats.org/officeDocument/2006/math">
                    <m:sSub>
                      <m:sSubPr>
                        <m:ctrlPr>
                          <a:rPr lang="zh-CN" altLang="zh-CN" i="1">
                            <a:latin typeface="Cambria Math" panose="02040503050406030204" pitchFamily="18" charset="0"/>
                          </a:rPr>
                        </m:ctrlPr>
                      </m:sSubPr>
                      <m:e>
                        <m:r>
                          <m:rPr>
                            <m:sty m:val="p"/>
                          </m:rPr>
                          <a:rPr lang="en-US" altLang="zh-CN">
                            <a:latin typeface="Cambria Math" panose="02040503050406030204" pitchFamily="18" charset="0"/>
                          </a:rPr>
                          <m:t>Δb</m:t>
                        </m:r>
                      </m:e>
                      <m:sub>
                        <m:r>
                          <m:rPr>
                            <m:sty m:val="p"/>
                          </m:rPr>
                          <a:rPr lang="en-US" altLang="zh-CN">
                            <a:latin typeface="Cambria Math" panose="02040503050406030204" pitchFamily="18" charset="0"/>
                          </a:rPr>
                          <m:t>k</m:t>
                        </m:r>
                      </m:sub>
                    </m:sSub>
                    <m:d>
                      <m:dPr>
                        <m:ctrlPr>
                          <a:rPr lang="zh-CN" altLang="zh-CN" i="1">
                            <a:latin typeface="Cambria Math" panose="02040503050406030204" pitchFamily="18" charset="0"/>
                          </a:rPr>
                        </m:ctrlPr>
                      </m:dPr>
                      <m:e>
                        <m:r>
                          <m:rPr>
                            <m:sty m:val="p"/>
                          </m:rPr>
                          <a:rPr lang="en-US" altLang="zh-CN">
                            <a:latin typeface="Cambria Math" panose="02040503050406030204" pitchFamily="18" charset="0"/>
                          </a:rPr>
                          <m:t>l</m:t>
                        </m:r>
                        <m:r>
                          <a:rPr lang="en-US" altLang="zh-CN">
                            <a:latin typeface="Cambria Math" panose="02040503050406030204" pitchFamily="18" charset="0"/>
                          </a:rPr>
                          <m:t>,</m:t>
                        </m:r>
                        <m:r>
                          <m:rPr>
                            <m:sty m:val="p"/>
                          </m:rPr>
                          <a:rPr lang="en-US" altLang="zh-CN">
                            <a:latin typeface="Cambria Math" panose="02040503050406030204" pitchFamily="18" charset="0"/>
                          </a:rPr>
                          <m:t>i</m:t>
                        </m:r>
                      </m:e>
                    </m:d>
                  </m:oMath>
                </a14:m>
                <a:r>
                  <a:rPr lang="en-US" altLang="zh-CN" dirty="0"/>
                  <a:t>=</a:t>
                </a:r>
                <a:r>
                  <a:rPr lang="zh-CN" altLang="zh-CN" dirty="0"/>
                  <a:t> </a:t>
                </a:r>
                <a14:m>
                  <m:oMath xmlns:m="http://schemas.openxmlformats.org/officeDocument/2006/math">
                    <m:nary>
                      <m:naryPr>
                        <m:chr m:val="∑"/>
                        <m:limLoc m:val="undOvr"/>
                        <m:supHide m:val="on"/>
                        <m:ctrlPr>
                          <a:rPr lang="zh-CN" altLang="zh-CN" i="1">
                            <a:latin typeface="Cambria Math" panose="02040503050406030204" pitchFamily="18" charset="0"/>
                          </a:rPr>
                        </m:ctrlPr>
                      </m:naryPr>
                      <m:sub>
                        <m:r>
                          <m:rPr>
                            <m:sty m:val="p"/>
                          </m:rPr>
                          <a:rPr lang="en-US" altLang="zh-CN">
                            <a:latin typeface="Cambria Math" panose="02040503050406030204" pitchFamily="18" charset="0"/>
                          </a:rPr>
                          <m:t>l</m:t>
                        </m:r>
                        <m:r>
                          <a:rPr lang="en-US" altLang="zh-CN">
                            <a:latin typeface="Cambria Math" panose="02040503050406030204" pitchFamily="18" charset="0"/>
                          </a:rPr>
                          <m:t>∈</m:t>
                        </m:r>
                        <m:r>
                          <a:rPr lang="en-US" altLang="zh-CN" i="1">
                            <a:latin typeface="Cambria Math" panose="02040503050406030204" pitchFamily="18" charset="0"/>
                          </a:rPr>
                          <m:t>𝒫</m:t>
                        </m:r>
                        <m:r>
                          <a:rPr lang="en-US" altLang="zh-CN">
                            <a:latin typeface="Cambria Math" panose="02040503050406030204" pitchFamily="18" charset="0"/>
                          </a:rPr>
                          <m:t>(</m:t>
                        </m:r>
                        <m:r>
                          <m:rPr>
                            <m:sty m:val="p"/>
                          </m:rPr>
                          <a:rPr lang="en-US" altLang="zh-CN">
                            <a:latin typeface="Cambria Math" panose="02040503050406030204" pitchFamily="18" charset="0"/>
                          </a:rPr>
                          <m:t>i</m:t>
                        </m:r>
                        <m:r>
                          <a:rPr lang="en-US" altLang="zh-CN">
                            <a:latin typeface="Cambria Math" panose="02040503050406030204" pitchFamily="18" charset="0"/>
                          </a:rPr>
                          <m:t>)</m:t>
                        </m:r>
                      </m:sub>
                      <m:sup/>
                      <m:e>
                        <m:sSub>
                          <m:sSubPr>
                            <m:ctrlPr>
                              <a:rPr lang="zh-CN" altLang="zh-CN" i="1">
                                <a:latin typeface="Cambria Math" panose="02040503050406030204" pitchFamily="18" charset="0"/>
                              </a:rPr>
                            </m:ctrlPr>
                          </m:sSubPr>
                          <m:e>
                            <m:r>
                              <m:rPr>
                                <m:sty m:val="p"/>
                              </m:rPr>
                              <a:rPr lang="en-US" altLang="zh-CN">
                                <a:latin typeface="Cambria Math" panose="02040503050406030204" pitchFamily="18" charset="0"/>
                              </a:rPr>
                              <m:t>ω</m:t>
                            </m:r>
                          </m:e>
                          <m:sub>
                            <m:r>
                              <m:rPr>
                                <m:sty m:val="p"/>
                              </m:rPr>
                              <a:rPr lang="en-US" altLang="zh-CN">
                                <a:latin typeface="Cambria Math" panose="02040503050406030204" pitchFamily="18" charset="0"/>
                              </a:rPr>
                              <m:t>k</m:t>
                            </m:r>
                          </m:sub>
                        </m:sSub>
                        <m:d>
                          <m:dPr>
                            <m:ctrlPr>
                              <a:rPr lang="zh-CN" altLang="zh-CN" i="1">
                                <a:latin typeface="Cambria Math" panose="02040503050406030204" pitchFamily="18" charset="0"/>
                              </a:rPr>
                            </m:ctrlPr>
                          </m:dPr>
                          <m:e>
                            <m:r>
                              <m:rPr>
                                <m:sty m:val="p"/>
                              </m:rPr>
                              <a:rPr lang="en-US" altLang="zh-CN">
                                <a:latin typeface="Cambria Math" panose="02040503050406030204" pitchFamily="18" charset="0"/>
                              </a:rPr>
                              <m:t>l</m:t>
                            </m:r>
                            <m:r>
                              <a:rPr lang="en-US" altLang="zh-CN">
                                <a:latin typeface="Cambria Math" panose="02040503050406030204" pitchFamily="18" charset="0"/>
                              </a:rPr>
                              <m:t>,</m:t>
                            </m:r>
                            <m:r>
                              <m:rPr>
                                <m:sty m:val="p"/>
                              </m:rPr>
                              <a:rPr lang="en-US" altLang="zh-CN">
                                <a:latin typeface="Cambria Math" panose="02040503050406030204" pitchFamily="18" charset="0"/>
                              </a:rPr>
                              <m:t>i</m:t>
                            </m:r>
                          </m:e>
                        </m:d>
                        <m:sSub>
                          <m:sSubPr>
                            <m:ctrlPr>
                              <a:rPr lang="zh-CN" altLang="zh-CN" i="1">
                                <a:latin typeface="Cambria Math" panose="02040503050406030204" pitchFamily="18" charset="0"/>
                              </a:rPr>
                            </m:ctrlPr>
                          </m:sSubPr>
                          <m:e>
                            <m:r>
                              <a:rPr lang="en-US" altLang="zh-CN">
                                <a:latin typeface="Cambria Math" panose="02040503050406030204" pitchFamily="18" charset="0"/>
                              </a:rPr>
                              <m:t>[</m:t>
                            </m:r>
                            <m:r>
                              <m:rPr>
                                <m:sty m:val="p"/>
                              </m:rPr>
                              <a:rPr lang="en-US" altLang="zh-CN">
                                <a:latin typeface="Cambria Math" panose="02040503050406030204" pitchFamily="18" charset="0"/>
                              </a:rPr>
                              <m:t>b</m:t>
                            </m:r>
                          </m:e>
                          <m:sub>
                            <m:r>
                              <m:rPr>
                                <m:sty m:val="p"/>
                              </m:rPr>
                              <a:rPr lang="en-US" altLang="zh-CN">
                                <a:latin typeface="Cambria Math" panose="02040503050406030204" pitchFamily="18" charset="0"/>
                              </a:rPr>
                              <m:t>k</m:t>
                            </m:r>
                          </m:sub>
                        </m:sSub>
                        <m:d>
                          <m:dPr>
                            <m:ctrlPr>
                              <a:rPr lang="zh-CN" altLang="zh-CN" i="1">
                                <a:latin typeface="Cambria Math" panose="02040503050406030204" pitchFamily="18" charset="0"/>
                              </a:rPr>
                            </m:ctrlPr>
                          </m:dPr>
                          <m:e>
                            <m:r>
                              <m:rPr>
                                <m:sty m:val="p"/>
                              </m:rPr>
                              <a:rPr lang="en-US" altLang="zh-CN">
                                <a:latin typeface="Cambria Math" panose="02040503050406030204" pitchFamily="18" charset="0"/>
                              </a:rPr>
                              <m:t>l</m:t>
                            </m:r>
                            <m:r>
                              <a:rPr lang="en-US" altLang="zh-CN">
                                <a:latin typeface="Cambria Math" panose="02040503050406030204" pitchFamily="18" charset="0"/>
                              </a:rPr>
                              <m:t>,</m:t>
                            </m:r>
                            <m:r>
                              <m:rPr>
                                <m:sty m:val="p"/>
                              </m:rPr>
                              <a:rPr lang="en-US" altLang="zh-CN">
                                <a:latin typeface="Cambria Math" panose="02040503050406030204" pitchFamily="18" charset="0"/>
                              </a:rPr>
                              <m:t>i</m:t>
                            </m:r>
                          </m:e>
                        </m:d>
                        <m:r>
                          <a:rPr lang="en-US" altLang="zh-CN" i="1">
                            <a:latin typeface="Cambria Math" panose="02040503050406030204" pitchFamily="18" charset="0"/>
                          </a:rPr>
                          <m:t>−</m:t>
                        </m:r>
                      </m:e>
                    </m:nary>
                    <m:sSub>
                      <m:sSubPr>
                        <m:ctrlPr>
                          <a:rPr lang="zh-CN" altLang="zh-CN" i="1">
                            <a:latin typeface="Cambria Math" panose="02040503050406030204" pitchFamily="18" charset="0"/>
                          </a:rPr>
                        </m:ctrlPr>
                      </m:sSubPr>
                      <m:e>
                        <m:r>
                          <m:rPr>
                            <m:sty m:val="p"/>
                          </m:rPr>
                          <a:rPr lang="en-US" altLang="zh-CN">
                            <a:latin typeface="Cambria Math" panose="02040503050406030204" pitchFamily="18" charset="0"/>
                          </a:rPr>
                          <m:t>F</m:t>
                        </m:r>
                      </m:e>
                      <m:sub>
                        <m:r>
                          <m:rPr>
                            <m:sty m:val="p"/>
                          </m:rPr>
                          <a:rPr lang="en-US" altLang="zh-CN">
                            <a:latin typeface="Cambria Math" panose="02040503050406030204" pitchFamily="18" charset="0"/>
                          </a:rPr>
                          <m:t>k</m:t>
                        </m:r>
                      </m:sub>
                    </m:sSub>
                    <m:sSub>
                      <m:sSubPr>
                        <m:ctrlPr>
                          <a:rPr lang="zh-CN" altLang="zh-CN" i="1">
                            <a:latin typeface="Cambria Math" panose="02040503050406030204" pitchFamily="18" charset="0"/>
                          </a:rPr>
                        </m:ctrlPr>
                      </m:sSubPr>
                      <m:e>
                        <m:acc>
                          <m:accPr>
                            <m:chr m:val="̂"/>
                            <m:ctrlPr>
                              <a:rPr lang="zh-CN" altLang="zh-CN" i="1">
                                <a:latin typeface="Cambria Math" panose="02040503050406030204" pitchFamily="18" charset="0"/>
                              </a:rPr>
                            </m:ctrlPr>
                          </m:accPr>
                          <m:e>
                            <m:r>
                              <m:rPr>
                                <m:sty m:val="p"/>
                              </m:rPr>
                              <a:rPr lang="en-US" altLang="zh-CN">
                                <a:latin typeface="Cambria Math" panose="02040503050406030204" pitchFamily="18" charset="0"/>
                              </a:rPr>
                              <m:t>b</m:t>
                            </m:r>
                          </m:e>
                        </m:acc>
                      </m:e>
                      <m:sub>
                        <m:r>
                          <m:rPr>
                            <m:sty m:val="p"/>
                          </m:rPr>
                          <a:rPr lang="en-US" altLang="zh-CN">
                            <a:latin typeface="Cambria Math" panose="02040503050406030204" pitchFamily="18" charset="0"/>
                          </a:rPr>
                          <m:t>k</m:t>
                        </m:r>
                      </m:sub>
                    </m:sSub>
                    <m:d>
                      <m:dPr>
                        <m:ctrlPr>
                          <a:rPr lang="zh-CN" altLang="zh-CN" i="1">
                            <a:latin typeface="Cambria Math" panose="02040503050406030204" pitchFamily="18" charset="0"/>
                          </a:rPr>
                        </m:ctrlPr>
                      </m:dPr>
                      <m:e>
                        <m:r>
                          <m:rPr>
                            <m:sty m:val="p"/>
                          </m:rPr>
                          <a:rPr lang="en-US" altLang="zh-CN">
                            <a:latin typeface="Cambria Math" panose="02040503050406030204" pitchFamily="18" charset="0"/>
                          </a:rPr>
                          <m:t>l</m:t>
                        </m:r>
                        <m:r>
                          <a:rPr lang="en-US" altLang="zh-CN">
                            <a:latin typeface="Cambria Math" panose="02040503050406030204" pitchFamily="18" charset="0"/>
                          </a:rPr>
                          <m:t>,</m:t>
                        </m:r>
                        <m:r>
                          <m:rPr>
                            <m:sty m:val="p"/>
                          </m:rPr>
                          <a:rPr lang="en-US" altLang="zh-CN">
                            <a:latin typeface="Cambria Math" panose="02040503050406030204" pitchFamily="18" charset="0"/>
                          </a:rPr>
                          <m:t>i</m:t>
                        </m:r>
                      </m:e>
                    </m:d>
                    <m:r>
                      <a:rPr lang="en-US" altLang="zh-CN" i="1">
                        <a:latin typeface="Cambria Math" panose="02040503050406030204" pitchFamily="18" charset="0"/>
                      </a:rPr>
                      <m:t>]</m:t>
                    </m:r>
                  </m:oMath>
                </a14:m>
                <a:r>
                  <a:rPr lang="en-US" altLang="zh-CN" sz="2000" dirty="0"/>
                  <a:t> </a:t>
                </a:r>
                <a:endParaRPr lang="zh-CN" altLang="en-US" dirty="0"/>
              </a:p>
            </p:txBody>
          </p:sp>
        </mc:Choice>
        <mc:Fallback xmlns="">
          <p:sp>
            <p:nvSpPr>
              <p:cNvPr id="7" name="矩形 6">
                <a:extLst>
                  <a:ext uri="{FF2B5EF4-FFF2-40B4-BE49-F238E27FC236}">
                    <a16:creationId xmlns:a16="http://schemas.microsoft.com/office/drawing/2014/main" id="{FFA65294-17CD-4518-AE39-57FD216982B7}"/>
                  </a:ext>
                </a:extLst>
              </p:cNvPr>
              <p:cNvSpPr>
                <a:spLocks noRot="1" noChangeAspect="1" noMove="1" noResize="1" noEditPoints="1" noAdjustHandles="1" noChangeArrowheads="1" noChangeShapeType="1" noTextEdit="1"/>
              </p:cNvSpPr>
              <p:nvPr/>
            </p:nvSpPr>
            <p:spPr>
              <a:xfrm>
                <a:off x="4758931" y="3848385"/>
                <a:ext cx="4493923" cy="428194"/>
              </a:xfrm>
              <a:prstGeom prst="rect">
                <a:avLst/>
              </a:prstGeom>
              <a:blipFill>
                <a:blip r:embed="rId4"/>
                <a:stretch>
                  <a:fillRect t="-97183" b="-149296"/>
                </a:stretch>
              </a:blipFill>
            </p:spPr>
            <p:txBody>
              <a:bodyPr/>
              <a:lstStyle/>
              <a:p>
                <a:r>
                  <a:rPr lang="zh-CN" altLang="en-US">
                    <a:noFill/>
                  </a:rPr>
                  <a:t> </a:t>
                </a:r>
              </a:p>
            </p:txBody>
          </p:sp>
        </mc:Fallback>
      </mc:AlternateContent>
      <p:cxnSp>
        <p:nvCxnSpPr>
          <p:cNvPr id="6" name="直接连接符 5">
            <a:extLst>
              <a:ext uri="{FF2B5EF4-FFF2-40B4-BE49-F238E27FC236}">
                <a16:creationId xmlns:a16="http://schemas.microsoft.com/office/drawing/2014/main" id="{62087D4D-0177-42F3-80C1-4C18BF9F9912}"/>
              </a:ext>
            </a:extLst>
          </p:cNvPr>
          <p:cNvCxnSpPr>
            <a:cxnSpLocks/>
          </p:cNvCxnSpPr>
          <p:nvPr/>
        </p:nvCxnSpPr>
        <p:spPr>
          <a:xfrm>
            <a:off x="4710576" y="3100437"/>
            <a:ext cx="720080" cy="0"/>
          </a:xfrm>
          <a:prstGeom prst="line">
            <a:avLst/>
          </a:prstGeom>
          <a:ln w="28575"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0" name="直接连接符 9">
            <a:extLst>
              <a:ext uri="{FF2B5EF4-FFF2-40B4-BE49-F238E27FC236}">
                <a16:creationId xmlns:a16="http://schemas.microsoft.com/office/drawing/2014/main" id="{FD4C064A-769F-41B5-BECB-A0458B0A2ECB}"/>
              </a:ext>
            </a:extLst>
          </p:cNvPr>
          <p:cNvCxnSpPr>
            <a:cxnSpLocks/>
          </p:cNvCxnSpPr>
          <p:nvPr/>
        </p:nvCxnSpPr>
        <p:spPr>
          <a:xfrm>
            <a:off x="5159528" y="3212976"/>
            <a:ext cx="1422149" cy="635408"/>
          </a:xfrm>
          <a:prstGeom prst="line">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C4AE2FA4-ECF0-4243-B097-94412B5E7D2C}"/>
              </a:ext>
            </a:extLst>
          </p:cNvPr>
          <p:cNvCxnSpPr/>
          <p:nvPr/>
        </p:nvCxnSpPr>
        <p:spPr>
          <a:xfrm>
            <a:off x="3935760" y="3132891"/>
            <a:ext cx="576064" cy="0"/>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4" name="直接箭头连接符 13">
            <a:extLst>
              <a:ext uri="{FF2B5EF4-FFF2-40B4-BE49-F238E27FC236}">
                <a16:creationId xmlns:a16="http://schemas.microsoft.com/office/drawing/2014/main" id="{3DE91E98-FF3D-4C41-B6A5-4DDA95A81192}"/>
              </a:ext>
            </a:extLst>
          </p:cNvPr>
          <p:cNvCxnSpPr>
            <a:cxnSpLocks/>
          </p:cNvCxnSpPr>
          <p:nvPr/>
        </p:nvCxnSpPr>
        <p:spPr>
          <a:xfrm flipH="1">
            <a:off x="2927648" y="3212976"/>
            <a:ext cx="1296144" cy="635409"/>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矩形 14">
                <a:extLst>
                  <a:ext uri="{FF2B5EF4-FFF2-40B4-BE49-F238E27FC236}">
                    <a16:creationId xmlns:a16="http://schemas.microsoft.com/office/drawing/2014/main" id="{1B5D6A60-A7F7-4F7B-B5F3-8AF43719BB40}"/>
                  </a:ext>
                </a:extLst>
              </p:cNvPr>
              <p:cNvSpPr/>
              <p:nvPr/>
            </p:nvSpPr>
            <p:spPr>
              <a:xfrm>
                <a:off x="1683926" y="3809047"/>
                <a:ext cx="2251834" cy="50687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ctrlPr>
                            <a:rPr lang="zh-CN" altLang="en-US" i="1">
                              <a:latin typeface="Cambria Math" panose="02040503050406030204" pitchFamily="18" charset="0"/>
                            </a:rPr>
                          </m:ctrlPr>
                        </m:dPr>
                        <m:e>
                          <m:sSubSup>
                            <m:sSubSupPr>
                              <m:ctrlPr>
                                <a:rPr lang="zh-CN" altLang="en-US" i="1">
                                  <a:latin typeface="Cambria Math" panose="02040503050406030204" pitchFamily="18" charset="0"/>
                                </a:rPr>
                              </m:ctrlPr>
                            </m:sSubSupPr>
                            <m:e>
                              <m:r>
                                <m:rPr>
                                  <m:sty m:val="p"/>
                                </m:rPr>
                                <a:rPr lang="zh-CN" altLang="en-US">
                                  <a:latin typeface="Cambria Math" panose="02040503050406030204" pitchFamily="18" charset="0"/>
                                </a:rPr>
                                <m:t>ω</m:t>
                              </m:r>
                            </m:e>
                            <m:sub>
                              <m:r>
                                <a:rPr lang="zh-CN" altLang="en-US" i="1">
                                  <a:latin typeface="Cambria Math" panose="02040503050406030204" pitchFamily="18" charset="0"/>
                                </a:rPr>
                                <m:t>𝑘</m:t>
                              </m:r>
                              <m:r>
                                <a:rPr lang="zh-CN" altLang="en-US" i="0">
                                  <a:latin typeface="Cambria Math" panose="02040503050406030204" pitchFamily="18" charset="0"/>
                                </a:rPr>
                                <m:t>,</m:t>
                              </m:r>
                              <m:r>
                                <a:rPr lang="zh-CN" altLang="en-US" i="1">
                                  <a:latin typeface="Cambria Math" panose="02040503050406030204" pitchFamily="18" charset="0"/>
                                </a:rPr>
                                <m:t>𝑖</m:t>
                              </m:r>
                            </m:sub>
                            <m:sup>
                              <m:r>
                                <a:rPr lang="zh-CN" altLang="en-US" i="1">
                                  <a:latin typeface="Cambria Math" panose="02040503050406030204" pitchFamily="18" charset="0"/>
                                </a:rPr>
                                <m:t>𝑜</m:t>
                              </m:r>
                            </m:sup>
                          </m:sSubSup>
                          <m:r>
                            <a:rPr lang="zh-CN" altLang="en-US" i="0">
                              <a:latin typeface="Cambria Math" panose="02040503050406030204" pitchFamily="18" charset="0"/>
                            </a:rPr>
                            <m:t>∼</m:t>
                          </m:r>
                          <m:r>
                            <a:rPr lang="zh-CN" altLang="en-US" i="0">
                              <a:latin typeface="Cambria Math" panose="02040503050406030204" pitchFamily="18" charset="0"/>
                            </a:rPr>
                            <m:t>𝒩</m:t>
                          </m:r>
                          <m:r>
                            <a:rPr lang="zh-CN" altLang="en-US" i="0">
                              <a:latin typeface="Cambria Math" panose="02040503050406030204" pitchFamily="18" charset="0"/>
                            </a:rPr>
                            <m:t>(0,</m:t>
                          </m:r>
                          <m:sSubSup>
                            <m:sSubSupPr>
                              <m:ctrlPr>
                                <a:rPr lang="zh-CN" altLang="en-US" i="1">
                                  <a:latin typeface="Cambria Math" panose="02040503050406030204" pitchFamily="18" charset="0"/>
                                </a:rPr>
                              </m:ctrlPr>
                            </m:sSubSupPr>
                            <m:e>
                              <m:r>
                                <a:rPr lang="zh-CN" altLang="en-US" i="1">
                                  <a:latin typeface="Cambria Math" panose="02040503050406030204" pitchFamily="18" charset="0"/>
                                </a:rPr>
                                <m:t>𝑄</m:t>
                              </m:r>
                            </m:e>
                            <m:sub>
                              <m:r>
                                <a:rPr lang="zh-CN" altLang="en-US" i="1">
                                  <a:latin typeface="Cambria Math" panose="02040503050406030204" pitchFamily="18" charset="0"/>
                                </a:rPr>
                                <m:t>𝑘</m:t>
                              </m:r>
                            </m:sub>
                            <m:sup>
                              <m:r>
                                <a:rPr lang="zh-CN" altLang="en-US" i="0">
                                  <a:latin typeface="Cambria Math" panose="02040503050406030204" pitchFamily="18" charset="0"/>
                                </a:rPr>
                                <m:t>0</m:t>
                              </m:r>
                            </m:sup>
                          </m:sSubSup>
                          <m:d>
                            <m:dPr>
                              <m:ctrlPr>
                                <a:rPr lang="zh-CN" altLang="en-US" i="1">
                                  <a:latin typeface="Cambria Math" panose="02040503050406030204" pitchFamily="18" charset="0"/>
                                </a:rPr>
                              </m:ctrlPr>
                            </m:dPr>
                            <m:e>
                              <m:r>
                                <m:rPr>
                                  <m:sty m:val="p"/>
                                </m:rPr>
                                <a:rPr lang="zh-CN" altLang="en-US" i="0">
                                  <a:latin typeface="Cambria Math" panose="02040503050406030204" pitchFamily="18" charset="0"/>
                                </a:rPr>
                                <m:t>l</m:t>
                              </m:r>
                              <m:r>
                                <a:rPr lang="zh-CN" altLang="en-US" i="0">
                                  <a:latin typeface="Cambria Math" panose="02040503050406030204" pitchFamily="18" charset="0"/>
                                </a:rPr>
                                <m:t>,</m:t>
                              </m:r>
                              <m:r>
                                <m:rPr>
                                  <m:sty m:val="p"/>
                                </m:rPr>
                                <a:rPr lang="zh-CN" altLang="en-US" i="0">
                                  <a:latin typeface="Cambria Math" panose="02040503050406030204" pitchFamily="18" charset="0"/>
                                </a:rPr>
                                <m:t>i</m:t>
                              </m:r>
                            </m:e>
                          </m:d>
                        </m:e>
                      </m:d>
                    </m:oMath>
                  </m:oMathPara>
                </a14:m>
                <a:endParaRPr lang="zh-CN" altLang="en-US" dirty="0"/>
              </a:p>
            </p:txBody>
          </p:sp>
        </mc:Choice>
        <mc:Fallback xmlns="">
          <p:sp>
            <p:nvSpPr>
              <p:cNvPr id="15" name="矩形 14">
                <a:extLst>
                  <a:ext uri="{FF2B5EF4-FFF2-40B4-BE49-F238E27FC236}">
                    <a16:creationId xmlns:a16="http://schemas.microsoft.com/office/drawing/2014/main" id="{1B5D6A60-A7F7-4F7B-B5F3-8AF43719BB40}"/>
                  </a:ext>
                </a:extLst>
              </p:cNvPr>
              <p:cNvSpPr>
                <a:spLocks noRot="1" noChangeAspect="1" noMove="1" noResize="1" noEditPoints="1" noAdjustHandles="1" noChangeArrowheads="1" noChangeShapeType="1" noTextEdit="1"/>
              </p:cNvSpPr>
              <p:nvPr/>
            </p:nvSpPr>
            <p:spPr>
              <a:xfrm>
                <a:off x="1683926" y="3809047"/>
                <a:ext cx="2251834" cy="506870"/>
              </a:xfrm>
              <a:prstGeom prst="rect">
                <a:avLst/>
              </a:prstGeom>
              <a:blipFill>
                <a:blip r:embed="rId5"/>
                <a:stretch>
                  <a:fillRect t="-179518" r="-40541" b="-26144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矩形 18">
                <a:extLst>
                  <a:ext uri="{FF2B5EF4-FFF2-40B4-BE49-F238E27FC236}">
                    <a16:creationId xmlns:a16="http://schemas.microsoft.com/office/drawing/2014/main" id="{D4CFB012-3925-4669-A45C-C7D73B80CD02}"/>
                  </a:ext>
                </a:extLst>
              </p:cNvPr>
              <p:cNvSpPr/>
              <p:nvPr/>
            </p:nvSpPr>
            <p:spPr>
              <a:xfrm>
                <a:off x="2386061" y="5311534"/>
                <a:ext cx="4649030" cy="41139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zh-CN" altLang="en-US" i="1">
                              <a:latin typeface="Cambria Math" panose="02040503050406030204" pitchFamily="18" charset="0"/>
                            </a:rPr>
                          </m:ctrlPr>
                        </m:sSubSupPr>
                        <m:e>
                          <m:r>
                            <a:rPr lang="zh-CN" altLang="en-US" i="1">
                              <a:latin typeface="Cambria Math" panose="02040503050406030204" pitchFamily="18" charset="0"/>
                            </a:rPr>
                            <m:t>𝑄</m:t>
                          </m:r>
                        </m:e>
                        <m:sub>
                          <m:r>
                            <a:rPr lang="zh-CN" altLang="en-US" i="1">
                              <a:latin typeface="Cambria Math" panose="02040503050406030204" pitchFamily="18" charset="0"/>
                            </a:rPr>
                            <m:t>𝑘</m:t>
                          </m:r>
                          <m:r>
                            <a:rPr lang="zh-CN" altLang="en-US" i="0">
                              <a:latin typeface="Cambria Math" panose="02040503050406030204" pitchFamily="18" charset="0"/>
                            </a:rPr>
                            <m:t>,</m:t>
                          </m:r>
                          <m:r>
                            <a:rPr lang="zh-CN" altLang="en-US" i="1">
                              <a:latin typeface="Cambria Math" panose="02040503050406030204" pitchFamily="18" charset="0"/>
                            </a:rPr>
                            <m:t>𝑖</m:t>
                          </m:r>
                        </m:sub>
                        <m:sup>
                          <m:r>
                            <a:rPr lang="zh-CN" altLang="en-US" i="0">
                              <a:latin typeface="Cambria Math" panose="02040503050406030204" pitchFamily="18" charset="0"/>
                            </a:rPr>
                            <m:t>0</m:t>
                          </m:r>
                        </m:sup>
                      </m:sSubSup>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𝐹</m:t>
                          </m:r>
                        </m:e>
                        <m:sub>
                          <m:r>
                            <a:rPr lang="zh-CN" altLang="en-US" i="1">
                              <a:latin typeface="Cambria Math" panose="02040503050406030204" pitchFamily="18" charset="0"/>
                            </a:rPr>
                            <m:t>𝑘</m:t>
                          </m:r>
                        </m:sub>
                      </m:sSub>
                      <m:d>
                        <m:dPr>
                          <m:begChr m:val="["/>
                          <m:endChr m:val="]"/>
                          <m:ctrlPr>
                            <a:rPr lang="zh-CN" altLang="en-US" i="1">
                              <a:latin typeface="Cambria Math" panose="02040503050406030204" pitchFamily="18" charset="0"/>
                            </a:rPr>
                          </m:ctrlPr>
                        </m:dPr>
                        <m:e>
                          <m:sSub>
                            <m:sSubPr>
                              <m:ctrlPr>
                                <a:rPr lang="zh-CN" altLang="en-US" i="1">
                                  <a:latin typeface="Cambria Math" panose="02040503050406030204" pitchFamily="18" charset="0"/>
                                </a:rPr>
                              </m:ctrlPr>
                            </m:sSubPr>
                            <m:e>
                              <m:r>
                                <a:rPr lang="zh-CN" altLang="en-US" i="1">
                                  <a:latin typeface="Cambria Math" panose="02040503050406030204" pitchFamily="18" charset="0"/>
                                </a:rPr>
                                <m:t>𝑃</m:t>
                              </m:r>
                            </m:e>
                            <m:sub>
                              <m:r>
                                <a:rPr lang="zh-CN" altLang="en-US" i="1">
                                  <a:latin typeface="Cambria Math" panose="02040503050406030204" pitchFamily="18" charset="0"/>
                                </a:rPr>
                                <m:t>𝑘</m:t>
                              </m:r>
                              <m:r>
                                <a:rPr lang="zh-CN" altLang="en-US" i="0">
                                  <a:latin typeface="Cambria Math" panose="02040503050406030204" pitchFamily="18" charset="0"/>
                                </a:rPr>
                                <m:t>,</m:t>
                              </m:r>
                              <m:r>
                                <a:rPr lang="zh-CN" altLang="en-US" i="1">
                                  <a:latin typeface="Cambria Math" panose="02040503050406030204" pitchFamily="18" charset="0"/>
                                </a:rPr>
                                <m:t>𝑙</m:t>
                              </m:r>
                            </m:sub>
                          </m:sSub>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𝑃</m:t>
                              </m:r>
                            </m:e>
                            <m:sub>
                              <m:r>
                                <a:rPr lang="zh-CN" altLang="en-US" i="1">
                                  <a:latin typeface="Cambria Math" panose="02040503050406030204" pitchFamily="18" charset="0"/>
                                </a:rPr>
                                <m:t>𝑘</m:t>
                              </m:r>
                              <m:r>
                                <a:rPr lang="zh-CN" altLang="en-US" i="0">
                                  <a:latin typeface="Cambria Math" panose="02040503050406030204" pitchFamily="18" charset="0"/>
                                </a:rPr>
                                <m:t>,</m:t>
                              </m:r>
                              <m:r>
                                <a:rPr lang="zh-CN" altLang="en-US" i="1">
                                  <a:latin typeface="Cambria Math" panose="02040503050406030204" pitchFamily="18" charset="0"/>
                                </a:rPr>
                                <m:t>𝑖</m:t>
                              </m:r>
                            </m:sub>
                          </m:sSub>
                        </m:e>
                      </m:d>
                      <m:sSubSup>
                        <m:sSubSupPr>
                          <m:ctrlPr>
                            <a:rPr lang="zh-CN" altLang="en-US" i="1">
                              <a:latin typeface="Cambria Math" panose="02040503050406030204" pitchFamily="18" charset="0"/>
                            </a:rPr>
                          </m:ctrlPr>
                        </m:sSubSupPr>
                        <m:e>
                          <m:r>
                            <a:rPr lang="zh-CN" altLang="en-US" i="1">
                              <a:latin typeface="Cambria Math" panose="02040503050406030204" pitchFamily="18" charset="0"/>
                            </a:rPr>
                            <m:t>𝐹</m:t>
                          </m:r>
                        </m:e>
                        <m:sub>
                          <m:r>
                            <a:rPr lang="zh-CN" altLang="en-US" i="1">
                              <a:latin typeface="Cambria Math" panose="02040503050406030204" pitchFamily="18" charset="0"/>
                            </a:rPr>
                            <m:t>𝑘</m:t>
                          </m:r>
                        </m:sub>
                        <m:sup>
                          <m:r>
                            <a:rPr lang="zh-CN" altLang="en-US" i="1">
                              <a:latin typeface="Cambria Math" panose="02040503050406030204" pitchFamily="18" charset="0"/>
                            </a:rPr>
                            <m:t>𝑇</m:t>
                          </m:r>
                        </m:sup>
                      </m:sSubSup>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m:rPr>
                              <m:sty m:val="p"/>
                            </m:rPr>
                            <a:rPr lang="zh-CN" altLang="en-US" i="0">
                              <a:latin typeface="Cambria Math" panose="02040503050406030204" pitchFamily="18" charset="0"/>
                            </a:rPr>
                            <m:t>S</m:t>
                          </m:r>
                        </m:e>
                        <m:sub>
                          <m:r>
                            <m:rPr>
                              <m:sty m:val="p"/>
                            </m:rPr>
                            <a:rPr lang="zh-CN" altLang="en-US" i="0">
                              <a:latin typeface="Cambria Math" panose="02040503050406030204" pitchFamily="18" charset="0"/>
                            </a:rPr>
                            <m:t>k</m:t>
                          </m:r>
                        </m:sub>
                      </m:sSub>
                      <m:d>
                        <m:dPr>
                          <m:ctrlPr>
                            <a:rPr lang="zh-CN" altLang="en-US" i="1">
                              <a:latin typeface="Cambria Math" panose="02040503050406030204" pitchFamily="18" charset="0"/>
                            </a:rPr>
                          </m:ctrlPr>
                        </m:dPr>
                        <m:e>
                          <m:r>
                            <m:rPr>
                              <m:sty m:val="p"/>
                            </m:rPr>
                            <a:rPr lang="zh-CN" altLang="en-US" i="0">
                              <a:latin typeface="Cambria Math" panose="02040503050406030204" pitchFamily="18" charset="0"/>
                            </a:rPr>
                            <m:t>l</m:t>
                          </m:r>
                          <m:r>
                            <a:rPr lang="zh-CN" altLang="en-US" i="0">
                              <a:latin typeface="Cambria Math" panose="02040503050406030204" pitchFamily="18" charset="0"/>
                            </a:rPr>
                            <m:t>,</m:t>
                          </m:r>
                          <m:r>
                            <m:rPr>
                              <m:sty m:val="p"/>
                            </m:rPr>
                            <a:rPr lang="zh-CN" altLang="en-US" i="0">
                              <a:latin typeface="Cambria Math" panose="02040503050406030204" pitchFamily="18" charset="0"/>
                            </a:rPr>
                            <m:t>i</m:t>
                          </m:r>
                        </m:e>
                      </m:d>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𝛤</m:t>
                          </m:r>
                        </m:e>
                        <m:sub>
                          <m:r>
                            <m:rPr>
                              <m:sty m:val="p"/>
                            </m:rPr>
                            <a:rPr lang="zh-CN" altLang="en-US" i="0">
                              <a:latin typeface="Cambria Math" panose="02040503050406030204" pitchFamily="18" charset="0"/>
                            </a:rPr>
                            <m:t>k</m:t>
                          </m:r>
                          <m:r>
                            <a:rPr lang="zh-CN" altLang="en-US" i="0">
                              <a:latin typeface="Cambria Math" panose="02040503050406030204" pitchFamily="18" charset="0"/>
                            </a:rPr>
                            <m:t>,</m:t>
                          </m:r>
                          <m:r>
                            <m:rPr>
                              <m:sty m:val="p"/>
                            </m:rPr>
                            <a:rPr lang="zh-CN" altLang="en-US" i="0">
                              <a:latin typeface="Cambria Math" panose="02040503050406030204" pitchFamily="18" charset="0"/>
                            </a:rPr>
                            <m:t>i</m:t>
                          </m:r>
                        </m:sub>
                      </m:sSub>
                      <m:sSub>
                        <m:sSubPr>
                          <m:ctrlPr>
                            <a:rPr lang="zh-CN" altLang="en-US" i="1">
                              <a:latin typeface="Cambria Math" panose="02040503050406030204" pitchFamily="18" charset="0"/>
                            </a:rPr>
                          </m:ctrlPr>
                        </m:sSubPr>
                        <m:e>
                          <m:r>
                            <a:rPr lang="zh-CN" altLang="en-US" i="1">
                              <a:latin typeface="Cambria Math" panose="02040503050406030204" pitchFamily="18" charset="0"/>
                            </a:rPr>
                            <m:t>𝑄</m:t>
                          </m:r>
                        </m:e>
                        <m:sub>
                          <m:r>
                            <m:rPr>
                              <m:sty m:val="p"/>
                            </m:rPr>
                            <a:rPr lang="zh-CN" altLang="en-US" i="0">
                              <a:latin typeface="Cambria Math" panose="02040503050406030204" pitchFamily="18" charset="0"/>
                            </a:rPr>
                            <m:t>k</m:t>
                          </m:r>
                          <m:r>
                            <a:rPr lang="zh-CN" altLang="en-US" i="0">
                              <a:latin typeface="Cambria Math" panose="02040503050406030204" pitchFamily="18" charset="0"/>
                            </a:rPr>
                            <m:t>,</m:t>
                          </m:r>
                          <m:r>
                            <m:rPr>
                              <m:sty m:val="p"/>
                            </m:rPr>
                            <a:rPr lang="zh-CN" altLang="en-US" i="0">
                              <a:latin typeface="Cambria Math" panose="02040503050406030204" pitchFamily="18" charset="0"/>
                            </a:rPr>
                            <m:t>i</m:t>
                          </m:r>
                        </m:sub>
                      </m:sSub>
                      <m:sSubSup>
                        <m:sSubSupPr>
                          <m:ctrlPr>
                            <a:rPr lang="zh-CN" altLang="en-US" i="1">
                              <a:latin typeface="Cambria Math" panose="02040503050406030204" pitchFamily="18" charset="0"/>
                            </a:rPr>
                          </m:ctrlPr>
                        </m:sSubSupPr>
                        <m:e>
                          <m:r>
                            <m:rPr>
                              <m:sty m:val="p"/>
                            </m:rPr>
                            <a:rPr lang="zh-CN" altLang="en-US" i="0">
                              <a:latin typeface="Cambria Math" panose="02040503050406030204" pitchFamily="18" charset="0"/>
                            </a:rPr>
                            <m:t>Γ</m:t>
                          </m:r>
                        </m:e>
                        <m:sub>
                          <m:r>
                            <a:rPr lang="zh-CN" altLang="en-US" i="1">
                              <a:latin typeface="Cambria Math" panose="02040503050406030204" pitchFamily="18" charset="0"/>
                            </a:rPr>
                            <m:t>𝑘</m:t>
                          </m:r>
                          <m:r>
                            <a:rPr lang="zh-CN" altLang="en-US" i="0">
                              <a:latin typeface="Cambria Math" panose="02040503050406030204" pitchFamily="18" charset="0"/>
                            </a:rPr>
                            <m:t>,</m:t>
                          </m:r>
                          <m:r>
                            <a:rPr lang="zh-CN" altLang="en-US" i="1">
                              <a:latin typeface="Cambria Math" panose="02040503050406030204" pitchFamily="18" charset="0"/>
                            </a:rPr>
                            <m:t>𝑖</m:t>
                          </m:r>
                        </m:sub>
                        <m:sup>
                          <m:r>
                            <a:rPr lang="zh-CN" altLang="en-US" i="1">
                              <a:latin typeface="Cambria Math" panose="02040503050406030204" pitchFamily="18" charset="0"/>
                            </a:rPr>
                            <m:t>𝑇</m:t>
                          </m:r>
                        </m:sup>
                      </m:sSubSup>
                    </m:oMath>
                  </m:oMathPara>
                </a14:m>
                <a:endParaRPr lang="zh-CN" altLang="en-US" dirty="0"/>
              </a:p>
            </p:txBody>
          </p:sp>
        </mc:Choice>
        <mc:Fallback xmlns="">
          <p:sp>
            <p:nvSpPr>
              <p:cNvPr id="19" name="矩形 18">
                <a:extLst>
                  <a:ext uri="{FF2B5EF4-FFF2-40B4-BE49-F238E27FC236}">
                    <a16:creationId xmlns:a16="http://schemas.microsoft.com/office/drawing/2014/main" id="{D4CFB012-3925-4669-A45C-C7D73B80CD02}"/>
                  </a:ext>
                </a:extLst>
              </p:cNvPr>
              <p:cNvSpPr>
                <a:spLocks noRot="1" noChangeAspect="1" noMove="1" noResize="1" noEditPoints="1" noAdjustHandles="1" noChangeArrowheads="1" noChangeShapeType="1" noTextEdit="1"/>
              </p:cNvSpPr>
              <p:nvPr/>
            </p:nvSpPr>
            <p:spPr>
              <a:xfrm>
                <a:off x="2386061" y="5311534"/>
                <a:ext cx="4649030" cy="411395"/>
              </a:xfrm>
              <a:prstGeom prst="rect">
                <a:avLst/>
              </a:prstGeom>
              <a:blipFill>
                <a:blip r:embed="rId6"/>
                <a:stretch>
                  <a:fillRect b="-4412"/>
                </a:stretch>
              </a:blipFill>
            </p:spPr>
            <p:txBody>
              <a:bodyPr/>
              <a:lstStyle/>
              <a:p>
                <a:r>
                  <a:rPr lang="zh-CN" altLang="en-US">
                    <a:noFill/>
                  </a:rPr>
                  <a:t> </a:t>
                </a:r>
              </a:p>
            </p:txBody>
          </p:sp>
        </mc:Fallback>
      </mc:AlternateContent>
      <p:cxnSp>
        <p:nvCxnSpPr>
          <p:cNvPr id="20" name="直接连接符 19">
            <a:extLst>
              <a:ext uri="{FF2B5EF4-FFF2-40B4-BE49-F238E27FC236}">
                <a16:creationId xmlns:a16="http://schemas.microsoft.com/office/drawing/2014/main" id="{5AE1C806-DCFD-4E73-A96D-5AAC4AFA9CD9}"/>
              </a:ext>
            </a:extLst>
          </p:cNvPr>
          <p:cNvCxnSpPr>
            <a:cxnSpLocks/>
          </p:cNvCxnSpPr>
          <p:nvPr/>
        </p:nvCxnSpPr>
        <p:spPr>
          <a:xfrm>
            <a:off x="2999656" y="4315917"/>
            <a:ext cx="792088" cy="0"/>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2" name="直接箭头连接符 21">
            <a:extLst>
              <a:ext uri="{FF2B5EF4-FFF2-40B4-BE49-F238E27FC236}">
                <a16:creationId xmlns:a16="http://schemas.microsoft.com/office/drawing/2014/main" id="{3AED7ED3-8DF6-48DF-8887-EA2ED96C2DD8}"/>
              </a:ext>
            </a:extLst>
          </p:cNvPr>
          <p:cNvCxnSpPr>
            <a:cxnSpLocks/>
            <a:endCxn id="19" idx="0"/>
          </p:cNvCxnSpPr>
          <p:nvPr/>
        </p:nvCxnSpPr>
        <p:spPr>
          <a:xfrm>
            <a:off x="3395700" y="4444456"/>
            <a:ext cx="1314876" cy="867078"/>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43298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p:cNvGraphicFramePr>
            <a:graphicFrameLocks noGrp="1"/>
          </p:cNvGraphicFramePr>
          <p:nvPr>
            <p:extLst>
              <p:ext uri="{D42A27DB-BD31-4B8C-83A1-F6EECF244321}">
                <p14:modId xmlns:p14="http://schemas.microsoft.com/office/powerpoint/2010/main" val="3692621056"/>
              </p:ext>
            </p:extLst>
          </p:nvPr>
        </p:nvGraphicFramePr>
        <p:xfrm>
          <a:off x="1847528" y="548680"/>
          <a:ext cx="6624000" cy="804879"/>
        </p:xfrm>
        <a:graphic>
          <a:graphicData uri="http://schemas.openxmlformats.org/drawingml/2006/table">
            <a:tbl>
              <a:tblPr firstRow="1" bandRow="1">
                <a:tableStyleId>{5C22544A-7EE6-4342-B048-85BDC9FD1C3A}</a:tableStyleId>
              </a:tblPr>
              <a:tblGrid>
                <a:gridCol w="1656000">
                  <a:extLst>
                    <a:ext uri="{9D8B030D-6E8A-4147-A177-3AD203B41FA5}">
                      <a16:colId xmlns:a16="http://schemas.microsoft.com/office/drawing/2014/main" val="20001"/>
                    </a:ext>
                  </a:extLst>
                </a:gridCol>
                <a:gridCol w="1656000">
                  <a:extLst>
                    <a:ext uri="{9D8B030D-6E8A-4147-A177-3AD203B41FA5}">
                      <a16:colId xmlns:a16="http://schemas.microsoft.com/office/drawing/2014/main" val="20002"/>
                    </a:ext>
                  </a:extLst>
                </a:gridCol>
                <a:gridCol w="1656000">
                  <a:extLst>
                    <a:ext uri="{9D8B030D-6E8A-4147-A177-3AD203B41FA5}">
                      <a16:colId xmlns:a16="http://schemas.microsoft.com/office/drawing/2014/main" val="20003"/>
                    </a:ext>
                  </a:extLst>
                </a:gridCol>
                <a:gridCol w="1656000">
                  <a:extLst>
                    <a:ext uri="{9D8B030D-6E8A-4147-A177-3AD203B41FA5}">
                      <a16:colId xmlns:a16="http://schemas.microsoft.com/office/drawing/2014/main" val="4231623938"/>
                    </a:ext>
                  </a:extLst>
                </a:gridCol>
              </a:tblGrid>
              <a:tr h="497601">
                <a:tc>
                  <a:txBody>
                    <a:bodyPr/>
                    <a:lstStyle/>
                    <a:p>
                      <a:pPr algn="ctr"/>
                      <a:r>
                        <a:rPr lang="zh-CN" altLang="en-US" b="0" dirty="0">
                          <a:solidFill>
                            <a:schemeClr val="accent1">
                              <a:lumMod val="75000"/>
                            </a:schemeClr>
                          </a:solidFill>
                          <a:latin typeface="微软雅黑" pitchFamily="34" charset="-122"/>
                          <a:ea typeface="微软雅黑" pitchFamily="34" charset="-122"/>
                        </a:rPr>
                        <a:t>背景介绍及研究意义</a:t>
                      </a:r>
                    </a:p>
                  </a:txBody>
                  <a:tcPr anchor="b">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b="1" dirty="0">
                          <a:solidFill>
                            <a:schemeClr val="bg1"/>
                          </a:solidFill>
                          <a:latin typeface="微软雅黑" pitchFamily="34" charset="-122"/>
                          <a:ea typeface="微软雅黑" pitchFamily="34" charset="-122"/>
                        </a:rPr>
                        <a:t>研究内容</a:t>
                      </a: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4F81BD"/>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b="0" dirty="0">
                          <a:solidFill>
                            <a:schemeClr val="accent1">
                              <a:lumMod val="75000"/>
                            </a:schemeClr>
                          </a:solidFill>
                          <a:latin typeface="微软雅黑" pitchFamily="34" charset="-122"/>
                          <a:ea typeface="微软雅黑" pitchFamily="34" charset="-122"/>
                        </a:rPr>
                        <a:t>研究计划</a:t>
                      </a:r>
                    </a:p>
                  </a:txBody>
                  <a:tcPr anchor="b">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b="0" dirty="0">
                          <a:solidFill>
                            <a:schemeClr val="accent1">
                              <a:lumMod val="75000"/>
                            </a:schemeClr>
                          </a:solidFill>
                          <a:latin typeface="微软雅黑" pitchFamily="34" charset="-122"/>
                          <a:ea typeface="微软雅黑" pitchFamily="34" charset="-122"/>
                        </a:rPr>
                        <a:t>总结</a:t>
                      </a:r>
                    </a:p>
                  </a:txBody>
                  <a:tcPr anchor="b">
                    <a:lnL w="5715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164799">
                <a:tc>
                  <a:txBody>
                    <a:bodyPr/>
                    <a:lstStyle/>
                    <a:p>
                      <a:pPr algn="ctr"/>
                      <a:endParaRPr lang="zh-CN" altLang="en-US" sz="100" b="0" dirty="0">
                        <a:solidFill>
                          <a:schemeClr val="accent1">
                            <a:lumMod val="75000"/>
                          </a:schemeClr>
                        </a:solidFill>
                        <a:latin typeface="微软雅黑" pitchFamily="34" charset="-122"/>
                        <a:ea typeface="微软雅黑" pitchFamily="34" charset="-122"/>
                      </a:endParaRP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vMerge="1">
                  <a:txBody>
                    <a:bodyPr/>
                    <a:lstStyle/>
                    <a:p>
                      <a:pPr algn="ctr"/>
                      <a:endParaRPr lang="zh-CN" altLang="en-US" sz="100" b="0" dirty="0">
                        <a:solidFill>
                          <a:schemeClr val="accent1">
                            <a:lumMod val="75000"/>
                          </a:schemeClr>
                        </a:solidFill>
                        <a:latin typeface="微软雅黑" pitchFamily="34" charset="-122"/>
                        <a:ea typeface="微软雅黑" pitchFamily="34" charset="-122"/>
                      </a:endParaRP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zh-CN" altLang="en-US" sz="100" b="0" dirty="0">
                        <a:solidFill>
                          <a:schemeClr val="accent1">
                            <a:lumMod val="75000"/>
                          </a:schemeClr>
                        </a:solidFill>
                        <a:latin typeface="微软雅黑" pitchFamily="34" charset="-122"/>
                        <a:ea typeface="微软雅黑" pitchFamily="34" charset="-122"/>
                      </a:endParaRP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zh-CN" altLang="en-US" sz="100" b="0" dirty="0">
                        <a:solidFill>
                          <a:schemeClr val="accent1">
                            <a:lumMod val="75000"/>
                          </a:schemeClr>
                        </a:solidFill>
                        <a:latin typeface="微软雅黑" pitchFamily="34" charset="-122"/>
                        <a:ea typeface="微软雅黑" pitchFamily="34" charset="-122"/>
                      </a:endParaRP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10001"/>
                  </a:ext>
                </a:extLst>
              </a:tr>
            </a:tbl>
          </a:graphicData>
        </a:graphic>
      </p:graphicFrame>
      <p:sp>
        <p:nvSpPr>
          <p:cNvPr id="3" name="矩形 2">
            <a:extLst>
              <a:ext uri="{FF2B5EF4-FFF2-40B4-BE49-F238E27FC236}">
                <a16:creationId xmlns:a16="http://schemas.microsoft.com/office/drawing/2014/main" id="{C7318055-86B6-4E43-B3C2-20A2B1E76418}"/>
              </a:ext>
            </a:extLst>
          </p:cNvPr>
          <p:cNvSpPr/>
          <p:nvPr/>
        </p:nvSpPr>
        <p:spPr>
          <a:xfrm>
            <a:off x="1343472" y="1340768"/>
            <a:ext cx="6096000" cy="461665"/>
          </a:xfrm>
          <a:prstGeom prst="rect">
            <a:avLst/>
          </a:prstGeom>
        </p:spPr>
        <p:txBody>
          <a:bodyPr>
            <a:spAutoFit/>
          </a:bodyPr>
          <a:lstStyle/>
          <a:p>
            <a:pPr marL="285750" indent="-285750">
              <a:buFont typeface="Wingdings" panose="05000000000000000000" pitchFamily="2" charset="2"/>
              <a:buChar char="p"/>
            </a:pPr>
            <a:r>
              <a:rPr lang="zh-CN" altLang="en-US" sz="2400" b="1" dirty="0"/>
              <a:t>更新步与预测步</a:t>
            </a:r>
            <a:endParaRPr lang="en-US" altLang="zh-CN" sz="2400" b="1" dirty="0"/>
          </a:p>
        </p:txBody>
      </p:sp>
      <p:sp>
        <p:nvSpPr>
          <p:cNvPr id="6" name="文本框 5">
            <a:extLst>
              <a:ext uri="{FF2B5EF4-FFF2-40B4-BE49-F238E27FC236}">
                <a16:creationId xmlns:a16="http://schemas.microsoft.com/office/drawing/2014/main" id="{4ABFB0A5-84C0-4725-A3A0-E3BE1693935B}"/>
              </a:ext>
            </a:extLst>
          </p:cNvPr>
          <p:cNvSpPr txBox="1"/>
          <p:nvPr/>
        </p:nvSpPr>
        <p:spPr>
          <a:xfrm>
            <a:off x="1631503" y="1987099"/>
            <a:ext cx="1800493" cy="369332"/>
          </a:xfrm>
          <a:prstGeom prst="rect">
            <a:avLst/>
          </a:prstGeom>
          <a:noFill/>
        </p:spPr>
        <p:txBody>
          <a:bodyPr wrap="none" rtlCol="0">
            <a:spAutoFit/>
          </a:bodyPr>
          <a:lstStyle/>
          <a:p>
            <a:r>
              <a:rPr lang="zh-CN" altLang="en-US" dirty="0"/>
              <a:t>状态转移概率：</a:t>
            </a:r>
          </a:p>
        </p:txBody>
      </p:sp>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0A595685-A5EA-426A-AA92-ED2A890E63BD}"/>
                  </a:ext>
                </a:extLst>
              </p:cNvPr>
              <p:cNvSpPr/>
              <p:nvPr/>
            </p:nvSpPr>
            <p:spPr>
              <a:xfrm>
                <a:off x="3201163" y="2332469"/>
                <a:ext cx="4825615" cy="8188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nary>
                        <m:naryPr>
                          <m:limLoc m:val="undOvr"/>
                          <m:subHide m:val="on"/>
                          <m:supHide m:val="on"/>
                          <m:ctrlPr>
                            <a:rPr lang="zh-CN" altLang="zh-CN" i="1">
                              <a:latin typeface="Cambria Math" panose="02040503050406030204" pitchFamily="18" charset="0"/>
                            </a:rPr>
                          </m:ctrlPr>
                        </m:naryPr>
                        <m:sub/>
                        <m:sup/>
                        <m:e>
                          <m:d>
                            <m:dPr>
                              <m:ctrlPr>
                                <a:rPr lang="zh-CN" altLang="zh-CN" i="1">
                                  <a:latin typeface="Cambria Math" panose="02040503050406030204" pitchFamily="18" charset="0"/>
                                </a:rPr>
                              </m:ctrlPr>
                            </m:dPr>
                            <m:e>
                              <m:sSub>
                                <m:sSubPr>
                                  <m:ctrlPr>
                                    <a:rPr lang="zh-CN"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𝑘</m:t>
                                  </m:r>
                                  <m:r>
                                    <a:rPr lang="en-US" altLang="zh-CN" i="1">
                                      <a:latin typeface="Cambria Math" panose="02040503050406030204" pitchFamily="18" charset="0"/>
                                    </a:rPr>
                                    <m:t>+1,</m:t>
                                  </m:r>
                                  <m:r>
                                    <a:rPr lang="en-US" altLang="zh-CN" i="1">
                                      <a:latin typeface="Cambria Math" panose="02040503050406030204" pitchFamily="18" charset="0"/>
                                    </a:rPr>
                                    <m:t>𝑖</m:t>
                                  </m:r>
                                </m:sub>
                              </m:sSub>
                              <m:d>
                                <m:dPr>
                                  <m:begChr m:val="|"/>
                                  <m:endChr m:val=""/>
                                  <m:ctrlPr>
                                    <a:rPr lang="zh-CN" altLang="zh-CN" i="1">
                                      <a:latin typeface="Cambria Math" panose="02040503050406030204" pitchFamily="18" charset="0"/>
                                    </a:rPr>
                                  </m:ctrlPr>
                                </m:dPr>
                                <m:e>
                                  <m:sSub>
                                    <m:sSubPr>
                                      <m:ctrlPr>
                                        <a:rPr lang="zh-CN"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𝑘</m:t>
                                      </m:r>
                                      <m:r>
                                        <a:rPr lang="en-US" altLang="zh-CN" i="1">
                                          <a:latin typeface="Cambria Math" panose="02040503050406030204" pitchFamily="18" charset="0"/>
                                        </a:rPr>
                                        <m:t>,</m:t>
                                      </m:r>
                                      <m:r>
                                        <a:rPr lang="en-US" altLang="zh-CN" i="1">
                                          <a:latin typeface="Cambria Math" panose="02040503050406030204" pitchFamily="18" charset="0"/>
                                        </a:rPr>
                                        <m:t>𝑖</m:t>
                                      </m:r>
                                    </m:sub>
                                  </m:sSub>
                                </m:e>
                              </m:d>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𝐴</m:t>
                                  </m:r>
                                </m:e>
                                <m:sub>
                                  <m:r>
                                    <a:rPr lang="en-US" altLang="zh-CN" i="1">
                                      <a:latin typeface="Cambria Math" panose="02040503050406030204" pitchFamily="18" charset="0"/>
                                    </a:rPr>
                                    <m:t>𝑘</m:t>
                                  </m:r>
                                  <m:r>
                                    <a:rPr lang="en-US" altLang="zh-CN" i="1">
                                      <a:latin typeface="Cambria Math" panose="02040503050406030204" pitchFamily="18" charset="0"/>
                                    </a:rPr>
                                    <m:t>−1</m:t>
                                  </m:r>
                                </m:sub>
                              </m:sSub>
                            </m:e>
                          </m:d>
                          <m:r>
                            <a:rPr lang="en-US" altLang="zh-CN" i="1">
                              <a:latin typeface="Cambria Math" panose="02040503050406030204" pitchFamily="18" charset="0"/>
                            </a:rPr>
                            <m:t>=</m:t>
                          </m:r>
                          <m:r>
                            <a:rPr lang="en-US" altLang="zh-CN" i="1">
                              <a:latin typeface="Cambria Math" panose="02040503050406030204" pitchFamily="18" charset="0"/>
                            </a:rPr>
                            <m:t>𝒩</m:t>
                          </m:r>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𝑘</m:t>
                              </m:r>
                              <m:r>
                                <a:rPr lang="en-US" altLang="zh-CN" i="1">
                                  <a:latin typeface="Cambria Math" panose="02040503050406030204" pitchFamily="18" charset="0"/>
                                </a:rPr>
                                <m:t>+1,</m:t>
                              </m:r>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𝐹</m:t>
                              </m:r>
                            </m:e>
                            <m:sub>
                              <m:r>
                                <a:rPr lang="en-US" altLang="zh-CN" i="1">
                                  <a:latin typeface="Cambria Math" panose="02040503050406030204" pitchFamily="18" charset="0"/>
                                </a:rPr>
                                <m:t>𝑘</m:t>
                              </m:r>
                              <m:r>
                                <a:rPr lang="en-US" altLang="zh-CN" i="1">
                                  <a:latin typeface="Cambria Math" panose="02040503050406030204" pitchFamily="18" charset="0"/>
                                </a:rPr>
                                <m:t>,</m:t>
                              </m:r>
                              <m:r>
                                <a:rPr lang="en-US" altLang="zh-CN" i="1">
                                  <a:latin typeface="Cambria Math" panose="02040503050406030204" pitchFamily="18" charset="0"/>
                                </a:rPr>
                                <m:t>𝑖</m:t>
                              </m:r>
                            </m:sub>
                          </m:sSub>
                          <m:sSub>
                            <m:sSubPr>
                              <m:ctrlPr>
                                <a:rPr lang="zh-CN"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𝑘</m:t>
                              </m:r>
                              <m:r>
                                <a:rPr lang="en-US" altLang="zh-CN" i="1">
                                  <a:latin typeface="Cambria Math" panose="02040503050406030204" pitchFamily="18" charset="0"/>
                                </a:rPr>
                                <m:t>,</m:t>
                              </m:r>
                              <m:r>
                                <a:rPr lang="en-US" altLang="zh-CN" i="1">
                                  <a:latin typeface="Cambria Math" panose="02040503050406030204" pitchFamily="18" charset="0"/>
                                </a:rPr>
                                <m:t>𝑖</m:t>
                              </m:r>
                            </m:sub>
                          </m:sSub>
                          <m:r>
                            <a:rPr lang="en-US" altLang="zh-CN" i="1">
                              <a:latin typeface="Cambria Math" panose="02040503050406030204" pitchFamily="18" charset="0"/>
                            </a:rPr>
                            <m:t>;</m:t>
                          </m:r>
                          <m:sSubSup>
                            <m:sSubSupPr>
                              <m:ctrlPr>
                                <a:rPr lang="zh-CN" altLang="zh-CN" i="1">
                                  <a:latin typeface="Cambria Math" panose="02040503050406030204" pitchFamily="18" charset="0"/>
                                </a:rPr>
                              </m:ctrlPr>
                            </m:sSubSupPr>
                            <m:e>
                              <m:r>
                                <a:rPr lang="en-US" altLang="zh-CN" i="1">
                                  <a:latin typeface="Cambria Math" panose="02040503050406030204" pitchFamily="18" charset="0"/>
                                </a:rPr>
                                <m:t>𝑄</m:t>
                              </m:r>
                            </m:e>
                            <m:sub>
                              <m:r>
                                <a:rPr lang="en-US" altLang="zh-CN" i="1">
                                  <a:latin typeface="Cambria Math" panose="02040503050406030204" pitchFamily="18" charset="0"/>
                                </a:rPr>
                                <m:t>𝑘</m:t>
                              </m:r>
                              <m:r>
                                <a:rPr lang="en-US" altLang="zh-CN" i="1">
                                  <a:latin typeface="Cambria Math" panose="02040503050406030204" pitchFamily="18" charset="0"/>
                                </a:rPr>
                                <m:t>,</m:t>
                              </m:r>
                              <m:r>
                                <a:rPr lang="en-US" altLang="zh-CN" i="1">
                                  <a:latin typeface="Cambria Math" panose="02040503050406030204" pitchFamily="18" charset="0"/>
                                </a:rPr>
                                <m:t>𝑖</m:t>
                              </m:r>
                            </m:sub>
                            <m:sup>
                              <m:r>
                                <a:rPr lang="en-US" altLang="zh-CN" i="1">
                                  <a:latin typeface="Cambria Math" panose="02040503050406030204" pitchFamily="18" charset="0"/>
                                </a:rPr>
                                <m:t>𝑜</m:t>
                              </m:r>
                            </m:sup>
                          </m:sSubSup>
                          <m:r>
                            <a:rPr lang="en-US" altLang="zh-CN" i="1">
                              <a:latin typeface="Cambria Math" panose="02040503050406030204" pitchFamily="18" charset="0"/>
                            </a:rPr>
                            <m:t>)</m:t>
                          </m:r>
                        </m:e>
                      </m:nary>
                    </m:oMath>
                  </m:oMathPara>
                </a14:m>
                <a:endParaRPr lang="zh-CN" altLang="en-US" dirty="0"/>
              </a:p>
            </p:txBody>
          </p:sp>
        </mc:Choice>
        <mc:Fallback xmlns="">
          <p:sp>
            <p:nvSpPr>
              <p:cNvPr id="8" name="矩形 7">
                <a:extLst>
                  <a:ext uri="{FF2B5EF4-FFF2-40B4-BE49-F238E27FC236}">
                    <a16:creationId xmlns:a16="http://schemas.microsoft.com/office/drawing/2014/main" id="{0A595685-A5EA-426A-AA92-ED2A890E63BD}"/>
                  </a:ext>
                </a:extLst>
              </p:cNvPr>
              <p:cNvSpPr>
                <a:spLocks noRot="1" noChangeAspect="1" noMove="1" noResize="1" noEditPoints="1" noAdjustHandles="1" noChangeArrowheads="1" noChangeShapeType="1" noTextEdit="1"/>
              </p:cNvSpPr>
              <p:nvPr/>
            </p:nvSpPr>
            <p:spPr>
              <a:xfrm>
                <a:off x="3201163" y="2332469"/>
                <a:ext cx="4825615" cy="818879"/>
              </a:xfrm>
              <a:prstGeom prst="rect">
                <a:avLst/>
              </a:prstGeom>
              <a:blipFill>
                <a:blip r:embed="rId3"/>
                <a:stretch>
                  <a:fillRect/>
                </a:stretch>
              </a:blipFill>
            </p:spPr>
            <p:txBody>
              <a:bodyPr/>
              <a:lstStyle/>
              <a:p>
                <a:r>
                  <a:rPr lang="zh-CN" altLang="en-US">
                    <a:noFill/>
                  </a:rPr>
                  <a:t> </a:t>
                </a:r>
              </a:p>
            </p:txBody>
          </p:sp>
        </mc:Fallback>
      </mc:AlternateContent>
      <p:sp>
        <p:nvSpPr>
          <p:cNvPr id="9" name="文本框 8">
            <a:extLst>
              <a:ext uri="{FF2B5EF4-FFF2-40B4-BE49-F238E27FC236}">
                <a16:creationId xmlns:a16="http://schemas.microsoft.com/office/drawing/2014/main" id="{200C64EC-11A7-4FAE-8F1B-2D52977CF855}"/>
              </a:ext>
            </a:extLst>
          </p:cNvPr>
          <p:cNvSpPr txBox="1"/>
          <p:nvPr/>
        </p:nvSpPr>
        <p:spPr>
          <a:xfrm>
            <a:off x="1631503" y="3086274"/>
            <a:ext cx="1582484" cy="369332"/>
          </a:xfrm>
          <a:prstGeom prst="rect">
            <a:avLst/>
          </a:prstGeom>
          <a:noFill/>
        </p:spPr>
        <p:txBody>
          <a:bodyPr wrap="none" rtlCol="0">
            <a:spAutoFit/>
          </a:bodyPr>
          <a:lstStyle/>
          <a:p>
            <a:r>
              <a:rPr lang="zh-CN" altLang="en-US" dirty="0"/>
              <a:t>状态预测步：</a:t>
            </a:r>
          </a:p>
        </p:txBody>
      </p:sp>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D333CB60-B11C-4CF6-8629-48D60DF05652}"/>
                  </a:ext>
                </a:extLst>
              </p:cNvPr>
              <p:cNvSpPr/>
              <p:nvPr/>
            </p:nvSpPr>
            <p:spPr>
              <a:xfrm>
                <a:off x="3090074" y="3483293"/>
                <a:ext cx="5047792" cy="8188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𝑝</m:t>
                      </m:r>
                      <m:d>
                        <m:dPr>
                          <m:ctrlPr>
                            <a:rPr lang="zh-CN" altLang="zh-CN" i="1">
                              <a:latin typeface="Cambria Math" panose="02040503050406030204" pitchFamily="18" charset="0"/>
                            </a:rPr>
                          </m:ctrlPr>
                        </m:dPr>
                        <m:e>
                          <m:sSub>
                            <m:sSubPr>
                              <m:ctrlPr>
                                <a:rPr lang="zh-CN"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𝑘</m:t>
                              </m:r>
                              <m:r>
                                <a:rPr lang="en-US" altLang="zh-CN" i="1">
                                  <a:latin typeface="Cambria Math" panose="02040503050406030204" pitchFamily="18" charset="0"/>
                                </a:rPr>
                                <m:t>+1,</m:t>
                              </m:r>
                              <m:r>
                                <a:rPr lang="en-US" altLang="zh-CN" i="1">
                                  <a:latin typeface="Cambria Math" panose="02040503050406030204" pitchFamily="18" charset="0"/>
                                </a:rPr>
                                <m:t>𝑖</m:t>
                              </m:r>
                            </m:sub>
                          </m:sSub>
                        </m:e>
                      </m:d>
                      <m:r>
                        <a:rPr lang="en-US" altLang="zh-CN">
                          <a:latin typeface="Cambria Math" panose="02040503050406030204" pitchFamily="18" charset="0"/>
                        </a:rPr>
                        <m:t>=</m:t>
                      </m:r>
                      <m:nary>
                        <m:naryPr>
                          <m:limLoc m:val="undOvr"/>
                          <m:subHide m:val="on"/>
                          <m:supHide m:val="on"/>
                          <m:ctrlPr>
                            <a:rPr lang="zh-CN" altLang="zh-CN" i="1">
                              <a:latin typeface="Cambria Math" panose="02040503050406030204" pitchFamily="18" charset="0"/>
                            </a:rPr>
                          </m:ctrlPr>
                        </m:naryPr>
                        <m:sub/>
                        <m:sup/>
                        <m:e>
                          <m:r>
                            <a:rPr lang="en-US" altLang="zh-CN" i="1">
                              <a:latin typeface="Cambria Math" panose="02040503050406030204" pitchFamily="18" charset="0"/>
                            </a:rPr>
                            <m:t>𝒩</m:t>
                          </m:r>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𝑘</m:t>
                              </m:r>
                              <m:r>
                                <a:rPr lang="en-US" altLang="zh-CN" i="1">
                                  <a:latin typeface="Cambria Math" panose="02040503050406030204" pitchFamily="18" charset="0"/>
                                </a:rPr>
                                <m:t>+1,</m:t>
                              </m:r>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𝐹</m:t>
                              </m:r>
                            </m:e>
                            <m:sub>
                              <m:r>
                                <a:rPr lang="en-US" altLang="zh-CN" i="1">
                                  <a:latin typeface="Cambria Math" panose="02040503050406030204" pitchFamily="18" charset="0"/>
                                </a:rPr>
                                <m:t>𝑘</m:t>
                              </m:r>
                              <m:r>
                                <a:rPr lang="en-US" altLang="zh-CN" i="1">
                                  <a:latin typeface="Cambria Math" panose="02040503050406030204" pitchFamily="18" charset="0"/>
                                </a:rPr>
                                <m:t>,</m:t>
                              </m:r>
                              <m:r>
                                <a:rPr lang="en-US" altLang="zh-CN" i="1">
                                  <a:latin typeface="Cambria Math" panose="02040503050406030204" pitchFamily="18" charset="0"/>
                                </a:rPr>
                                <m:t>𝑖</m:t>
                              </m:r>
                            </m:sub>
                          </m:sSub>
                          <m:sSub>
                            <m:sSubPr>
                              <m:ctrlPr>
                                <a:rPr lang="zh-CN"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𝑘</m:t>
                              </m:r>
                              <m:r>
                                <a:rPr lang="en-US" altLang="zh-CN" i="1">
                                  <a:latin typeface="Cambria Math" panose="02040503050406030204" pitchFamily="18" charset="0"/>
                                </a:rPr>
                                <m:t>,</m:t>
                              </m:r>
                              <m:r>
                                <a:rPr lang="en-US" altLang="zh-CN" i="1">
                                  <a:latin typeface="Cambria Math" panose="02040503050406030204" pitchFamily="18" charset="0"/>
                                </a:rPr>
                                <m:t>𝑖</m:t>
                              </m:r>
                            </m:sub>
                          </m:sSub>
                          <m:r>
                            <a:rPr lang="en-US" altLang="zh-CN" i="1">
                              <a:latin typeface="Cambria Math" panose="02040503050406030204" pitchFamily="18" charset="0"/>
                            </a:rPr>
                            <m:t>,</m:t>
                          </m:r>
                          <m:sSubSup>
                            <m:sSubSupPr>
                              <m:ctrlPr>
                                <a:rPr lang="zh-CN" altLang="zh-CN" i="1">
                                  <a:latin typeface="Cambria Math" panose="02040503050406030204" pitchFamily="18" charset="0"/>
                                </a:rPr>
                              </m:ctrlPr>
                            </m:sSubSupPr>
                            <m:e>
                              <m:r>
                                <a:rPr lang="en-US" altLang="zh-CN" i="1">
                                  <a:latin typeface="Cambria Math" panose="02040503050406030204" pitchFamily="18" charset="0"/>
                                </a:rPr>
                                <m:t>𝑄</m:t>
                              </m:r>
                            </m:e>
                            <m:sub>
                              <m:r>
                                <a:rPr lang="en-US" altLang="zh-CN" i="1">
                                  <a:latin typeface="Cambria Math" panose="02040503050406030204" pitchFamily="18" charset="0"/>
                                </a:rPr>
                                <m:t>𝑘</m:t>
                              </m:r>
                              <m:r>
                                <a:rPr lang="en-US" altLang="zh-CN" i="1">
                                  <a:latin typeface="Cambria Math" panose="02040503050406030204" pitchFamily="18" charset="0"/>
                                </a:rPr>
                                <m:t>,</m:t>
                              </m:r>
                              <m:r>
                                <a:rPr lang="en-US" altLang="zh-CN" i="1">
                                  <a:latin typeface="Cambria Math" panose="02040503050406030204" pitchFamily="18" charset="0"/>
                                </a:rPr>
                                <m:t>𝑖</m:t>
                              </m:r>
                            </m:sub>
                            <m:sup>
                              <m:r>
                                <a:rPr lang="en-US" altLang="zh-CN" i="1">
                                  <a:latin typeface="Cambria Math" panose="02040503050406030204" pitchFamily="18" charset="0"/>
                                </a:rPr>
                                <m:t>0</m:t>
                              </m:r>
                            </m:sup>
                          </m:sSubSup>
                          <m:r>
                            <a:rPr lang="en-US" altLang="zh-CN" i="1">
                              <a:latin typeface="Cambria Math" panose="02040503050406030204" pitchFamily="18" charset="0"/>
                            </a:rPr>
                            <m:t>)</m:t>
                          </m:r>
                          <m:r>
                            <a:rPr lang="en-US" altLang="zh-CN" i="1">
                              <a:latin typeface="Cambria Math" panose="02040503050406030204" pitchFamily="18" charset="0"/>
                            </a:rPr>
                            <m:t>𝑝</m:t>
                          </m:r>
                          <m:d>
                            <m:dPr>
                              <m:ctrlPr>
                                <a:rPr lang="zh-CN" altLang="zh-CN" i="1">
                                  <a:latin typeface="Cambria Math" panose="02040503050406030204" pitchFamily="18" charset="0"/>
                                </a:rPr>
                              </m:ctrlPr>
                            </m:dPr>
                            <m:e>
                              <m:sSub>
                                <m:sSubPr>
                                  <m:ctrlPr>
                                    <a:rPr lang="zh-CN"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𝑘</m:t>
                                  </m:r>
                                  <m:r>
                                    <a:rPr lang="en-US" altLang="zh-CN" i="1">
                                      <a:latin typeface="Cambria Math" panose="02040503050406030204" pitchFamily="18" charset="0"/>
                                    </a:rPr>
                                    <m:t>,</m:t>
                                  </m:r>
                                  <m:r>
                                    <a:rPr lang="en-US" altLang="zh-CN" i="1">
                                      <a:latin typeface="Cambria Math" panose="02040503050406030204" pitchFamily="18" charset="0"/>
                                    </a:rPr>
                                    <m:t>𝑖</m:t>
                                  </m:r>
                                </m:sub>
                              </m:sSub>
                            </m:e>
                          </m:d>
                          <m:box>
                            <m:boxPr>
                              <m:diff m:val="on"/>
                              <m:ctrlPr>
                                <a:rPr lang="zh-CN" altLang="zh-CN" i="1">
                                  <a:latin typeface="Cambria Math" panose="02040503050406030204" pitchFamily="18" charset="0"/>
                                </a:rPr>
                              </m:ctrlPr>
                            </m:boxPr>
                            <m:e>
                              <m:r>
                                <a:rPr lang="en-US" altLang="zh-CN" i="1">
                                  <a:latin typeface="Cambria Math" panose="02040503050406030204" pitchFamily="18" charset="0"/>
                                </a:rPr>
                                <m:t>𝑑</m:t>
                              </m:r>
                              <m:sSub>
                                <m:sSubPr>
                                  <m:ctrlPr>
                                    <a:rPr lang="zh-CN"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𝑘</m:t>
                                  </m:r>
                                  <m:r>
                                    <a:rPr lang="en-US" altLang="zh-CN" i="1">
                                      <a:latin typeface="Cambria Math" panose="02040503050406030204" pitchFamily="18" charset="0"/>
                                    </a:rPr>
                                    <m:t>,</m:t>
                                  </m:r>
                                  <m:r>
                                    <a:rPr lang="en-US" altLang="zh-CN" i="1">
                                      <a:latin typeface="Cambria Math" panose="02040503050406030204" pitchFamily="18" charset="0"/>
                                    </a:rPr>
                                    <m:t>𝑖</m:t>
                                  </m:r>
                                </m:sub>
                              </m:sSub>
                            </m:e>
                          </m:box>
                        </m:e>
                      </m:nary>
                    </m:oMath>
                  </m:oMathPara>
                </a14:m>
                <a:endParaRPr lang="zh-CN" altLang="en-US" dirty="0"/>
              </a:p>
            </p:txBody>
          </p:sp>
        </mc:Choice>
        <mc:Fallback xmlns="">
          <p:sp>
            <p:nvSpPr>
              <p:cNvPr id="10" name="矩形 9">
                <a:extLst>
                  <a:ext uri="{FF2B5EF4-FFF2-40B4-BE49-F238E27FC236}">
                    <a16:creationId xmlns:a16="http://schemas.microsoft.com/office/drawing/2014/main" id="{D333CB60-B11C-4CF6-8629-48D60DF05652}"/>
                  </a:ext>
                </a:extLst>
              </p:cNvPr>
              <p:cNvSpPr>
                <a:spLocks noRot="1" noChangeAspect="1" noMove="1" noResize="1" noEditPoints="1" noAdjustHandles="1" noChangeArrowheads="1" noChangeShapeType="1" noTextEdit="1"/>
              </p:cNvSpPr>
              <p:nvPr/>
            </p:nvSpPr>
            <p:spPr>
              <a:xfrm>
                <a:off x="3090074" y="3483293"/>
                <a:ext cx="5047792" cy="818879"/>
              </a:xfrm>
              <a:prstGeom prst="rect">
                <a:avLst/>
              </a:prstGeom>
              <a:blipFill>
                <a:blip r:embed="rId4"/>
                <a:stretch>
                  <a:fillRect/>
                </a:stretch>
              </a:blipFill>
            </p:spPr>
            <p:txBody>
              <a:bodyPr/>
              <a:lstStyle/>
              <a:p>
                <a:r>
                  <a:rPr lang="zh-CN" altLang="en-US">
                    <a:noFill/>
                  </a:rPr>
                  <a:t> </a:t>
                </a:r>
              </a:p>
            </p:txBody>
          </p:sp>
        </mc:Fallback>
      </mc:AlternateContent>
      <p:sp>
        <p:nvSpPr>
          <p:cNvPr id="11" name="文本框 10">
            <a:extLst>
              <a:ext uri="{FF2B5EF4-FFF2-40B4-BE49-F238E27FC236}">
                <a16:creationId xmlns:a16="http://schemas.microsoft.com/office/drawing/2014/main" id="{2AE45A6A-FA41-421E-91AB-E0E0E8C6471E}"/>
              </a:ext>
            </a:extLst>
          </p:cNvPr>
          <p:cNvSpPr txBox="1"/>
          <p:nvPr/>
        </p:nvSpPr>
        <p:spPr>
          <a:xfrm>
            <a:off x="1644327" y="4240178"/>
            <a:ext cx="1569660" cy="369332"/>
          </a:xfrm>
          <a:prstGeom prst="rect">
            <a:avLst/>
          </a:prstGeom>
          <a:noFill/>
        </p:spPr>
        <p:txBody>
          <a:bodyPr wrap="none" rtlCol="0">
            <a:spAutoFit/>
          </a:bodyPr>
          <a:lstStyle/>
          <a:p>
            <a:r>
              <a:rPr lang="zh-CN" altLang="en-US" dirty="0"/>
              <a:t>状态更新步：</a:t>
            </a:r>
          </a:p>
        </p:txBody>
      </p:sp>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id="{76B85381-9F97-4125-A0D9-BEB2B8D40CFD}"/>
                  </a:ext>
                </a:extLst>
              </p:cNvPr>
              <p:cNvSpPr/>
              <p:nvPr/>
            </p:nvSpPr>
            <p:spPr>
              <a:xfrm>
                <a:off x="2968534" y="4683009"/>
                <a:ext cx="5290871" cy="77912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𝑝</m:t>
                      </m:r>
                      <m:d>
                        <m:dPr>
                          <m:ctrlPr>
                            <a:rPr lang="zh-CN" altLang="zh-CN" i="1">
                              <a:latin typeface="Cambria Math" panose="02040503050406030204" pitchFamily="18" charset="0"/>
                            </a:rPr>
                          </m:ctrlPr>
                        </m:dPr>
                        <m:e>
                          <m:sSub>
                            <m:sSubPr>
                              <m:ctrlPr>
                                <a:rPr lang="zh-CN"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𝑘</m:t>
                              </m:r>
                              <m:r>
                                <a:rPr lang="en-US" altLang="zh-CN" i="1">
                                  <a:latin typeface="Cambria Math" panose="02040503050406030204" pitchFamily="18" charset="0"/>
                                </a:rPr>
                                <m:t>+1,</m:t>
                              </m:r>
                              <m:r>
                                <a:rPr lang="en-US" altLang="zh-CN" i="1">
                                  <a:latin typeface="Cambria Math" panose="02040503050406030204" pitchFamily="18" charset="0"/>
                                </a:rPr>
                                <m:t>𝑖</m:t>
                              </m:r>
                            </m:sub>
                          </m:sSub>
                          <m:d>
                            <m:dPr>
                              <m:begChr m:val="|"/>
                              <m:endChr m:val=""/>
                              <m:ctrlPr>
                                <a:rPr lang="zh-CN" altLang="zh-CN" i="1">
                                  <a:latin typeface="Cambria Math" panose="02040503050406030204" pitchFamily="18" charset="0"/>
                                </a:rPr>
                              </m:ctrlPr>
                            </m:dPr>
                            <m:e>
                              <m:sSub>
                                <m:sSubPr>
                                  <m:ctrlPr>
                                    <a:rPr lang="zh-CN" altLang="zh-CN" i="1">
                                      <a:latin typeface="Cambria Math" panose="02040503050406030204" pitchFamily="18" charset="0"/>
                                    </a:rPr>
                                  </m:ctrlPr>
                                </m:sSubPr>
                                <m:e>
                                  <m:r>
                                    <a:rPr lang="en-US" altLang="zh-CN" i="1">
                                      <a:latin typeface="Cambria Math" panose="02040503050406030204" pitchFamily="18" charset="0"/>
                                    </a:rPr>
                                    <m:t>𝑧</m:t>
                                  </m:r>
                                </m:e>
                                <m:sub>
                                  <m:r>
                                    <a:rPr lang="en-US" altLang="zh-CN" i="1">
                                      <a:latin typeface="Cambria Math" panose="02040503050406030204" pitchFamily="18" charset="0"/>
                                    </a:rPr>
                                    <m:t>𝑘</m:t>
                                  </m:r>
                                  <m:r>
                                    <a:rPr lang="en-US" altLang="zh-CN" i="1">
                                      <a:latin typeface="Cambria Math" panose="02040503050406030204" pitchFamily="18" charset="0"/>
                                    </a:rPr>
                                    <m:t>+1</m:t>
                                  </m:r>
                                </m:sub>
                              </m:sSub>
                            </m:e>
                          </m:d>
                        </m:e>
                      </m:d>
                      <m:r>
                        <a:rPr lang="en-US" altLang="zh-CN">
                          <a:latin typeface="Cambria Math" panose="02040503050406030204" pitchFamily="18" charset="0"/>
                        </a:rPr>
                        <m:t>=</m:t>
                      </m:r>
                      <m:f>
                        <m:fPr>
                          <m:ctrlPr>
                            <a:rPr lang="zh-CN" altLang="zh-CN" i="1">
                              <a:latin typeface="Cambria Math" panose="02040503050406030204" pitchFamily="18" charset="0"/>
                            </a:rPr>
                          </m:ctrlPr>
                        </m:fPr>
                        <m:num>
                          <m:r>
                            <a:rPr lang="en-US" altLang="zh-CN" i="1">
                              <a:latin typeface="Cambria Math" panose="02040503050406030204" pitchFamily="18" charset="0"/>
                            </a:rPr>
                            <m:t>𝑔</m:t>
                          </m:r>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𝑧</m:t>
                              </m:r>
                            </m:e>
                            <m:sub>
                              <m:r>
                                <a:rPr lang="en-US" altLang="zh-CN" i="1">
                                  <a:latin typeface="Cambria Math" panose="02040503050406030204" pitchFamily="18" charset="0"/>
                                </a:rPr>
                                <m:t>𝑘</m:t>
                              </m:r>
                              <m:r>
                                <a:rPr lang="en-US" altLang="zh-CN" i="1">
                                  <a:latin typeface="Cambria Math" panose="02040503050406030204" pitchFamily="18" charset="0"/>
                                </a:rPr>
                                <m:t>+1</m:t>
                              </m:r>
                            </m:sub>
                          </m:sSub>
                          <m:d>
                            <m:dPr>
                              <m:begChr m:val="|"/>
                              <m:endChr m:val=""/>
                              <m:ctrlPr>
                                <a:rPr lang="zh-CN" altLang="zh-CN" i="1">
                                  <a:latin typeface="Cambria Math" panose="02040503050406030204" pitchFamily="18" charset="0"/>
                                </a:rPr>
                              </m:ctrlPr>
                            </m:dPr>
                            <m:e>
                              <m:sSub>
                                <m:sSubPr>
                                  <m:ctrlPr>
                                    <a:rPr lang="zh-CN"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𝑘</m:t>
                                  </m:r>
                                  <m:r>
                                    <a:rPr lang="en-US" altLang="zh-CN" i="1">
                                      <a:latin typeface="Cambria Math" panose="02040503050406030204" pitchFamily="18" charset="0"/>
                                    </a:rPr>
                                    <m:t>+1</m:t>
                                  </m:r>
                                </m:sub>
                              </m:sSub>
                            </m:e>
                          </m:d>
                          <m:r>
                            <a:rPr lang="en-US" altLang="zh-CN" i="1">
                              <a:latin typeface="Cambria Math" panose="02040503050406030204" pitchFamily="18" charset="0"/>
                            </a:rPr>
                            <m:t>,</m:t>
                          </m:r>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𝑝</m:t>
                          </m:r>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𝑘</m:t>
                              </m:r>
                              <m:r>
                                <a:rPr lang="en-US" altLang="zh-CN" i="1">
                                  <a:latin typeface="Cambria Math" panose="02040503050406030204" pitchFamily="18" charset="0"/>
                                </a:rPr>
                                <m:t>+1</m:t>
                              </m:r>
                            </m:sub>
                          </m:sSub>
                          <m:r>
                            <a:rPr lang="en-US" altLang="zh-CN" i="1">
                              <a:latin typeface="Cambria Math" panose="02040503050406030204" pitchFamily="18" charset="0"/>
                            </a:rPr>
                            <m:t>,</m:t>
                          </m:r>
                          <m:r>
                            <a:rPr lang="en-US" altLang="zh-CN" i="1">
                              <a:latin typeface="Cambria Math" panose="02040503050406030204" pitchFamily="18" charset="0"/>
                            </a:rPr>
                            <m:t>𝑖</m:t>
                          </m:r>
                          <m:r>
                            <a:rPr lang="en-US" altLang="zh-CN" i="1">
                              <a:latin typeface="Cambria Math" panose="02040503050406030204" pitchFamily="18" charset="0"/>
                            </a:rPr>
                            <m:t>)</m:t>
                          </m:r>
                        </m:num>
                        <m:den>
                          <m:nary>
                            <m:naryPr>
                              <m:limLoc m:val="undOvr"/>
                              <m:subHide m:val="on"/>
                              <m:supHide m:val="on"/>
                              <m:ctrlPr>
                                <a:rPr lang="zh-CN" altLang="zh-CN" i="1">
                                  <a:latin typeface="Cambria Math" panose="02040503050406030204" pitchFamily="18" charset="0"/>
                                </a:rPr>
                              </m:ctrlPr>
                            </m:naryPr>
                            <m:sub/>
                            <m:sup/>
                            <m:e>
                              <m:r>
                                <a:rPr lang="en-US" altLang="zh-CN" i="1">
                                  <a:latin typeface="Cambria Math" panose="02040503050406030204" pitchFamily="18" charset="0"/>
                                </a:rPr>
                                <m:t>𝑔</m:t>
                              </m:r>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𝑧</m:t>
                                  </m:r>
                                </m:e>
                                <m:sub>
                                  <m:r>
                                    <a:rPr lang="en-US" altLang="zh-CN" i="1">
                                      <a:latin typeface="Cambria Math" panose="02040503050406030204" pitchFamily="18" charset="0"/>
                                    </a:rPr>
                                    <m:t>𝑘</m:t>
                                  </m:r>
                                  <m:r>
                                    <a:rPr lang="en-US" altLang="zh-CN" i="1">
                                      <a:latin typeface="Cambria Math" panose="02040503050406030204" pitchFamily="18" charset="0"/>
                                    </a:rPr>
                                    <m:t>+1</m:t>
                                  </m:r>
                                </m:sub>
                              </m:sSub>
                              <m:d>
                                <m:dPr>
                                  <m:begChr m:val="|"/>
                                  <m:endChr m:val=""/>
                                  <m:ctrlPr>
                                    <a:rPr lang="zh-CN" altLang="zh-CN" i="1">
                                      <a:latin typeface="Cambria Math" panose="02040503050406030204" pitchFamily="18" charset="0"/>
                                    </a:rPr>
                                  </m:ctrlPr>
                                </m:dPr>
                                <m:e>
                                  <m:sSub>
                                    <m:sSubPr>
                                      <m:ctrlPr>
                                        <a:rPr lang="zh-CN"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𝑘</m:t>
                                      </m:r>
                                      <m:r>
                                        <a:rPr lang="en-US" altLang="zh-CN" i="1">
                                          <a:latin typeface="Cambria Math" panose="02040503050406030204" pitchFamily="18" charset="0"/>
                                        </a:rPr>
                                        <m:t>+1</m:t>
                                      </m:r>
                                    </m:sub>
                                  </m:sSub>
                                </m:e>
                              </m:d>
                              <m:r>
                                <a:rPr lang="en-US" altLang="zh-CN" i="1">
                                  <a:latin typeface="Cambria Math" panose="02040503050406030204" pitchFamily="18" charset="0"/>
                                </a:rPr>
                                <m:t>,</m:t>
                              </m:r>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𝑝</m:t>
                              </m:r>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𝑘</m:t>
                                  </m:r>
                                  <m:r>
                                    <a:rPr lang="en-US" altLang="zh-CN" i="1">
                                      <a:latin typeface="Cambria Math" panose="02040503050406030204" pitchFamily="18" charset="0"/>
                                    </a:rPr>
                                    <m:t>+1</m:t>
                                  </m:r>
                                </m:sub>
                              </m:sSub>
                              <m:r>
                                <a:rPr lang="en-US" altLang="zh-CN" i="1">
                                  <a:latin typeface="Cambria Math" panose="02040503050406030204" pitchFamily="18" charset="0"/>
                                </a:rPr>
                                <m:t>,</m:t>
                              </m:r>
                              <m:r>
                                <a:rPr lang="en-US" altLang="zh-CN" i="1">
                                  <a:latin typeface="Cambria Math" panose="02040503050406030204" pitchFamily="18" charset="0"/>
                                </a:rPr>
                                <m:t>𝑖</m:t>
                              </m:r>
                              <m:r>
                                <a:rPr lang="en-US" altLang="zh-CN" i="1">
                                  <a:latin typeface="Cambria Math" panose="02040503050406030204" pitchFamily="18" charset="0"/>
                                </a:rPr>
                                <m:t>)</m:t>
                              </m:r>
                              <m:box>
                                <m:boxPr>
                                  <m:diff m:val="on"/>
                                  <m:ctrlPr>
                                    <a:rPr lang="zh-CN" altLang="zh-CN" i="1">
                                      <a:latin typeface="Cambria Math" panose="02040503050406030204" pitchFamily="18" charset="0"/>
                                    </a:rPr>
                                  </m:ctrlPr>
                                </m:boxPr>
                                <m:e>
                                  <m:r>
                                    <a:rPr lang="en-US" altLang="zh-CN" i="1">
                                      <a:latin typeface="Cambria Math" panose="02040503050406030204" pitchFamily="18" charset="0"/>
                                    </a:rPr>
                                    <m:t>𝑑</m:t>
                                  </m:r>
                                  <m:sSub>
                                    <m:sSubPr>
                                      <m:ctrlPr>
                                        <a:rPr lang="zh-CN"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𝑘</m:t>
                                      </m:r>
                                      <m:r>
                                        <a:rPr lang="en-US" altLang="zh-CN" i="1">
                                          <a:latin typeface="Cambria Math" panose="02040503050406030204" pitchFamily="18" charset="0"/>
                                        </a:rPr>
                                        <m:t>+1,</m:t>
                                      </m:r>
                                      <m:r>
                                        <a:rPr lang="en-US" altLang="zh-CN" i="1">
                                          <a:latin typeface="Cambria Math" panose="02040503050406030204" pitchFamily="18" charset="0"/>
                                        </a:rPr>
                                        <m:t>𝑖</m:t>
                                      </m:r>
                                    </m:sub>
                                  </m:sSub>
                                </m:e>
                              </m:box>
                            </m:e>
                          </m:nary>
                        </m:den>
                      </m:f>
                    </m:oMath>
                  </m:oMathPara>
                </a14:m>
                <a:endParaRPr lang="zh-CN" altLang="en-US" dirty="0"/>
              </a:p>
            </p:txBody>
          </p:sp>
        </mc:Choice>
        <mc:Fallback xmlns="">
          <p:sp>
            <p:nvSpPr>
              <p:cNvPr id="12" name="矩形 11">
                <a:extLst>
                  <a:ext uri="{FF2B5EF4-FFF2-40B4-BE49-F238E27FC236}">
                    <a16:creationId xmlns:a16="http://schemas.microsoft.com/office/drawing/2014/main" id="{76B85381-9F97-4125-A0D9-BEB2B8D40CFD}"/>
                  </a:ext>
                </a:extLst>
              </p:cNvPr>
              <p:cNvSpPr>
                <a:spLocks noRot="1" noChangeAspect="1" noMove="1" noResize="1" noEditPoints="1" noAdjustHandles="1" noChangeArrowheads="1" noChangeShapeType="1" noTextEdit="1"/>
              </p:cNvSpPr>
              <p:nvPr/>
            </p:nvSpPr>
            <p:spPr>
              <a:xfrm>
                <a:off x="2968534" y="4683009"/>
                <a:ext cx="5290871" cy="779124"/>
              </a:xfrm>
              <a:prstGeom prst="rect">
                <a:avLst/>
              </a:prstGeom>
              <a:blipFill>
                <a:blip r:embed="rId5"/>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4559264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表格 8">
            <a:extLst>
              <a:ext uri="{FF2B5EF4-FFF2-40B4-BE49-F238E27FC236}">
                <a16:creationId xmlns:a16="http://schemas.microsoft.com/office/drawing/2014/main" id="{C27BF0F8-1B4D-4EF8-B707-A1CC33F07F9A}"/>
              </a:ext>
            </a:extLst>
          </p:cNvPr>
          <p:cNvGraphicFramePr>
            <a:graphicFrameLocks noGrp="1"/>
          </p:cNvGraphicFramePr>
          <p:nvPr>
            <p:extLst>
              <p:ext uri="{D42A27DB-BD31-4B8C-83A1-F6EECF244321}">
                <p14:modId xmlns:p14="http://schemas.microsoft.com/office/powerpoint/2010/main" val="1059551388"/>
              </p:ext>
            </p:extLst>
          </p:nvPr>
        </p:nvGraphicFramePr>
        <p:xfrm>
          <a:off x="1847528" y="548680"/>
          <a:ext cx="6624000" cy="670992"/>
        </p:xfrm>
        <a:graphic>
          <a:graphicData uri="http://schemas.openxmlformats.org/drawingml/2006/table">
            <a:tbl>
              <a:tblPr firstRow="1" bandRow="1">
                <a:tableStyleId>{5C22544A-7EE6-4342-B048-85BDC9FD1C3A}</a:tableStyleId>
              </a:tblPr>
              <a:tblGrid>
                <a:gridCol w="1656000">
                  <a:extLst>
                    <a:ext uri="{9D8B030D-6E8A-4147-A177-3AD203B41FA5}">
                      <a16:colId xmlns:a16="http://schemas.microsoft.com/office/drawing/2014/main" val="20000"/>
                    </a:ext>
                  </a:extLst>
                </a:gridCol>
                <a:gridCol w="1656000">
                  <a:extLst>
                    <a:ext uri="{9D8B030D-6E8A-4147-A177-3AD203B41FA5}">
                      <a16:colId xmlns:a16="http://schemas.microsoft.com/office/drawing/2014/main" val="20001"/>
                    </a:ext>
                  </a:extLst>
                </a:gridCol>
                <a:gridCol w="1656000">
                  <a:extLst>
                    <a:ext uri="{9D8B030D-6E8A-4147-A177-3AD203B41FA5}">
                      <a16:colId xmlns:a16="http://schemas.microsoft.com/office/drawing/2014/main" val="20002"/>
                    </a:ext>
                  </a:extLst>
                </a:gridCol>
                <a:gridCol w="1656000">
                  <a:extLst>
                    <a:ext uri="{9D8B030D-6E8A-4147-A177-3AD203B41FA5}">
                      <a16:colId xmlns:a16="http://schemas.microsoft.com/office/drawing/2014/main" val="20003"/>
                    </a:ext>
                  </a:extLst>
                </a:gridCol>
              </a:tblGrid>
              <a:tr h="504055">
                <a:tc rowSpan="2">
                  <a:txBody>
                    <a:bodyPr/>
                    <a:lstStyle/>
                    <a:p>
                      <a:pPr algn="ctr"/>
                      <a:r>
                        <a:rPr lang="zh-CN" altLang="en-US" sz="1800" b="1" dirty="0">
                          <a:latin typeface="微软雅黑" pitchFamily="34" charset="-122"/>
                          <a:ea typeface="微软雅黑" pitchFamily="34" charset="-122"/>
                        </a:rPr>
                        <a:t>背景介绍及研究意义</a:t>
                      </a:r>
                      <a:endParaRPr lang="zh-CN" altLang="en-US" sz="1400" b="1" dirty="0">
                        <a:latin typeface="微软雅黑" pitchFamily="34" charset="-122"/>
                        <a:ea typeface="微软雅黑" pitchFamily="34" charset="-122"/>
                      </a:endParaRPr>
                    </a:p>
                  </a:txBody>
                  <a:tcPr anchor="ctr">
                    <a:lnL w="3810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zh-CN" altLang="en-US" b="1" dirty="0">
                          <a:solidFill>
                            <a:schemeClr val="accent1">
                              <a:lumMod val="75000"/>
                            </a:schemeClr>
                          </a:solidFill>
                          <a:latin typeface="微软雅黑" pitchFamily="34" charset="-122"/>
                          <a:ea typeface="微软雅黑" pitchFamily="34" charset="-122"/>
                        </a:rPr>
                        <a:t>研究内容</a:t>
                      </a:r>
                    </a:p>
                  </a:txBody>
                  <a:tcPr anchor="b">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b="1" dirty="0">
                          <a:solidFill>
                            <a:schemeClr val="accent1">
                              <a:lumMod val="75000"/>
                            </a:schemeClr>
                          </a:solidFill>
                          <a:latin typeface="微软雅黑" pitchFamily="34" charset="-122"/>
                          <a:ea typeface="微软雅黑" pitchFamily="34" charset="-122"/>
                        </a:rPr>
                        <a:t>研究计划</a:t>
                      </a:r>
                    </a:p>
                  </a:txBody>
                  <a:tcPr anchor="b">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b="1" dirty="0">
                          <a:solidFill>
                            <a:schemeClr val="accent1">
                              <a:lumMod val="75000"/>
                            </a:schemeClr>
                          </a:solidFill>
                          <a:latin typeface="微软雅黑" pitchFamily="34" charset="-122"/>
                          <a:ea typeface="微软雅黑" pitchFamily="34" charset="-122"/>
                        </a:rPr>
                        <a:t>研究成果</a:t>
                      </a:r>
                    </a:p>
                  </a:txBody>
                  <a:tcPr anchor="b">
                    <a:lnL w="5715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166937">
                <a:tc vMerge="1">
                  <a:txBody>
                    <a:bodyPr/>
                    <a:lstStyle/>
                    <a:p>
                      <a:pPr algn="ctr"/>
                      <a:endParaRPr lang="zh-CN" altLang="en-US" sz="1600" b="0" dirty="0">
                        <a:latin typeface="微软雅黑" pitchFamily="34" charset="-122"/>
                        <a:ea typeface="微软雅黑" pitchFamily="34" charset="-122"/>
                      </a:endParaRPr>
                    </a:p>
                  </a:txBody>
                  <a:tcPr anchor="ctr">
                    <a:lnT w="38100" cap="flat" cmpd="sng" algn="ctr">
                      <a:solidFill>
                        <a:schemeClr val="accent1">
                          <a:lumMod val="75000"/>
                        </a:schemeClr>
                      </a:solidFill>
                      <a:prstDash val="solid"/>
                      <a:round/>
                      <a:headEnd type="none" w="med" len="med"/>
                      <a:tailEnd type="none" w="med" len="med"/>
                    </a:lnT>
                  </a:tcPr>
                </a:tc>
                <a:tc>
                  <a:txBody>
                    <a:bodyPr/>
                    <a:lstStyle/>
                    <a:p>
                      <a:pPr algn="ctr"/>
                      <a:endParaRPr lang="zh-CN" altLang="en-US" sz="100" b="1" dirty="0">
                        <a:solidFill>
                          <a:schemeClr val="accent1">
                            <a:lumMod val="75000"/>
                          </a:schemeClr>
                        </a:solidFill>
                        <a:latin typeface="微软雅黑" pitchFamily="34" charset="-122"/>
                        <a:ea typeface="微软雅黑" pitchFamily="34" charset="-122"/>
                      </a:endParaRP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zh-CN" altLang="en-US" sz="100" b="1" dirty="0">
                        <a:solidFill>
                          <a:schemeClr val="accent1">
                            <a:lumMod val="75000"/>
                          </a:schemeClr>
                        </a:solidFill>
                        <a:latin typeface="微软雅黑" pitchFamily="34" charset="-122"/>
                        <a:ea typeface="微软雅黑" pitchFamily="34" charset="-122"/>
                      </a:endParaRP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zh-CN" altLang="en-US" sz="100" b="1" dirty="0">
                        <a:solidFill>
                          <a:schemeClr val="accent1">
                            <a:lumMod val="75000"/>
                          </a:schemeClr>
                        </a:solidFill>
                        <a:latin typeface="微软雅黑" pitchFamily="34" charset="-122"/>
                        <a:ea typeface="微软雅黑" pitchFamily="34" charset="-122"/>
                      </a:endParaRP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10001"/>
                  </a:ext>
                </a:extLst>
              </a:tr>
            </a:tbl>
          </a:graphicData>
        </a:graphic>
      </p:graphicFrame>
      <p:pic>
        <p:nvPicPr>
          <p:cNvPr id="12" name="Picture 22" descr="Buckyballs.jpg">
            <a:extLst>
              <a:ext uri="{FF2B5EF4-FFF2-40B4-BE49-F238E27FC236}">
                <a16:creationId xmlns:a16="http://schemas.microsoft.com/office/drawing/2014/main" id="{586D4F9C-7011-41B7-AE24-72787103F89D}"/>
              </a:ext>
            </a:extLst>
          </p:cNvPr>
          <p:cNvPicPr>
            <a:picLocks/>
          </p:cNvPicPr>
          <p:nvPr/>
        </p:nvPicPr>
        <p:blipFill>
          <a:blip r:embed="rId2" cstate="print"/>
          <a:stretch>
            <a:fillRect/>
          </a:stretch>
        </p:blipFill>
        <p:spPr>
          <a:xfrm>
            <a:off x="695400" y="3501661"/>
            <a:ext cx="3240000" cy="2520000"/>
          </a:xfrm>
          <a:prstGeom prst="rect">
            <a:avLst/>
          </a:prstGeom>
          <a:ln>
            <a:noFill/>
          </a:ln>
          <a:effectLst>
            <a:outerShdw blurRad="292100" dist="139700" dir="2700000" algn="tl" rotWithShape="0">
              <a:srgbClr val="333333">
                <a:alpha val="65000"/>
              </a:srgbClr>
            </a:outerShdw>
          </a:effectLst>
        </p:spPr>
      </p:pic>
      <p:pic>
        <p:nvPicPr>
          <p:cNvPr id="13" name="图片 12">
            <a:extLst>
              <a:ext uri="{FF2B5EF4-FFF2-40B4-BE49-F238E27FC236}">
                <a16:creationId xmlns:a16="http://schemas.microsoft.com/office/drawing/2014/main" id="{2923F4F4-8D08-4131-AD74-C39EF04144A5}"/>
              </a:ext>
            </a:extLst>
          </p:cNvPr>
          <p:cNvPicPr>
            <a:picLocks/>
          </p:cNvPicPr>
          <p:nvPr/>
        </p:nvPicPr>
        <p:blipFill>
          <a:blip r:embed="rId3"/>
          <a:stretch>
            <a:fillRect/>
          </a:stretch>
        </p:blipFill>
        <p:spPr>
          <a:xfrm>
            <a:off x="4728626" y="3501661"/>
            <a:ext cx="3240000" cy="2520000"/>
          </a:xfrm>
          <a:prstGeom prst="rect">
            <a:avLst/>
          </a:prstGeom>
          <a:ln>
            <a:noFill/>
          </a:ln>
          <a:effectLst>
            <a:outerShdw blurRad="292100" dist="139700" dir="2700000" algn="tl" rotWithShape="0">
              <a:srgbClr val="333333">
                <a:alpha val="65000"/>
              </a:srgbClr>
            </a:outerShdw>
          </a:effectLst>
        </p:spPr>
      </p:pic>
      <p:pic>
        <p:nvPicPr>
          <p:cNvPr id="15" name="Picture 25" descr="galaxies.jpg">
            <a:extLst>
              <a:ext uri="{FF2B5EF4-FFF2-40B4-BE49-F238E27FC236}">
                <a16:creationId xmlns:a16="http://schemas.microsoft.com/office/drawing/2014/main" id="{9E4DFA08-98A6-4743-A091-C10A361737C2}"/>
              </a:ext>
            </a:extLst>
          </p:cNvPr>
          <p:cNvPicPr>
            <a:picLocks/>
          </p:cNvPicPr>
          <p:nvPr/>
        </p:nvPicPr>
        <p:blipFill>
          <a:blip r:embed="rId4"/>
          <a:srcRect r="18898"/>
          <a:stretch>
            <a:fillRect/>
          </a:stretch>
        </p:blipFill>
        <p:spPr>
          <a:xfrm>
            <a:off x="8761852" y="3472250"/>
            <a:ext cx="3240000" cy="2520000"/>
          </a:xfrm>
          <a:prstGeom prst="rect">
            <a:avLst/>
          </a:prstGeom>
          <a:ln>
            <a:noFill/>
          </a:ln>
          <a:effectLst>
            <a:outerShdw blurRad="292100" dist="139700" dir="2700000" algn="tl" rotWithShape="0">
              <a:srgbClr val="333333">
                <a:alpha val="65000"/>
              </a:srgbClr>
            </a:outerShdw>
          </a:effectLst>
        </p:spPr>
      </p:pic>
      <p:sp>
        <p:nvSpPr>
          <p:cNvPr id="16" name="文本框 15">
            <a:extLst>
              <a:ext uri="{FF2B5EF4-FFF2-40B4-BE49-F238E27FC236}">
                <a16:creationId xmlns:a16="http://schemas.microsoft.com/office/drawing/2014/main" id="{5629D705-9A8B-45D8-BC6F-671D3E9092DF}"/>
              </a:ext>
            </a:extLst>
          </p:cNvPr>
          <p:cNvSpPr txBox="1"/>
          <p:nvPr/>
        </p:nvSpPr>
        <p:spPr>
          <a:xfrm>
            <a:off x="1199456" y="1899001"/>
            <a:ext cx="7461218" cy="1015663"/>
          </a:xfrm>
          <a:prstGeom prst="rect">
            <a:avLst/>
          </a:prstGeom>
          <a:noFill/>
        </p:spPr>
        <p:txBody>
          <a:bodyPr wrap="square">
            <a:spAutoFit/>
          </a:bodyPr>
          <a:lstStyle/>
          <a:p>
            <a:r>
              <a:rPr lang="en-US" altLang="zh-CN" dirty="0">
                <a:sym typeface="+mn-ea"/>
              </a:rPr>
              <a:t>        </a:t>
            </a:r>
            <a:r>
              <a:rPr lang="zh-CN" altLang="en-US" sz="2000" dirty="0">
                <a:sym typeface="+mn-ea"/>
              </a:rPr>
              <a:t>自然界中</a:t>
            </a:r>
            <a:r>
              <a:rPr lang="zh-CN" altLang="zh-CN" sz="2000" dirty="0">
                <a:sym typeface="+mn-ea"/>
              </a:rPr>
              <a:t>许多现象</a:t>
            </a:r>
            <a:r>
              <a:rPr lang="zh-CN" altLang="en-US" sz="2000" dirty="0">
                <a:sym typeface="+mn-ea"/>
              </a:rPr>
              <a:t>我们</a:t>
            </a:r>
            <a:r>
              <a:rPr lang="zh-CN" altLang="zh-CN" sz="2000" dirty="0">
                <a:sym typeface="+mn-ea"/>
              </a:rPr>
              <a:t>都可以用点模式的形式</a:t>
            </a:r>
            <a:r>
              <a:rPr lang="zh-CN" altLang="en-US" sz="2000" dirty="0">
                <a:sym typeface="+mn-ea"/>
              </a:rPr>
              <a:t>描述</a:t>
            </a:r>
            <a:r>
              <a:rPr lang="zh-CN" altLang="zh-CN" sz="2000" dirty="0">
                <a:sym typeface="+mn-ea"/>
              </a:rPr>
              <a:t>，比如</a:t>
            </a:r>
            <a:r>
              <a:rPr lang="zh-CN" altLang="en-US" sz="2000" dirty="0">
                <a:sym typeface="+mn-ea"/>
              </a:rPr>
              <a:t>药物的分子结构</a:t>
            </a:r>
            <a:r>
              <a:rPr lang="zh-CN" altLang="zh-CN" sz="2000" dirty="0">
                <a:sym typeface="+mn-ea"/>
              </a:rPr>
              <a:t>（</a:t>
            </a:r>
            <a:r>
              <a:rPr lang="zh-CN" altLang="en-US" sz="2000" dirty="0">
                <a:solidFill>
                  <a:srgbClr val="FF0000"/>
                </a:solidFill>
                <a:sym typeface="+mn-ea"/>
              </a:rPr>
              <a:t>化学</a:t>
            </a:r>
            <a:r>
              <a:rPr lang="zh-CN" altLang="zh-CN" sz="2000" dirty="0">
                <a:sym typeface="+mn-ea"/>
              </a:rPr>
              <a:t>），</a:t>
            </a:r>
            <a:r>
              <a:rPr lang="zh-CN" altLang="en-US" sz="2000" dirty="0">
                <a:sym typeface="+mn-ea"/>
              </a:rPr>
              <a:t>城市地理布图</a:t>
            </a:r>
            <a:r>
              <a:rPr lang="zh-CN" altLang="zh-CN" sz="2000" dirty="0">
                <a:sym typeface="+mn-ea"/>
              </a:rPr>
              <a:t>（</a:t>
            </a:r>
            <a:r>
              <a:rPr lang="zh-CN" altLang="en-US" sz="2000" dirty="0">
                <a:solidFill>
                  <a:srgbClr val="FF0000"/>
                </a:solidFill>
                <a:sym typeface="+mn-ea"/>
              </a:rPr>
              <a:t>地理</a:t>
            </a:r>
            <a:r>
              <a:rPr lang="zh-CN" altLang="zh-CN" sz="2000" dirty="0">
                <a:solidFill>
                  <a:srgbClr val="FF0000"/>
                </a:solidFill>
                <a:sym typeface="+mn-ea"/>
              </a:rPr>
              <a:t>学</a:t>
            </a:r>
            <a:r>
              <a:rPr lang="zh-CN" altLang="zh-CN" sz="2000" dirty="0">
                <a:sym typeface="+mn-ea"/>
              </a:rPr>
              <a:t>），</a:t>
            </a:r>
            <a:r>
              <a:rPr lang="zh-CN" altLang="en-US" sz="2000" dirty="0">
                <a:sym typeface="+mn-ea"/>
              </a:rPr>
              <a:t>天体的空间分布</a:t>
            </a:r>
            <a:r>
              <a:rPr lang="zh-CN" altLang="zh-CN" sz="2000" dirty="0">
                <a:sym typeface="+mn-ea"/>
              </a:rPr>
              <a:t>(</a:t>
            </a:r>
            <a:r>
              <a:rPr lang="zh-CN" altLang="zh-CN" sz="2000" dirty="0">
                <a:solidFill>
                  <a:srgbClr val="FF0000"/>
                </a:solidFill>
                <a:sym typeface="+mn-ea"/>
              </a:rPr>
              <a:t>天文学</a:t>
            </a:r>
            <a:r>
              <a:rPr lang="zh-CN" altLang="zh-CN" sz="2000" dirty="0">
                <a:sym typeface="+mn-ea"/>
              </a:rPr>
              <a:t>)等</a:t>
            </a:r>
            <a:r>
              <a:rPr lang="zh-CN" altLang="en-US" sz="2000" dirty="0">
                <a:sym typeface="+mn-ea"/>
              </a:rPr>
              <a:t>。</a:t>
            </a:r>
            <a:endParaRPr lang="zh-CN" altLang="en-US" sz="1800" dirty="0"/>
          </a:p>
        </p:txBody>
      </p:sp>
      <p:sp>
        <p:nvSpPr>
          <p:cNvPr id="18" name="文本框 17">
            <a:extLst>
              <a:ext uri="{FF2B5EF4-FFF2-40B4-BE49-F238E27FC236}">
                <a16:creationId xmlns:a16="http://schemas.microsoft.com/office/drawing/2014/main" id="{321F8B95-AA8E-4D7A-8811-9444EC85DB5C}"/>
              </a:ext>
            </a:extLst>
          </p:cNvPr>
          <p:cNvSpPr txBox="1"/>
          <p:nvPr/>
        </p:nvSpPr>
        <p:spPr>
          <a:xfrm>
            <a:off x="661350" y="1359803"/>
            <a:ext cx="6159136" cy="369332"/>
          </a:xfrm>
          <a:prstGeom prst="rect">
            <a:avLst/>
          </a:prstGeom>
          <a:noFill/>
        </p:spPr>
        <p:txBody>
          <a:bodyPr wrap="square">
            <a:spAutoFit/>
          </a:bodyPr>
          <a:lstStyle/>
          <a:p>
            <a:pPr marL="355600" indent="-355600">
              <a:spcBef>
                <a:spcPct val="50000"/>
              </a:spcBef>
              <a:buClr>
                <a:srgbClr val="FF0000"/>
              </a:buClr>
              <a:buSzPct val="130000"/>
              <a:buFont typeface="Wingdings" panose="05000000000000000000" pitchFamily="2" charset="2"/>
              <a:buBlip>
                <a:blip r:embed="rId5"/>
              </a:buBlip>
              <a:tabLst>
                <a:tab pos="5137150" algn="l"/>
              </a:tabLst>
            </a:pPr>
            <a:r>
              <a:rPr lang="zh-CN" altLang="en-US" b="1" dirty="0">
                <a:solidFill>
                  <a:schemeClr val="accent2"/>
                </a:solidFill>
              </a:rPr>
              <a:t>点模式</a:t>
            </a:r>
            <a:r>
              <a:rPr lang="en-AU" altLang="zh-CN" b="1" dirty="0">
                <a:solidFill>
                  <a:schemeClr val="accent2"/>
                </a:solidFill>
              </a:rPr>
              <a:t>: </a:t>
            </a:r>
            <a:r>
              <a:rPr lang="zh-CN" altLang="en-US" b="1" dirty="0">
                <a:solidFill>
                  <a:schemeClr val="accent2"/>
                </a:solidFill>
              </a:rPr>
              <a:t>点</a:t>
            </a:r>
            <a:r>
              <a:rPr lang="en-US" altLang="zh-CN" b="1" dirty="0">
                <a:solidFill>
                  <a:schemeClr val="accent2"/>
                </a:solidFill>
              </a:rPr>
              <a:t>/</a:t>
            </a:r>
            <a:r>
              <a:rPr lang="zh-CN" altLang="en-US" b="1" dirty="0">
                <a:solidFill>
                  <a:schemeClr val="accent2"/>
                </a:solidFill>
              </a:rPr>
              <a:t>特征的集合</a:t>
            </a:r>
            <a:r>
              <a:rPr lang="en-US" altLang="zh-CN" b="1" dirty="0">
                <a:solidFill>
                  <a:schemeClr val="accent2"/>
                </a:solidFill>
              </a:rPr>
              <a:t>/</a:t>
            </a:r>
            <a:r>
              <a:rPr lang="zh-CN" altLang="en-US" b="1" dirty="0">
                <a:solidFill>
                  <a:schemeClr val="accent2"/>
                </a:solidFill>
              </a:rPr>
              <a:t>多集合</a:t>
            </a:r>
            <a:endParaRPr lang="en-AU" altLang="zh-CN" b="1" dirty="0">
              <a:solidFill>
                <a:schemeClr val="accent2"/>
              </a:solidFill>
            </a:endParaRPr>
          </a:p>
        </p:txBody>
      </p:sp>
    </p:spTree>
    <p:extLst>
      <p:ext uri="{BB962C8B-B14F-4D97-AF65-F5344CB8AC3E}">
        <p14:creationId xmlns:p14="http://schemas.microsoft.com/office/powerpoint/2010/main" val="360596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p:cNvGraphicFramePr>
            <a:graphicFrameLocks noGrp="1"/>
          </p:cNvGraphicFramePr>
          <p:nvPr/>
        </p:nvGraphicFramePr>
        <p:xfrm>
          <a:off x="1847528" y="548680"/>
          <a:ext cx="6624000" cy="804879"/>
        </p:xfrm>
        <a:graphic>
          <a:graphicData uri="http://schemas.openxmlformats.org/drawingml/2006/table">
            <a:tbl>
              <a:tblPr firstRow="1" bandRow="1">
                <a:tableStyleId>{5C22544A-7EE6-4342-B048-85BDC9FD1C3A}</a:tableStyleId>
              </a:tblPr>
              <a:tblGrid>
                <a:gridCol w="1656000">
                  <a:extLst>
                    <a:ext uri="{9D8B030D-6E8A-4147-A177-3AD203B41FA5}">
                      <a16:colId xmlns:a16="http://schemas.microsoft.com/office/drawing/2014/main" val="20001"/>
                    </a:ext>
                  </a:extLst>
                </a:gridCol>
                <a:gridCol w="1656000">
                  <a:extLst>
                    <a:ext uri="{9D8B030D-6E8A-4147-A177-3AD203B41FA5}">
                      <a16:colId xmlns:a16="http://schemas.microsoft.com/office/drawing/2014/main" val="20002"/>
                    </a:ext>
                  </a:extLst>
                </a:gridCol>
                <a:gridCol w="1656000">
                  <a:extLst>
                    <a:ext uri="{9D8B030D-6E8A-4147-A177-3AD203B41FA5}">
                      <a16:colId xmlns:a16="http://schemas.microsoft.com/office/drawing/2014/main" val="20003"/>
                    </a:ext>
                  </a:extLst>
                </a:gridCol>
                <a:gridCol w="1656000">
                  <a:extLst>
                    <a:ext uri="{9D8B030D-6E8A-4147-A177-3AD203B41FA5}">
                      <a16:colId xmlns:a16="http://schemas.microsoft.com/office/drawing/2014/main" val="4231623938"/>
                    </a:ext>
                  </a:extLst>
                </a:gridCol>
              </a:tblGrid>
              <a:tr h="497601">
                <a:tc>
                  <a:txBody>
                    <a:bodyPr/>
                    <a:lstStyle/>
                    <a:p>
                      <a:pPr algn="ctr"/>
                      <a:r>
                        <a:rPr lang="zh-CN" altLang="en-US" b="0" dirty="0">
                          <a:solidFill>
                            <a:schemeClr val="accent1">
                              <a:lumMod val="75000"/>
                            </a:schemeClr>
                          </a:solidFill>
                          <a:latin typeface="微软雅黑" pitchFamily="34" charset="-122"/>
                          <a:ea typeface="微软雅黑" pitchFamily="34" charset="-122"/>
                        </a:rPr>
                        <a:t>背景介绍及研究意义</a:t>
                      </a:r>
                    </a:p>
                  </a:txBody>
                  <a:tcPr anchor="b">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b="1" dirty="0">
                          <a:solidFill>
                            <a:schemeClr val="bg1"/>
                          </a:solidFill>
                          <a:latin typeface="微软雅黑" pitchFamily="34" charset="-122"/>
                          <a:ea typeface="微软雅黑" pitchFamily="34" charset="-122"/>
                        </a:rPr>
                        <a:t>研究内容</a:t>
                      </a: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4F81BD"/>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b="0" dirty="0">
                          <a:solidFill>
                            <a:schemeClr val="accent1">
                              <a:lumMod val="75000"/>
                            </a:schemeClr>
                          </a:solidFill>
                          <a:latin typeface="微软雅黑" pitchFamily="34" charset="-122"/>
                          <a:ea typeface="微软雅黑" pitchFamily="34" charset="-122"/>
                        </a:rPr>
                        <a:t>研究计划</a:t>
                      </a:r>
                    </a:p>
                  </a:txBody>
                  <a:tcPr anchor="b">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b="0" dirty="0">
                          <a:solidFill>
                            <a:schemeClr val="accent1">
                              <a:lumMod val="75000"/>
                            </a:schemeClr>
                          </a:solidFill>
                          <a:latin typeface="微软雅黑" pitchFamily="34" charset="-122"/>
                          <a:ea typeface="微软雅黑" pitchFamily="34" charset="-122"/>
                        </a:rPr>
                        <a:t>总结</a:t>
                      </a:r>
                    </a:p>
                  </a:txBody>
                  <a:tcPr anchor="b">
                    <a:lnL w="5715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164799">
                <a:tc>
                  <a:txBody>
                    <a:bodyPr/>
                    <a:lstStyle/>
                    <a:p>
                      <a:pPr algn="ctr"/>
                      <a:endParaRPr lang="zh-CN" altLang="en-US" sz="100" b="0" dirty="0">
                        <a:solidFill>
                          <a:schemeClr val="accent1">
                            <a:lumMod val="75000"/>
                          </a:schemeClr>
                        </a:solidFill>
                        <a:latin typeface="微软雅黑" pitchFamily="34" charset="-122"/>
                        <a:ea typeface="微软雅黑" pitchFamily="34" charset="-122"/>
                      </a:endParaRP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vMerge="1">
                  <a:txBody>
                    <a:bodyPr/>
                    <a:lstStyle/>
                    <a:p>
                      <a:pPr algn="ctr"/>
                      <a:endParaRPr lang="zh-CN" altLang="en-US" sz="100" b="0" dirty="0">
                        <a:solidFill>
                          <a:schemeClr val="accent1">
                            <a:lumMod val="75000"/>
                          </a:schemeClr>
                        </a:solidFill>
                        <a:latin typeface="微软雅黑" pitchFamily="34" charset="-122"/>
                        <a:ea typeface="微软雅黑" pitchFamily="34" charset="-122"/>
                      </a:endParaRP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zh-CN" altLang="en-US" sz="100" b="0" dirty="0">
                        <a:solidFill>
                          <a:schemeClr val="accent1">
                            <a:lumMod val="75000"/>
                          </a:schemeClr>
                        </a:solidFill>
                        <a:latin typeface="微软雅黑" pitchFamily="34" charset="-122"/>
                        <a:ea typeface="微软雅黑" pitchFamily="34" charset="-122"/>
                      </a:endParaRP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zh-CN" altLang="en-US" sz="100" b="0" dirty="0">
                        <a:solidFill>
                          <a:schemeClr val="accent1">
                            <a:lumMod val="75000"/>
                          </a:schemeClr>
                        </a:solidFill>
                        <a:latin typeface="微软雅黑" pitchFamily="34" charset="-122"/>
                        <a:ea typeface="微软雅黑" pitchFamily="34" charset="-122"/>
                      </a:endParaRP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10001"/>
                  </a:ext>
                </a:extLst>
              </a:tr>
            </a:tbl>
          </a:graphicData>
        </a:graphic>
      </p:graphicFrame>
      <p:sp>
        <p:nvSpPr>
          <p:cNvPr id="3" name="矩形 2">
            <a:extLst>
              <a:ext uri="{FF2B5EF4-FFF2-40B4-BE49-F238E27FC236}">
                <a16:creationId xmlns:a16="http://schemas.microsoft.com/office/drawing/2014/main" id="{C7318055-86B6-4E43-B3C2-20A2B1E76418}"/>
              </a:ext>
            </a:extLst>
          </p:cNvPr>
          <p:cNvSpPr/>
          <p:nvPr/>
        </p:nvSpPr>
        <p:spPr>
          <a:xfrm>
            <a:off x="1343472" y="1340768"/>
            <a:ext cx="6096000" cy="461665"/>
          </a:xfrm>
          <a:prstGeom prst="rect">
            <a:avLst/>
          </a:prstGeom>
        </p:spPr>
        <p:txBody>
          <a:bodyPr>
            <a:spAutoFit/>
          </a:bodyPr>
          <a:lstStyle/>
          <a:p>
            <a:pPr marL="285750" indent="-285750">
              <a:buFont typeface="Wingdings" panose="05000000000000000000" pitchFamily="2" charset="2"/>
              <a:buChar char="p"/>
            </a:pPr>
            <a:r>
              <a:rPr lang="en-US" altLang="zh-CN" sz="2400" b="1" dirty="0"/>
              <a:t>UKF-</a:t>
            </a:r>
            <a:r>
              <a:rPr lang="el-GR" altLang="zh-CN" sz="2400" b="1" dirty="0"/>
              <a:t>δ-</a:t>
            </a:r>
            <a:r>
              <a:rPr lang="en-US" altLang="zh-CN" sz="2400" b="1" dirty="0"/>
              <a:t>GLMB </a:t>
            </a:r>
            <a:r>
              <a:rPr lang="zh-CN" altLang="en-US" sz="2400" b="1" dirty="0"/>
              <a:t>滤波算法</a:t>
            </a:r>
            <a:endParaRPr lang="en-US" altLang="zh-CN" sz="2400" b="1" dirty="0"/>
          </a:p>
        </p:txBody>
      </p:sp>
      <mc:AlternateContent xmlns:mc="http://schemas.openxmlformats.org/markup-compatibility/2006" xmlns:a14="http://schemas.microsoft.com/office/drawing/2010/main">
        <mc:Choice Requires="a14">
          <p:sp>
            <p:nvSpPr>
              <p:cNvPr id="13" name="文本框 2">
                <a:extLst>
                  <a:ext uri="{FF2B5EF4-FFF2-40B4-BE49-F238E27FC236}">
                    <a16:creationId xmlns:a16="http://schemas.microsoft.com/office/drawing/2014/main" id="{DA99A1C1-6D0C-4E43-9AFF-8B35B0D37A05}"/>
                  </a:ext>
                </a:extLst>
              </p:cNvPr>
              <p:cNvSpPr txBox="1">
                <a:spLocks noChangeArrowheads="1"/>
              </p:cNvSpPr>
              <p:nvPr/>
            </p:nvSpPr>
            <p:spPr bwMode="auto">
              <a:xfrm>
                <a:off x="2784000" y="2145647"/>
                <a:ext cx="6624000" cy="3622274"/>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a:spAutoFit/>
              </a:bodyPr>
              <a:lstStyle/>
              <a:p>
                <a:pPr lvl="0">
                  <a:lnSpc>
                    <a:spcPct val="107000"/>
                  </a:lnSpc>
                  <a:spcAft>
                    <a:spcPts val="800"/>
                  </a:spcAft>
                </a:pPr>
                <a:r>
                  <a:rPr lang="en-US" altLang="zh-CN" dirty="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1.</a:t>
                </a:r>
                <a:r>
                  <a:rPr lang="zh-CN" dirty="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给定初始</a:t>
                </a:r>
                <a:r>
                  <a:rPr lang="en-US" dirty="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 Sigma </a:t>
                </a:r>
                <a:r>
                  <a:rPr lang="zh-CN" dirty="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点，如下所所示</a:t>
                </a:r>
                <a:endParaRPr lang="zh-CN" dirty="0">
                  <a:effectLst/>
                  <a:latin typeface="Calibri" panose="020F0502020204030204" pitchFamily="34" charset="0"/>
                  <a:ea typeface="宋体" panose="02010600030101010101" pitchFamily="2" charset="-122"/>
                  <a:cs typeface="Times New Roman" panose="02020603050405020304" pitchFamily="18" charset="0"/>
                </a:endParaRPr>
              </a:p>
              <a:p>
                <a:pPr marL="533400" indent="127000">
                  <a:lnSpc>
                    <a:spcPct val="107000"/>
                  </a:lnSpc>
                  <a:spcAft>
                    <a:spcPts val="800"/>
                  </a:spcAft>
                </a:pPr>
                <a14:m>
                  <m:oMath xmlns:m="http://schemas.openxmlformats.org/officeDocument/2006/math">
                    <m:sSubSup>
                      <m:sSubSupPr>
                        <m:ctrlPr>
                          <a:rPr lang="zh-CN"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𝜔</m:t>
                            </m:r>
                          </m:e>
                          <m:sub>
                            <m:r>
                              <a:rPr lang="en-US"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0.</m:t>
                            </m:r>
                            <m:r>
                              <a:rPr lang="en-US"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𝑛</m:t>
                            </m:r>
                          </m:sub>
                          <m:sup>
                            <m:r>
                              <a:rPr lang="en-US"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d>
                              <m:dPr>
                                <m:ctrlPr>
                                  <a:rPr lang="zh-CN"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𝑗</m:t>
                                </m:r>
                                <m:r>
                                  <a:rPr lang="en-US"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r>
                                  <a:rPr lang="en-US"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𝑖</m:t>
                                </m:r>
                              </m:e>
                            </m:d>
                          </m:sup>
                        </m:sSubSup>
                        <m:r>
                          <a:rPr lang="en-US">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𝑠</m:t>
                            </m:r>
                          </m:e>
                          <m:sub>
                            <m:r>
                              <a:rPr lang="en-US"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0.</m:t>
                            </m:r>
                            <m:r>
                              <a:rPr lang="en-US"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𝑛</m:t>
                            </m:r>
                          </m:sub>
                          <m:sup>
                            <m:r>
                              <a:rPr lang="en-US"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d>
                              <m:dPr>
                                <m:ctrlPr>
                                  <a:rPr lang="zh-CN"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𝑗</m:t>
                                </m:r>
                                <m:r>
                                  <a:rPr lang="en-US"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r>
                                  <a:rPr lang="en-US"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𝑖</m:t>
                                </m:r>
                              </m:e>
                            </m:d>
                          </m:sup>
                        </m:sSubSup>
                        <m:r>
                          <a:rPr lang="en-US">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e>
                      <m:sub>
                        <m:r>
                          <a:rPr lang="en-US"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𝑖</m:t>
                        </m:r>
                        <m:r>
                          <a:rPr lang="en-US"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=1</m:t>
                        </m:r>
                      </m:sub>
                      <m:sup>
                        <m:sSubSup>
                          <m:sSubSupPr>
                            <m:ctrlPr>
                              <a:rPr lang="zh-CN"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𝐽</m:t>
                            </m:r>
                          </m:e>
                          <m:sub>
                            <m:r>
                              <m:rPr>
                                <m:sty m:val="p"/>
                              </m:rPr>
                              <a:rPr lang="en-US">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Γ</m:t>
                            </m:r>
                            <m:r>
                              <a:rPr lang="en-US"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r>
                              <a:rPr lang="en-US"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𝑘</m:t>
                            </m:r>
                          </m:sub>
                          <m:sup>
                            <m:d>
                              <m:dPr>
                                <m:ctrlPr>
                                  <a:rPr lang="zh-CN"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𝑗</m:t>
                                </m:r>
                              </m:e>
                            </m:d>
                            <m:r>
                              <a:rPr lang="en-US"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r>
                              <a:rPr lang="en-US"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𝑛</m:t>
                            </m:r>
                          </m:sup>
                        </m:sSubSup>
                      </m:sup>
                    </m:sSubSup>
                  </m:oMath>
                </a14:m>
                <a:r>
                  <a:rPr lang="zh-CN" dirty="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a:t>
                </a:r>
                <a14:m>
                  <m:oMath xmlns:m="http://schemas.openxmlformats.org/officeDocument/2006/math">
                    <m:sSub>
                      <m:sSubPr>
                        <m:ctrlPr>
                          <a:rPr lang="zh-CN"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𝛷</m:t>
                        </m:r>
                      </m:e>
                      <m:sub>
                        <m:r>
                          <a:rPr lang="en-US"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𝑘</m:t>
                        </m:r>
                      </m:sub>
                    </m:sSub>
                    <m:d>
                      <m:dPr>
                        <m:ctrlPr>
                          <a:rPr lang="zh-CN"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e>
                    </m:d>
                  </m:oMath>
                </a14:m>
                <a:r>
                  <a:rPr lang="zh-CN" dirty="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a:t>
                </a:r>
                <a14:m>
                  <m:oMath xmlns:m="http://schemas.openxmlformats.org/officeDocument/2006/math">
                    <m:sSub>
                      <m:sSubPr>
                        <m:ctrlPr>
                          <a:rPr lang="zh-CN"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solidFill>
                              <a:srgbClr val="000000"/>
                            </a:solidFill>
                            <a:effectLst/>
                            <a:latin typeface="Cambria Math" panose="02040503050406030204" pitchFamily="18" charset="0"/>
                            <a:ea typeface="宋体" panose="02010600030101010101" pitchFamily="2" charset="-122"/>
                            <a:cs typeface="MS Mincho" panose="02020609040205080304" pitchFamily="49" charset="-128"/>
                          </a:rPr>
                          <m:t>h</m:t>
                        </m:r>
                      </m:e>
                      <m:sub>
                        <m:r>
                          <a:rPr lang="en-US"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𝑘</m:t>
                        </m:r>
                      </m:sub>
                    </m:sSub>
                    <m:d>
                      <m:dPr>
                        <m:ctrlPr>
                          <a:rPr lang="zh-CN"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e>
                    </m:d>
                  </m:oMath>
                </a14:m>
                <a:endParaRPr lang="zh-CN" dirty="0">
                  <a:effectLst/>
                  <a:latin typeface="Calibri" panose="020F0502020204030204" pitchFamily="34" charset="0"/>
                  <a:ea typeface="宋体" panose="02010600030101010101" pitchFamily="2" charset="-122"/>
                  <a:cs typeface="Times New Roman" panose="02020603050405020304" pitchFamily="18" charset="0"/>
                </a:endParaRPr>
              </a:p>
              <a:p>
                <a:pPr lvl="0">
                  <a:lnSpc>
                    <a:spcPct val="107000"/>
                  </a:lnSpc>
                  <a:spcAft>
                    <a:spcPts val="800"/>
                  </a:spcAft>
                </a:pPr>
                <a:r>
                  <a:rPr lang="en-US" altLang="zh-CN" dirty="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2.</a:t>
                </a:r>
                <a:r>
                  <a:rPr lang="en-US" dirty="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Sigma </a:t>
                </a:r>
                <a:r>
                  <a:rPr lang="zh-CN" dirty="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参数点预测</a:t>
                </a:r>
                <a:endParaRPr lang="zh-CN" dirty="0">
                  <a:effectLst/>
                  <a:latin typeface="Calibri" panose="020F0502020204030204" pitchFamily="34" charset="0"/>
                  <a:ea typeface="宋体" panose="02010600030101010101" pitchFamily="2" charset="-122"/>
                  <a:cs typeface="Times New Roman" panose="02020603050405020304" pitchFamily="18" charset="0"/>
                </a:endParaRPr>
              </a:p>
              <a:p>
                <a:pPr lvl="0">
                  <a:lnSpc>
                    <a:spcPct val="107000"/>
                  </a:lnSpc>
                  <a:spcAft>
                    <a:spcPts val="800"/>
                  </a:spcAft>
                </a:pPr>
                <a:r>
                  <a:rPr lang="en-US" altLang="zh-CN" dirty="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    </a:t>
                </a:r>
                <a:r>
                  <a:rPr lang="zh-CN" dirty="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矩阵参数：</a:t>
                </a:r>
                <a14:m>
                  <m:oMath xmlns:m="http://schemas.openxmlformats.org/officeDocument/2006/math">
                    <m:sSubSup>
                      <m:sSubSupPr>
                        <m:ctrlPr>
                          <a:rPr lang="zh-CN"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𝑠</m:t>
                        </m:r>
                      </m:e>
                      <m:sub>
                        <m:r>
                          <a:rPr lang="en-US"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𝑘</m:t>
                        </m:r>
                        <m:d>
                          <m:dPr>
                            <m:begChr m:val="|"/>
                            <m:endChr m:val=""/>
                            <m:ctrlPr>
                              <a:rPr lang="zh-CN"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𝑘</m:t>
                            </m:r>
                            <m:r>
                              <a:rPr lang="en-US"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−1</m:t>
                            </m:r>
                          </m:e>
                        </m:d>
                        <m:r>
                          <a:rPr lang="en-US"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r>
                          <a:rPr lang="en-US"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𝑛</m:t>
                        </m:r>
                      </m:sub>
                      <m:sup>
                        <m:r>
                          <a:rPr lang="en-US"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r>
                          <a:rPr lang="en-US"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𝑗</m:t>
                        </m:r>
                        <m:r>
                          <a:rPr lang="en-US"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sup>
                    </m:sSubSup>
                  </m:oMath>
                </a14:m>
                <a:r>
                  <a:rPr lang="zh-CN" dirty="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a:t>
                </a:r>
                <a14:m>
                  <m:oMath xmlns:m="http://schemas.openxmlformats.org/officeDocument/2006/math">
                    <m:sSubSup>
                      <m:sSubSupPr>
                        <m:ctrlPr>
                          <a:rPr lang="zh-CN"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𝑃</m:t>
                        </m:r>
                      </m:e>
                      <m:sub>
                        <m:r>
                          <a:rPr lang="en-US"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𝑘</m:t>
                        </m:r>
                        <m:d>
                          <m:dPr>
                            <m:begChr m:val="|"/>
                            <m:endChr m:val=""/>
                            <m:ctrlPr>
                              <a:rPr lang="zh-CN"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𝑘</m:t>
                            </m:r>
                            <m:r>
                              <a:rPr lang="en-US"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−1</m:t>
                            </m:r>
                          </m:e>
                        </m:d>
                        <m:r>
                          <a:rPr lang="en-US"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r>
                          <a:rPr lang="en-US"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𝑛</m:t>
                        </m:r>
                      </m:sub>
                      <m:sup>
                        <m:r>
                          <a:rPr lang="en-US"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𝑗</m:t>
                        </m:r>
                      </m:sup>
                    </m:sSubSup>
                  </m:oMath>
                </a14:m>
                <a:r>
                  <a:rPr lang="zh-CN" dirty="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和目标存在概率</a:t>
                </a:r>
                <a14:m>
                  <m:oMath xmlns:m="http://schemas.openxmlformats.org/officeDocument/2006/math">
                    <m:sSub>
                      <m:sSubPr>
                        <m:ctrlPr>
                          <a:rPr lang="zh-CN"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𝑟</m:t>
                        </m:r>
                      </m:e>
                      <m:sub>
                        <m:r>
                          <a:rPr lang="en-US"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𝑘</m:t>
                        </m:r>
                        <m:d>
                          <m:dPr>
                            <m:begChr m:val="|"/>
                            <m:endChr m:val=""/>
                            <m:ctrlPr>
                              <a:rPr lang="zh-CN"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𝑘</m:t>
                            </m:r>
                            <m:r>
                              <a:rPr lang="en-US"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−1</m:t>
                            </m:r>
                          </m:e>
                        </m:d>
                        <m:r>
                          <a:rPr lang="en-US"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r>
                          <a:rPr lang="en-US"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𝑛</m:t>
                        </m:r>
                      </m:sub>
                    </m:sSub>
                  </m:oMath>
                </a14:m>
                <a:r>
                  <a:rPr lang="zh-CN" dirty="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见</a:t>
                </a:r>
                <a:r>
                  <a:rPr lang="zh-CN" altLang="en-US" dirty="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下</a:t>
                </a:r>
                <a:r>
                  <a:rPr lang="zh-CN" dirty="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表其余参数：</a:t>
                </a:r>
                <a14:m>
                  <m:oMath xmlns:m="http://schemas.openxmlformats.org/officeDocument/2006/math">
                    <m:sSubSup>
                      <m:sSubSupPr>
                        <m:ctrlPr>
                          <a:rPr lang="zh-CN"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𝑆</m:t>
                        </m:r>
                      </m:e>
                      <m:sub>
                        <m:r>
                          <a:rPr lang="en-US"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𝑘</m:t>
                        </m:r>
                        <m:d>
                          <m:dPr>
                            <m:begChr m:val="|"/>
                            <m:endChr m:val=""/>
                            <m:ctrlPr>
                              <a:rPr lang="zh-CN"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𝑘</m:t>
                            </m:r>
                            <m:r>
                              <a:rPr lang="en-US"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−1</m:t>
                            </m:r>
                          </m:e>
                        </m:d>
                        <m:r>
                          <a:rPr lang="en-US"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r>
                          <a:rPr lang="en-US"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𝑛</m:t>
                        </m:r>
                      </m:sub>
                      <m:sup>
                        <m:r>
                          <a:rPr lang="en-US"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r>
                          <a:rPr lang="en-US"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𝑗</m:t>
                        </m:r>
                        <m:r>
                          <a:rPr lang="en-US"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sup>
                    </m:sSubSup>
                  </m:oMath>
                </a14:m>
                <a:r>
                  <a:rPr lang="zh-CN" dirty="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a:t>
                </a:r>
                <a14:m>
                  <m:oMath xmlns:m="http://schemas.openxmlformats.org/officeDocument/2006/math">
                    <m:sSubSup>
                      <m:sSubSupPr>
                        <m:ctrlPr>
                          <a:rPr lang="zh-CN"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𝐶</m:t>
                        </m:r>
                      </m:e>
                      <m:sub>
                        <m:r>
                          <a:rPr lang="en-US"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𝑘</m:t>
                        </m:r>
                        <m:r>
                          <a:rPr lang="en-US"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r>
                          <a:rPr lang="en-US"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𝑛</m:t>
                        </m:r>
                      </m:sub>
                      <m:sup>
                        <m:r>
                          <a:rPr lang="en-US"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r>
                          <a:rPr lang="en-US"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𝑗</m:t>
                        </m:r>
                        <m:r>
                          <a:rPr lang="en-US"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r>
                          <a:rPr lang="en-US"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𝓍𝓏</m:t>
                        </m:r>
                      </m:sup>
                    </m:sSubSup>
                  </m:oMath>
                </a14:m>
                <a:r>
                  <a:rPr lang="zh-CN" dirty="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，和</a:t>
                </a:r>
                <a14:m>
                  <m:oMath xmlns:m="http://schemas.openxmlformats.org/officeDocument/2006/math">
                    <m:sSubSup>
                      <m:sSubSupPr>
                        <m:ctrlPr>
                          <a:rPr lang="zh-CN"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𝐾</m:t>
                        </m:r>
                      </m:e>
                      <m:sub>
                        <m:r>
                          <a:rPr lang="en-US"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𝑘</m:t>
                        </m:r>
                        <m:r>
                          <a:rPr lang="en-US"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r>
                          <a:rPr lang="en-US"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𝑛</m:t>
                        </m:r>
                      </m:sub>
                      <m:sup>
                        <m:r>
                          <a:rPr lang="en-US"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r>
                          <a:rPr lang="en-US"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𝑗</m:t>
                        </m:r>
                        <m:r>
                          <a:rPr lang="en-US"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sup>
                    </m:sSubSup>
                  </m:oMath>
                </a14:m>
                <a:r>
                  <a:rPr lang="zh-CN" dirty="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见</a:t>
                </a:r>
                <a:r>
                  <a:rPr lang="zh-CN" altLang="en-US" dirty="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下</a:t>
                </a:r>
                <a:r>
                  <a:rPr lang="zh-CN" dirty="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表</a:t>
                </a:r>
                <a:endParaRPr lang="en-US" dirty="0">
                  <a:latin typeface="Calibri" panose="020F0502020204030204" pitchFamily="34" charset="0"/>
                  <a:ea typeface="宋体" panose="02010600030101010101" pitchFamily="2" charset="-122"/>
                  <a:cs typeface="Times New Roman" panose="02020603050405020304" pitchFamily="18" charset="0"/>
                </a:endParaRPr>
              </a:p>
              <a:p>
                <a:pPr lvl="0">
                  <a:lnSpc>
                    <a:spcPct val="107000"/>
                  </a:lnSpc>
                  <a:spcAft>
                    <a:spcPts val="800"/>
                  </a:spcAft>
                </a:pPr>
                <a:r>
                  <a:rPr lang="en-US" altLang="zh-CN" dirty="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3.</a:t>
                </a:r>
                <a:r>
                  <a:rPr lang="en-US" dirty="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Sigma </a:t>
                </a:r>
                <a:r>
                  <a:rPr lang="zh-CN" dirty="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点参数更新</a:t>
                </a:r>
                <a:endParaRPr lang="zh-CN" dirty="0">
                  <a:effectLst/>
                  <a:latin typeface="Calibri" panose="020F0502020204030204" pitchFamily="34" charset="0"/>
                  <a:ea typeface="宋体" panose="02010600030101010101" pitchFamily="2" charset="-122"/>
                  <a:cs typeface="Times New Roman" panose="02020603050405020304" pitchFamily="18" charset="0"/>
                </a:endParaRPr>
              </a:p>
              <a:p>
                <a:pPr marL="533400" indent="266700">
                  <a:lnSpc>
                    <a:spcPct val="107000"/>
                  </a:lnSpc>
                  <a:spcAft>
                    <a:spcPts val="800"/>
                  </a:spcAft>
                </a:pPr>
                <a:r>
                  <a:rPr lang="zh-CN" dirty="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获取目标状态：</a:t>
                </a:r>
                <a14:m>
                  <m:oMath xmlns:m="http://schemas.openxmlformats.org/officeDocument/2006/math">
                    <m:sSubSup>
                      <m:sSubSupPr>
                        <m:ctrlPr>
                          <a:rPr lang="zh-CN"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SupPr>
                      <m:e>
                        <m:acc>
                          <m:accPr>
                            <m:chr m:val="̂"/>
                            <m:ctrlPr>
                              <a:rPr lang="zh-CN"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accPr>
                          <m:e>
                            <m:r>
                              <a:rPr lang="en-US"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𝑥</m:t>
                            </m:r>
                          </m:e>
                        </m:acc>
                      </m:e>
                      <m:sub>
                        <m:r>
                          <a:rPr lang="en-US"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𝑘</m:t>
                        </m:r>
                        <m:r>
                          <a:rPr lang="en-US"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r>
                          <a:rPr lang="en-US"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𝑛</m:t>
                        </m:r>
                      </m:sub>
                      <m:sup>
                        <m:r>
                          <a:rPr lang="en-US"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r>
                          <a:rPr lang="en-US"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𝑗</m:t>
                        </m:r>
                        <m:r>
                          <a:rPr lang="en-US"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sup>
                    </m:sSubSup>
                  </m:oMath>
                </a14:m>
                <a:r>
                  <a:rPr lang="zh-CN" dirty="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，协方差矩阵：</a:t>
                </a:r>
                <a14:m>
                  <m:oMath xmlns:m="http://schemas.openxmlformats.org/officeDocument/2006/math">
                    <m:sSubSup>
                      <m:sSubSupPr>
                        <m:ctrlPr>
                          <a:rPr lang="zh-CN"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𝑃</m:t>
                        </m:r>
                      </m:e>
                      <m:sub>
                        <m:r>
                          <a:rPr lang="en-US"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𝑘</m:t>
                        </m:r>
                        <m:r>
                          <a:rPr lang="en-US"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r>
                          <a:rPr lang="en-US"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𝑛</m:t>
                        </m:r>
                      </m:sub>
                      <m:sup>
                        <m:r>
                          <a:rPr lang="en-US"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r>
                          <a:rPr lang="en-US"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𝑗</m:t>
                        </m:r>
                        <m:r>
                          <a:rPr lang="en-US"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sup>
                    </m:sSubSup>
                  </m:oMath>
                </a14:m>
                <a:r>
                  <a:rPr lang="zh-CN" dirty="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，目标存在概率：</a:t>
                </a:r>
                <a14:m>
                  <m:oMath xmlns:m="http://schemas.openxmlformats.org/officeDocument/2006/math">
                    <m:sSubSup>
                      <m:sSubSupPr>
                        <m:ctrlPr>
                          <a:rPr lang="zh-CN"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𝑟</m:t>
                        </m:r>
                      </m:e>
                      <m:sub>
                        <m:r>
                          <a:rPr lang="en-US"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𝑘</m:t>
                        </m:r>
                        <m:r>
                          <a:rPr lang="en-US"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r>
                          <a:rPr lang="en-US"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𝑛</m:t>
                        </m:r>
                      </m:sub>
                      <m:sup>
                        <m:r>
                          <a:rPr lang="en-US"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r>
                          <a:rPr lang="en-US"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𝑗</m:t>
                        </m:r>
                        <m:r>
                          <a:rPr lang="en-US"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sup>
                    </m:sSubSup>
                    <m:r>
                      <a:rPr lang="zh-CN" altLang="en-US" i="1">
                        <a:solidFill>
                          <a:srgbClr val="000000"/>
                        </a:solidFill>
                        <a:latin typeface="Cambria Math" panose="02040503050406030204" pitchFamily="18" charset="0"/>
                        <a:ea typeface="宋体" panose="02010600030101010101" pitchFamily="2" charset="-122"/>
                        <a:cs typeface="Times New Roman" panose="02020603050405020304" pitchFamily="18" charset="0"/>
                      </a:rPr>
                      <m:t>见</m:t>
                    </m:r>
                  </m:oMath>
                </a14:m>
                <a:r>
                  <a:rPr lang="zh-CN" altLang="en-US" dirty="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下</a:t>
                </a:r>
                <a:r>
                  <a:rPr lang="zh-CN" dirty="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表</a:t>
                </a:r>
                <a:endParaRPr lang="zh-CN" dirty="0">
                  <a:effectLst/>
                  <a:latin typeface="Calibri" panose="020F0502020204030204" pitchFamily="34" charset="0"/>
                  <a:ea typeface="宋体" panose="02010600030101010101" pitchFamily="2" charset="-122"/>
                  <a:cs typeface="Times New Roman" panose="02020603050405020304" pitchFamily="18" charset="0"/>
                </a:endParaRPr>
              </a:p>
            </p:txBody>
          </p:sp>
        </mc:Choice>
        <mc:Fallback xmlns="">
          <p:sp>
            <p:nvSpPr>
              <p:cNvPr id="13" name="文本框 2">
                <a:extLst>
                  <a:ext uri="{FF2B5EF4-FFF2-40B4-BE49-F238E27FC236}">
                    <a16:creationId xmlns:a16="http://schemas.microsoft.com/office/drawing/2014/main" id="{DA99A1C1-6D0C-4E43-9AFF-8B35B0D37A05}"/>
                  </a:ext>
                </a:extLst>
              </p:cNvPr>
              <p:cNvSpPr txBox="1">
                <a:spLocks noRot="1" noChangeAspect="1" noMove="1" noResize="1" noEditPoints="1" noAdjustHandles="1" noChangeArrowheads="1" noChangeShapeType="1" noTextEdit="1"/>
              </p:cNvSpPr>
              <p:nvPr/>
            </p:nvSpPr>
            <p:spPr bwMode="auto">
              <a:xfrm>
                <a:off x="2784000" y="2145647"/>
                <a:ext cx="6624000" cy="3622274"/>
              </a:xfrm>
              <a:prstGeom prst="rect">
                <a:avLst/>
              </a:prstGeom>
              <a:blipFill>
                <a:blip r:embed="rId3"/>
                <a:stretch>
                  <a:fillRect l="-735" t="-1342" r="-4136"/>
                </a:stretch>
              </a:blipFill>
              <a:ln w="9525">
                <a:solidFill>
                  <a:srgbClr val="000000"/>
                </a:solidFill>
                <a:miter lim="800000"/>
                <a:headEnd/>
                <a:tailEnd/>
              </a:ln>
            </p:spPr>
            <p:txBody>
              <a:bodyPr/>
              <a:lstStyle/>
              <a:p>
                <a:r>
                  <a:rPr lang="zh-CN" altLang="en-US">
                    <a:noFill/>
                  </a:rPr>
                  <a:t> </a:t>
                </a:r>
              </a:p>
            </p:txBody>
          </p:sp>
        </mc:Fallback>
      </mc:AlternateContent>
      <p:sp>
        <p:nvSpPr>
          <p:cNvPr id="4" name="文本框 3">
            <a:extLst>
              <a:ext uri="{FF2B5EF4-FFF2-40B4-BE49-F238E27FC236}">
                <a16:creationId xmlns:a16="http://schemas.microsoft.com/office/drawing/2014/main" id="{19322D93-E48D-42EC-B941-3CBD4F8E8553}"/>
              </a:ext>
            </a:extLst>
          </p:cNvPr>
          <p:cNvSpPr txBox="1"/>
          <p:nvPr/>
        </p:nvSpPr>
        <p:spPr>
          <a:xfrm>
            <a:off x="5639272" y="1736544"/>
            <a:ext cx="1800200" cy="369332"/>
          </a:xfrm>
          <a:prstGeom prst="rect">
            <a:avLst/>
          </a:prstGeom>
          <a:noFill/>
        </p:spPr>
        <p:txBody>
          <a:bodyPr wrap="square" rtlCol="0">
            <a:spAutoFit/>
          </a:bodyPr>
          <a:lstStyle/>
          <a:p>
            <a:r>
              <a:rPr lang="zh-CN" altLang="en-US" dirty="0"/>
              <a:t>表</a:t>
            </a:r>
            <a:r>
              <a:rPr lang="en-US" altLang="zh-CN" dirty="0"/>
              <a:t>1</a:t>
            </a:r>
            <a:endParaRPr lang="zh-CN" altLang="en-US" dirty="0"/>
          </a:p>
        </p:txBody>
      </p:sp>
    </p:spTree>
    <p:extLst>
      <p:ext uri="{BB962C8B-B14F-4D97-AF65-F5344CB8AC3E}">
        <p14:creationId xmlns:p14="http://schemas.microsoft.com/office/powerpoint/2010/main" val="5901502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p:cNvGraphicFramePr>
            <a:graphicFrameLocks noGrp="1"/>
          </p:cNvGraphicFramePr>
          <p:nvPr/>
        </p:nvGraphicFramePr>
        <p:xfrm>
          <a:off x="1847528" y="548680"/>
          <a:ext cx="6624000" cy="804879"/>
        </p:xfrm>
        <a:graphic>
          <a:graphicData uri="http://schemas.openxmlformats.org/drawingml/2006/table">
            <a:tbl>
              <a:tblPr firstRow="1" bandRow="1">
                <a:tableStyleId>{5C22544A-7EE6-4342-B048-85BDC9FD1C3A}</a:tableStyleId>
              </a:tblPr>
              <a:tblGrid>
                <a:gridCol w="1656000">
                  <a:extLst>
                    <a:ext uri="{9D8B030D-6E8A-4147-A177-3AD203B41FA5}">
                      <a16:colId xmlns:a16="http://schemas.microsoft.com/office/drawing/2014/main" val="20001"/>
                    </a:ext>
                  </a:extLst>
                </a:gridCol>
                <a:gridCol w="1656000">
                  <a:extLst>
                    <a:ext uri="{9D8B030D-6E8A-4147-A177-3AD203B41FA5}">
                      <a16:colId xmlns:a16="http://schemas.microsoft.com/office/drawing/2014/main" val="20002"/>
                    </a:ext>
                  </a:extLst>
                </a:gridCol>
                <a:gridCol w="1656000">
                  <a:extLst>
                    <a:ext uri="{9D8B030D-6E8A-4147-A177-3AD203B41FA5}">
                      <a16:colId xmlns:a16="http://schemas.microsoft.com/office/drawing/2014/main" val="20003"/>
                    </a:ext>
                  </a:extLst>
                </a:gridCol>
                <a:gridCol w="1656000">
                  <a:extLst>
                    <a:ext uri="{9D8B030D-6E8A-4147-A177-3AD203B41FA5}">
                      <a16:colId xmlns:a16="http://schemas.microsoft.com/office/drawing/2014/main" val="4231623938"/>
                    </a:ext>
                  </a:extLst>
                </a:gridCol>
              </a:tblGrid>
              <a:tr h="497601">
                <a:tc>
                  <a:txBody>
                    <a:bodyPr/>
                    <a:lstStyle/>
                    <a:p>
                      <a:pPr algn="ctr"/>
                      <a:r>
                        <a:rPr lang="zh-CN" altLang="en-US" b="0" dirty="0">
                          <a:solidFill>
                            <a:schemeClr val="accent1">
                              <a:lumMod val="75000"/>
                            </a:schemeClr>
                          </a:solidFill>
                          <a:latin typeface="微软雅黑" pitchFamily="34" charset="-122"/>
                          <a:ea typeface="微软雅黑" pitchFamily="34" charset="-122"/>
                        </a:rPr>
                        <a:t>背景介绍及研究意义</a:t>
                      </a:r>
                    </a:p>
                  </a:txBody>
                  <a:tcPr anchor="b">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b="1" dirty="0">
                          <a:solidFill>
                            <a:schemeClr val="bg1"/>
                          </a:solidFill>
                          <a:latin typeface="微软雅黑" pitchFamily="34" charset="-122"/>
                          <a:ea typeface="微软雅黑" pitchFamily="34" charset="-122"/>
                        </a:rPr>
                        <a:t>研究内容</a:t>
                      </a: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4F81BD"/>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b="0" dirty="0">
                          <a:solidFill>
                            <a:schemeClr val="accent1">
                              <a:lumMod val="75000"/>
                            </a:schemeClr>
                          </a:solidFill>
                          <a:latin typeface="微软雅黑" pitchFamily="34" charset="-122"/>
                          <a:ea typeface="微软雅黑" pitchFamily="34" charset="-122"/>
                        </a:rPr>
                        <a:t>研究计划</a:t>
                      </a:r>
                    </a:p>
                  </a:txBody>
                  <a:tcPr anchor="b">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b="0" dirty="0">
                          <a:solidFill>
                            <a:schemeClr val="accent1">
                              <a:lumMod val="75000"/>
                            </a:schemeClr>
                          </a:solidFill>
                          <a:latin typeface="微软雅黑" pitchFamily="34" charset="-122"/>
                          <a:ea typeface="微软雅黑" pitchFamily="34" charset="-122"/>
                        </a:rPr>
                        <a:t>总结</a:t>
                      </a:r>
                    </a:p>
                  </a:txBody>
                  <a:tcPr anchor="b">
                    <a:lnL w="5715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164799">
                <a:tc>
                  <a:txBody>
                    <a:bodyPr/>
                    <a:lstStyle/>
                    <a:p>
                      <a:pPr algn="ctr"/>
                      <a:endParaRPr lang="zh-CN" altLang="en-US" sz="100" b="0" dirty="0">
                        <a:solidFill>
                          <a:schemeClr val="accent1">
                            <a:lumMod val="75000"/>
                          </a:schemeClr>
                        </a:solidFill>
                        <a:latin typeface="微软雅黑" pitchFamily="34" charset="-122"/>
                        <a:ea typeface="微软雅黑" pitchFamily="34" charset="-122"/>
                      </a:endParaRP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vMerge="1">
                  <a:txBody>
                    <a:bodyPr/>
                    <a:lstStyle/>
                    <a:p>
                      <a:pPr algn="ctr"/>
                      <a:endParaRPr lang="zh-CN" altLang="en-US" sz="100" b="0" dirty="0">
                        <a:solidFill>
                          <a:schemeClr val="accent1">
                            <a:lumMod val="75000"/>
                          </a:schemeClr>
                        </a:solidFill>
                        <a:latin typeface="微软雅黑" pitchFamily="34" charset="-122"/>
                        <a:ea typeface="微软雅黑" pitchFamily="34" charset="-122"/>
                      </a:endParaRP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zh-CN" altLang="en-US" sz="100" b="0" dirty="0">
                        <a:solidFill>
                          <a:schemeClr val="accent1">
                            <a:lumMod val="75000"/>
                          </a:schemeClr>
                        </a:solidFill>
                        <a:latin typeface="微软雅黑" pitchFamily="34" charset="-122"/>
                        <a:ea typeface="微软雅黑" pitchFamily="34" charset="-122"/>
                      </a:endParaRP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zh-CN" altLang="en-US" sz="100" b="0" dirty="0">
                        <a:solidFill>
                          <a:schemeClr val="accent1">
                            <a:lumMod val="75000"/>
                          </a:schemeClr>
                        </a:solidFill>
                        <a:latin typeface="微软雅黑" pitchFamily="34" charset="-122"/>
                        <a:ea typeface="微软雅黑" pitchFamily="34" charset="-122"/>
                      </a:endParaRP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10001"/>
                  </a:ext>
                </a:extLst>
              </a:tr>
            </a:tbl>
          </a:graphicData>
        </a:graphic>
      </p:graphicFrame>
      <p:sp>
        <p:nvSpPr>
          <p:cNvPr id="3" name="矩形 2">
            <a:extLst>
              <a:ext uri="{FF2B5EF4-FFF2-40B4-BE49-F238E27FC236}">
                <a16:creationId xmlns:a16="http://schemas.microsoft.com/office/drawing/2014/main" id="{C7318055-86B6-4E43-B3C2-20A2B1E76418}"/>
              </a:ext>
            </a:extLst>
          </p:cNvPr>
          <p:cNvSpPr/>
          <p:nvPr/>
        </p:nvSpPr>
        <p:spPr>
          <a:xfrm>
            <a:off x="1343472" y="1340768"/>
            <a:ext cx="6096000" cy="461665"/>
          </a:xfrm>
          <a:prstGeom prst="rect">
            <a:avLst/>
          </a:prstGeom>
        </p:spPr>
        <p:txBody>
          <a:bodyPr>
            <a:spAutoFit/>
          </a:bodyPr>
          <a:lstStyle/>
          <a:p>
            <a:pPr marL="285750" indent="-285750">
              <a:buFont typeface="Wingdings" panose="05000000000000000000" pitchFamily="2" charset="2"/>
              <a:buChar char="p"/>
            </a:pPr>
            <a:r>
              <a:rPr lang="en-US" altLang="zh-CN" sz="2400" b="1" dirty="0"/>
              <a:t>UKF-</a:t>
            </a:r>
            <a:r>
              <a:rPr lang="el-GR" altLang="zh-CN" sz="2400" b="1" dirty="0"/>
              <a:t>δ-</a:t>
            </a:r>
            <a:r>
              <a:rPr lang="en-US" altLang="zh-CN" sz="2400" b="1" dirty="0"/>
              <a:t>GLMB </a:t>
            </a:r>
            <a:r>
              <a:rPr lang="zh-CN" altLang="en-US" sz="2400" b="1" dirty="0"/>
              <a:t>滤波算法</a:t>
            </a:r>
            <a:endParaRPr lang="en-US" altLang="zh-CN" sz="2400" b="1" dirty="0"/>
          </a:p>
        </p:txBody>
      </p:sp>
      <mc:AlternateContent xmlns:mc="http://schemas.openxmlformats.org/markup-compatibility/2006" xmlns:a14="http://schemas.microsoft.com/office/drawing/2010/main">
        <mc:Choice Requires="a14">
          <p:sp>
            <p:nvSpPr>
              <p:cNvPr id="5" name="文本框 2">
                <a:extLst>
                  <a:ext uri="{FF2B5EF4-FFF2-40B4-BE49-F238E27FC236}">
                    <a16:creationId xmlns:a16="http://schemas.microsoft.com/office/drawing/2014/main" id="{ABA8F542-19C5-41C6-A2F7-7116FDCB5FB6}"/>
                  </a:ext>
                </a:extLst>
              </p:cNvPr>
              <p:cNvSpPr txBox="1">
                <a:spLocks noChangeArrowheads="1"/>
              </p:cNvSpPr>
              <p:nvPr/>
            </p:nvSpPr>
            <p:spPr bwMode="auto">
              <a:xfrm>
                <a:off x="2783632" y="2163902"/>
                <a:ext cx="6426339" cy="3785378"/>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a:noAutofit/>
              </a:bodyPr>
              <a:lstStyle/>
              <a:p>
                <a:pPr marL="342900" lvl="0" indent="-342900">
                  <a:lnSpc>
                    <a:spcPct val="107000"/>
                  </a:lnSpc>
                  <a:spcAft>
                    <a:spcPts val="800"/>
                  </a:spcAft>
                  <a:buFont typeface="Wingdings" panose="05000000000000000000" pitchFamily="2" charset="2"/>
                  <a:buChar char=""/>
                </a:pPr>
                <a:r>
                  <a:rPr lang="zh-CN" sz="1600" dirty="0">
                    <a:effectLst/>
                    <a:latin typeface="Calibri" panose="020F0502020204030204" pitchFamily="34" charset="0"/>
                    <a:ea typeface="宋体" panose="02010600030101010101" pitchFamily="2" charset="-122"/>
                    <a:cs typeface="Times New Roman" panose="02020603050405020304" pitchFamily="18" charset="0"/>
                  </a:rPr>
                  <a:t>初始</a:t>
                </a:r>
                <a:r>
                  <a:rPr lang="en-US" sz="1600" dirty="0">
                    <a:effectLst/>
                    <a:latin typeface="Calibri" panose="020F0502020204030204" pitchFamily="34" charset="0"/>
                    <a:ea typeface="宋体" panose="02010600030101010101" pitchFamily="2" charset="-122"/>
                    <a:cs typeface="Times New Roman" panose="02020603050405020304" pitchFamily="18" charset="0"/>
                  </a:rPr>
                  <a:t> Sigma </a:t>
                </a:r>
                <a:r>
                  <a:rPr lang="zh-CN" sz="1600" dirty="0">
                    <a:effectLst/>
                    <a:latin typeface="Calibri" panose="020F0502020204030204" pitchFamily="34" charset="0"/>
                    <a:ea typeface="宋体" panose="02010600030101010101" pitchFamily="2" charset="-122"/>
                    <a:cs typeface="Times New Roman" panose="02020603050405020304" pitchFamily="18" charset="0"/>
                  </a:rPr>
                  <a:t>点：</a:t>
                </a:r>
              </a:p>
              <a:p>
                <a:pPr marL="571500" indent="266700">
                  <a:lnSpc>
                    <a:spcPct val="107000"/>
                  </a:lnSpc>
                  <a:spcAft>
                    <a:spcPts val="800"/>
                  </a:spcAft>
                </a:pPr>
                <a14:m>
                  <m:oMathPara xmlns:m="http://schemas.openxmlformats.org/officeDocument/2006/math">
                    <m:oMathParaPr>
                      <m:jc m:val="centerGroup"/>
                    </m:oMathParaPr>
                    <m:oMath xmlns:m="http://schemas.openxmlformats.org/officeDocument/2006/math">
                      <m:sSubSup>
                        <m:sSubSupPr>
                          <m:ctrlPr>
                            <a:rPr lang="zh-CN" sz="1600" i="1">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sz="1600" i="1">
                              <a:effectLst/>
                              <a:latin typeface="Cambria Math" panose="02040503050406030204" pitchFamily="18" charset="0"/>
                              <a:ea typeface="宋体" panose="02010600030101010101" pitchFamily="2" charset="-122"/>
                              <a:cs typeface="Times New Roman" panose="02020603050405020304" pitchFamily="18" charset="0"/>
                            </a:rPr>
                            <m:t>𝑠</m:t>
                          </m:r>
                        </m:e>
                        <m:sub>
                          <m:r>
                            <a:rPr lang="en-US" sz="1600" i="1">
                              <a:effectLst/>
                              <a:latin typeface="Cambria Math" panose="02040503050406030204" pitchFamily="18" charset="0"/>
                              <a:ea typeface="宋体" panose="02010600030101010101" pitchFamily="2" charset="-122"/>
                              <a:cs typeface="Times New Roman" panose="02020603050405020304" pitchFamily="18" charset="0"/>
                            </a:rPr>
                            <m:t>𝑘</m:t>
                          </m:r>
                          <m:r>
                            <a:rPr lang="en-US" sz="1600" i="1">
                              <a:effectLst/>
                              <a:latin typeface="Cambria Math" panose="02040503050406030204" pitchFamily="18" charset="0"/>
                              <a:ea typeface="宋体" panose="02010600030101010101" pitchFamily="2" charset="-122"/>
                              <a:cs typeface="Times New Roman" panose="02020603050405020304" pitchFamily="18" charset="0"/>
                            </a:rPr>
                            <m:t>−1,</m:t>
                          </m:r>
                          <m:r>
                            <a:rPr lang="en-US" sz="1600" i="1">
                              <a:effectLst/>
                              <a:latin typeface="Cambria Math" panose="02040503050406030204" pitchFamily="18" charset="0"/>
                              <a:ea typeface="宋体" panose="02010600030101010101" pitchFamily="2" charset="-122"/>
                              <a:cs typeface="Times New Roman" panose="02020603050405020304" pitchFamily="18" charset="0"/>
                            </a:rPr>
                            <m:t>𝑛</m:t>
                          </m:r>
                        </m:sub>
                        <m:sup>
                          <m:r>
                            <a:rPr lang="en-US" sz="1600" i="1">
                              <a:effectLst/>
                              <a:latin typeface="Cambria Math" panose="02040503050406030204" pitchFamily="18" charset="0"/>
                              <a:ea typeface="宋体" panose="02010600030101010101" pitchFamily="2" charset="-122"/>
                              <a:cs typeface="Times New Roman" panose="02020603050405020304" pitchFamily="18" charset="0"/>
                            </a:rPr>
                            <m:t>0</m:t>
                          </m:r>
                        </m:sup>
                      </m:sSubSup>
                      <m:r>
                        <a:rPr lang="en-US" sz="1600">
                          <a:effectLst/>
                          <a:latin typeface="Cambria Math" panose="02040503050406030204" pitchFamily="18" charset="0"/>
                          <a:ea typeface="宋体" panose="02010600030101010101" pitchFamily="2" charset="-122"/>
                          <a:cs typeface="Times New Roman" panose="02020603050405020304" pitchFamily="18" charset="0"/>
                        </a:rPr>
                        <m:t>=</m:t>
                      </m:r>
                      <m:sSup>
                        <m:sSupPr>
                          <m:ctrlPr>
                            <a:rPr lang="zh-CN" sz="16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sz="1600" i="1">
                              <a:effectLst/>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sz="1600" i="1">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sz="1600" i="1">
                                  <a:effectLst/>
                                  <a:latin typeface="Cambria Math" panose="02040503050406030204" pitchFamily="18" charset="0"/>
                                  <a:ea typeface="宋体" panose="02010600030101010101" pitchFamily="2" charset="-122"/>
                                  <a:cs typeface="Times New Roman" panose="02020603050405020304" pitchFamily="18" charset="0"/>
                                </a:rPr>
                                <m:t>𝑥</m:t>
                              </m:r>
                            </m:e>
                            <m:sub>
                              <m:r>
                                <a:rPr lang="en-US" sz="1600" i="1">
                                  <a:effectLst/>
                                  <a:latin typeface="Cambria Math" panose="02040503050406030204" pitchFamily="18" charset="0"/>
                                  <a:ea typeface="宋体" panose="02010600030101010101" pitchFamily="2" charset="-122"/>
                                  <a:cs typeface="Times New Roman" panose="02020603050405020304" pitchFamily="18" charset="0"/>
                                </a:rPr>
                                <m:t>𝑘</m:t>
                              </m:r>
                              <m:r>
                                <a:rPr lang="en-US" sz="1600" i="1">
                                  <a:effectLst/>
                                  <a:latin typeface="Cambria Math" panose="02040503050406030204" pitchFamily="18" charset="0"/>
                                  <a:ea typeface="宋体" panose="02010600030101010101" pitchFamily="2" charset="-122"/>
                                  <a:cs typeface="Times New Roman" panose="02020603050405020304" pitchFamily="18" charset="0"/>
                                </a:rPr>
                                <m:t>−1,</m:t>
                              </m:r>
                              <m:r>
                                <a:rPr lang="en-US" sz="1600" i="1">
                                  <a:effectLst/>
                                  <a:latin typeface="Cambria Math" panose="02040503050406030204" pitchFamily="18" charset="0"/>
                                  <a:ea typeface="宋体" panose="02010600030101010101" pitchFamily="2" charset="-122"/>
                                  <a:cs typeface="Times New Roman" panose="02020603050405020304" pitchFamily="18" charset="0"/>
                                </a:rPr>
                                <m:t>𝑛</m:t>
                              </m:r>
                            </m:sub>
                            <m:sup>
                              <m:r>
                                <a:rPr lang="en-US" sz="1600" i="1">
                                  <a:effectLst/>
                                  <a:latin typeface="Cambria Math" panose="02040503050406030204" pitchFamily="18" charset="0"/>
                                  <a:ea typeface="宋体" panose="02010600030101010101" pitchFamily="2" charset="-122"/>
                                  <a:cs typeface="Times New Roman" panose="02020603050405020304" pitchFamily="18" charset="0"/>
                                </a:rPr>
                                <m:t>𝑇</m:t>
                              </m:r>
                            </m:sup>
                          </m:sSubSup>
                          <m:r>
                            <a:rPr lang="en-US" sz="1600" i="1">
                              <a:effectLst/>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sz="1600" i="1">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sz="1600" i="1">
                                  <a:effectLst/>
                                  <a:latin typeface="Cambria Math" panose="02040503050406030204" pitchFamily="18" charset="0"/>
                                  <a:ea typeface="宋体" panose="02010600030101010101" pitchFamily="2" charset="-122"/>
                                  <a:cs typeface="Times New Roman" panose="02020603050405020304" pitchFamily="18" charset="0"/>
                                </a:rPr>
                                <m:t>𝜔</m:t>
                              </m:r>
                            </m:e>
                            <m:sub>
                              <m:r>
                                <a:rPr lang="en-US" sz="1600" i="1">
                                  <a:effectLst/>
                                  <a:latin typeface="Cambria Math" panose="02040503050406030204" pitchFamily="18" charset="0"/>
                                  <a:ea typeface="宋体" panose="02010600030101010101" pitchFamily="2" charset="-122"/>
                                  <a:cs typeface="Times New Roman" panose="02020603050405020304" pitchFamily="18" charset="0"/>
                                </a:rPr>
                                <m:t>𝑘</m:t>
                              </m:r>
                              <m:r>
                                <a:rPr lang="en-US" sz="1600" i="1">
                                  <a:effectLst/>
                                  <a:latin typeface="Cambria Math" panose="02040503050406030204" pitchFamily="18" charset="0"/>
                                  <a:ea typeface="宋体" panose="02010600030101010101" pitchFamily="2" charset="-122"/>
                                  <a:cs typeface="Times New Roman" panose="02020603050405020304" pitchFamily="18" charset="0"/>
                                </a:rPr>
                                <m:t>−1,</m:t>
                              </m:r>
                              <m:r>
                                <a:rPr lang="en-US" sz="1600" i="1">
                                  <a:effectLst/>
                                  <a:latin typeface="Cambria Math" panose="02040503050406030204" pitchFamily="18" charset="0"/>
                                  <a:ea typeface="宋体" panose="02010600030101010101" pitchFamily="2" charset="-122"/>
                                  <a:cs typeface="Times New Roman" panose="02020603050405020304" pitchFamily="18" charset="0"/>
                                </a:rPr>
                                <m:t>𝑛</m:t>
                              </m:r>
                            </m:sub>
                            <m:sup>
                              <m:r>
                                <a:rPr lang="en-US" sz="1600" i="1">
                                  <a:effectLst/>
                                  <a:latin typeface="Cambria Math" panose="02040503050406030204" pitchFamily="18" charset="0"/>
                                  <a:ea typeface="宋体" panose="02010600030101010101" pitchFamily="2" charset="-122"/>
                                  <a:cs typeface="Times New Roman" panose="02020603050405020304" pitchFamily="18" charset="0"/>
                                </a:rPr>
                                <m:t>𝑇</m:t>
                              </m:r>
                            </m:sup>
                          </m:sSubSup>
                          <m:r>
                            <a:rPr lang="en-US" sz="1600" i="1">
                              <a:effectLst/>
                              <a:latin typeface="Cambria Math" panose="02040503050406030204" pitchFamily="18" charset="0"/>
                              <a:ea typeface="宋体" panose="02010600030101010101" pitchFamily="2" charset="-122"/>
                              <a:cs typeface="Times New Roman" panose="02020603050405020304" pitchFamily="18" charset="0"/>
                            </a:rPr>
                            <m:t>]</m:t>
                          </m:r>
                        </m:e>
                        <m:sup>
                          <m:r>
                            <a:rPr lang="en-US" sz="1600" i="1">
                              <a:effectLst/>
                              <a:latin typeface="Cambria Math" panose="02040503050406030204" pitchFamily="18" charset="0"/>
                              <a:ea typeface="宋体" panose="02010600030101010101" pitchFamily="2" charset="-122"/>
                              <a:cs typeface="Times New Roman" panose="02020603050405020304" pitchFamily="18" charset="0"/>
                            </a:rPr>
                            <m:t>𝑇</m:t>
                          </m:r>
                        </m:sup>
                      </m:sSup>
                    </m:oMath>
                  </m:oMathPara>
                </a14:m>
                <a:endParaRPr lang="zh-CN" sz="1600" dirty="0">
                  <a:effectLst/>
                  <a:latin typeface="Calibri" panose="020F0502020204030204" pitchFamily="34" charset="0"/>
                  <a:ea typeface="宋体" panose="02010600030101010101" pitchFamily="2" charset="-122"/>
                  <a:cs typeface="Times New Roman" panose="02020603050405020304" pitchFamily="18" charset="0"/>
                </a:endParaRPr>
              </a:p>
              <a:p>
                <a:pPr marL="571500" indent="266700">
                  <a:lnSpc>
                    <a:spcPct val="107000"/>
                  </a:lnSpc>
                  <a:spcAft>
                    <a:spcPts val="800"/>
                  </a:spcAft>
                </a:pPr>
                <a14:m>
                  <m:oMathPara xmlns:m="http://schemas.openxmlformats.org/officeDocument/2006/math">
                    <m:oMathParaPr>
                      <m:jc m:val="centerGroup"/>
                    </m:oMathParaPr>
                    <m:oMath xmlns:m="http://schemas.openxmlformats.org/officeDocument/2006/math">
                      <m:sSubSup>
                        <m:sSubSupPr>
                          <m:ctrlPr>
                            <a:rPr lang="zh-CN" sz="1600" i="1">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sz="1600" i="1">
                              <a:effectLst/>
                              <a:latin typeface="Cambria Math" panose="02040503050406030204" pitchFamily="18" charset="0"/>
                              <a:ea typeface="宋体" panose="02010600030101010101" pitchFamily="2" charset="-122"/>
                              <a:cs typeface="Times New Roman" panose="02020603050405020304" pitchFamily="18" charset="0"/>
                            </a:rPr>
                            <m:t>𝑠</m:t>
                          </m:r>
                        </m:e>
                        <m:sub>
                          <m:r>
                            <a:rPr lang="en-US" sz="1600" i="1">
                              <a:effectLst/>
                              <a:latin typeface="Cambria Math" panose="02040503050406030204" pitchFamily="18" charset="0"/>
                              <a:ea typeface="宋体" panose="02010600030101010101" pitchFamily="2" charset="-122"/>
                              <a:cs typeface="Times New Roman" panose="02020603050405020304" pitchFamily="18" charset="0"/>
                            </a:rPr>
                            <m:t>𝑘</m:t>
                          </m:r>
                          <m:r>
                            <a:rPr lang="en-US" sz="1600" i="1">
                              <a:effectLst/>
                              <a:latin typeface="Cambria Math" panose="02040503050406030204" pitchFamily="18" charset="0"/>
                              <a:ea typeface="宋体" panose="02010600030101010101" pitchFamily="2" charset="-122"/>
                              <a:cs typeface="Times New Roman" panose="02020603050405020304" pitchFamily="18" charset="0"/>
                            </a:rPr>
                            <m:t>−1,</m:t>
                          </m:r>
                          <m:r>
                            <a:rPr lang="en-US" sz="1600" i="1">
                              <a:effectLst/>
                              <a:latin typeface="Cambria Math" panose="02040503050406030204" pitchFamily="18" charset="0"/>
                              <a:ea typeface="宋体" panose="02010600030101010101" pitchFamily="2" charset="-122"/>
                              <a:cs typeface="Times New Roman" panose="02020603050405020304" pitchFamily="18" charset="0"/>
                            </a:rPr>
                            <m:t>𝑛</m:t>
                          </m:r>
                        </m:sub>
                        <m:sup>
                          <m:r>
                            <a:rPr lang="en-US" sz="1600" i="1">
                              <a:effectLst/>
                              <a:latin typeface="Cambria Math" panose="02040503050406030204" pitchFamily="18" charset="0"/>
                              <a:ea typeface="宋体" panose="02010600030101010101" pitchFamily="2" charset="-122"/>
                              <a:cs typeface="Times New Roman" panose="02020603050405020304" pitchFamily="18" charset="0"/>
                            </a:rPr>
                            <m:t>±</m:t>
                          </m:r>
                          <m:r>
                            <a:rPr lang="en-US" sz="1600" i="1">
                              <a:effectLst/>
                              <a:latin typeface="Cambria Math" panose="02040503050406030204" pitchFamily="18" charset="0"/>
                              <a:ea typeface="宋体" panose="02010600030101010101" pitchFamily="2" charset="-122"/>
                              <a:cs typeface="Times New Roman" panose="02020603050405020304" pitchFamily="18" charset="0"/>
                            </a:rPr>
                            <m:t>𝑖</m:t>
                          </m:r>
                        </m:sup>
                      </m:sSubSup>
                      <m:r>
                        <a:rPr lang="en-US" sz="1600" i="1">
                          <a:effectLst/>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sz="1600" i="1">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sz="1600" i="1">
                              <a:effectLst/>
                              <a:latin typeface="Cambria Math" panose="02040503050406030204" pitchFamily="18" charset="0"/>
                              <a:ea typeface="宋体" panose="02010600030101010101" pitchFamily="2" charset="-122"/>
                              <a:cs typeface="Times New Roman" panose="02020603050405020304" pitchFamily="18" charset="0"/>
                            </a:rPr>
                            <m:t>𝑎</m:t>
                          </m:r>
                        </m:e>
                        <m:sub>
                          <m:r>
                            <a:rPr lang="en-US" sz="1600" i="1">
                              <a:effectLst/>
                              <a:latin typeface="Cambria Math" panose="02040503050406030204" pitchFamily="18" charset="0"/>
                              <a:ea typeface="宋体" panose="02010600030101010101" pitchFamily="2" charset="-122"/>
                              <a:cs typeface="Times New Roman" panose="02020603050405020304" pitchFamily="18" charset="0"/>
                            </a:rPr>
                            <m:t>𝑘</m:t>
                          </m:r>
                          <m:r>
                            <a:rPr lang="en-US" sz="1600" i="1">
                              <a:effectLst/>
                              <a:latin typeface="Cambria Math" panose="02040503050406030204" pitchFamily="18" charset="0"/>
                              <a:ea typeface="宋体" panose="02010600030101010101" pitchFamily="2" charset="-122"/>
                              <a:cs typeface="Times New Roman" panose="02020603050405020304" pitchFamily="18" charset="0"/>
                            </a:rPr>
                            <m:t>−1,</m:t>
                          </m:r>
                          <m:r>
                            <a:rPr lang="en-US" sz="1600" i="1">
                              <a:effectLst/>
                              <a:latin typeface="Cambria Math" panose="02040503050406030204" pitchFamily="18" charset="0"/>
                              <a:ea typeface="宋体" panose="02010600030101010101" pitchFamily="2" charset="-122"/>
                              <a:cs typeface="Times New Roman" panose="02020603050405020304" pitchFamily="18" charset="0"/>
                            </a:rPr>
                            <m:t>𝑛</m:t>
                          </m:r>
                        </m:sub>
                        <m:sup>
                          <m:r>
                            <a:rPr lang="en-US" sz="1600" i="1">
                              <a:effectLst/>
                              <a:latin typeface="Cambria Math" panose="02040503050406030204" pitchFamily="18" charset="0"/>
                              <a:ea typeface="宋体" panose="02010600030101010101" pitchFamily="2" charset="-122"/>
                              <a:cs typeface="Times New Roman" panose="02020603050405020304" pitchFamily="18" charset="0"/>
                            </a:rPr>
                            <m:t>0</m:t>
                          </m:r>
                        </m:sup>
                      </m:sSubSup>
                      <m:r>
                        <a:rPr lang="en-US" sz="16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sz="16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600">
                              <a:effectLst/>
                              <a:latin typeface="Cambria Math" panose="02040503050406030204" pitchFamily="18" charset="0"/>
                              <a:ea typeface="宋体" panose="02010600030101010101" pitchFamily="2" charset="-122"/>
                              <a:cs typeface="Times New Roman" panose="02020603050405020304" pitchFamily="18" charset="0"/>
                            </a:rPr>
                            <m:t>(</m:t>
                          </m:r>
                          <m:rad>
                            <m:radPr>
                              <m:degHide m:val="on"/>
                              <m:ctrlPr>
                                <a:rPr lang="zh-CN" sz="1600" i="1">
                                  <a:effectLst/>
                                  <a:latin typeface="Cambria Math" panose="02040503050406030204" pitchFamily="18" charset="0"/>
                                  <a:ea typeface="Cambria Math" panose="02040503050406030204" pitchFamily="18" charset="0"/>
                                  <a:cs typeface="Times New Roman" panose="02020603050405020304" pitchFamily="18" charset="0"/>
                                </a:rPr>
                              </m:ctrlPr>
                            </m:radPr>
                            <m:deg/>
                            <m:e>
                              <m:r>
                                <a:rPr lang="en-US" sz="16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sz="16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600" i="1">
                                      <a:effectLst/>
                                      <a:latin typeface="Cambria Math" panose="02040503050406030204" pitchFamily="18" charset="0"/>
                                      <a:ea typeface="宋体" panose="02010600030101010101" pitchFamily="2" charset="-122"/>
                                      <a:cs typeface="Times New Roman" panose="02020603050405020304" pitchFamily="18" charset="0"/>
                                    </a:rPr>
                                    <m:t>𝑛</m:t>
                                  </m:r>
                                </m:e>
                                <m:sub>
                                  <m:r>
                                    <a:rPr lang="en-US" sz="1600" i="1">
                                      <a:effectLst/>
                                      <a:latin typeface="Cambria Math" panose="02040503050406030204" pitchFamily="18" charset="0"/>
                                      <a:ea typeface="宋体" panose="02010600030101010101" pitchFamily="2" charset="-122"/>
                                      <a:cs typeface="Times New Roman" panose="02020603050405020304" pitchFamily="18" charset="0"/>
                                    </a:rPr>
                                    <m:t>𝑠</m:t>
                                  </m:r>
                                </m:sub>
                              </m:sSub>
                              <m:r>
                                <a:rPr lang="en-US" sz="1600" i="1">
                                  <a:effectLst/>
                                  <a:latin typeface="Cambria Math" panose="02040503050406030204" pitchFamily="18" charset="0"/>
                                  <a:ea typeface="宋体" panose="02010600030101010101" pitchFamily="2" charset="-122"/>
                                  <a:cs typeface="Times New Roman" panose="02020603050405020304" pitchFamily="18" charset="0"/>
                                </a:rPr>
                                <m:t>+</m:t>
                              </m:r>
                              <m:r>
                                <a:rPr lang="en-US" sz="1600" i="1">
                                  <a:effectLst/>
                                  <a:latin typeface="Cambria Math" panose="02040503050406030204" pitchFamily="18" charset="0"/>
                                  <a:ea typeface="宋体" panose="02010600030101010101" pitchFamily="2" charset="-122"/>
                                  <a:cs typeface="Times New Roman" panose="02020603050405020304" pitchFamily="18" charset="0"/>
                                </a:rPr>
                                <m:t>𝛽</m:t>
                              </m:r>
                              <m:r>
                                <a:rPr lang="en-US" sz="1600" i="1">
                                  <a:effectLst/>
                                  <a:latin typeface="Cambria Math" panose="02040503050406030204" pitchFamily="18" charset="0"/>
                                  <a:ea typeface="宋体" panose="02010600030101010101" pitchFamily="2" charset="-122"/>
                                  <a:cs typeface="Times New Roman" panose="02020603050405020304" pitchFamily="18" charset="0"/>
                                </a:rPr>
                                <m:t>)</m:t>
                              </m:r>
                              <m:r>
                                <a:rPr lang="en-US" sz="1600" i="1">
                                  <a:effectLst/>
                                  <a:latin typeface="Cambria Math" panose="02040503050406030204" pitchFamily="18" charset="0"/>
                                  <a:ea typeface="宋体" panose="02010600030101010101" pitchFamily="2" charset="-122"/>
                                  <a:cs typeface="Times New Roman" panose="02020603050405020304" pitchFamily="18" charset="0"/>
                                </a:rPr>
                                <m:t>𝑑𝑖𝑎𝑔</m:t>
                              </m:r>
                              <m:r>
                                <a:rPr lang="en-US" sz="16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sz="16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600" i="1">
                                      <a:effectLst/>
                                      <a:latin typeface="Cambria Math" panose="02040503050406030204" pitchFamily="18" charset="0"/>
                                      <a:ea typeface="宋体" panose="02010600030101010101" pitchFamily="2" charset="-122"/>
                                      <a:cs typeface="Times New Roman" panose="02020603050405020304" pitchFamily="18" charset="0"/>
                                    </a:rPr>
                                    <m:t>𝑃</m:t>
                                  </m:r>
                                </m:e>
                                <m:sub>
                                  <m:r>
                                    <a:rPr lang="en-US" sz="1600" i="1">
                                      <a:effectLst/>
                                      <a:latin typeface="Cambria Math" panose="02040503050406030204" pitchFamily="18" charset="0"/>
                                      <a:ea typeface="宋体" panose="02010600030101010101" pitchFamily="2" charset="-122"/>
                                      <a:cs typeface="Times New Roman" panose="02020603050405020304" pitchFamily="18" charset="0"/>
                                    </a:rPr>
                                    <m:t>𝑘</m:t>
                                  </m:r>
                                  <m:r>
                                    <a:rPr lang="en-US" sz="1600" i="1">
                                      <a:effectLst/>
                                      <a:latin typeface="Cambria Math" panose="02040503050406030204" pitchFamily="18" charset="0"/>
                                      <a:ea typeface="宋体" panose="02010600030101010101" pitchFamily="2" charset="-122"/>
                                      <a:cs typeface="Times New Roman" panose="02020603050405020304" pitchFamily="18" charset="0"/>
                                    </a:rPr>
                                    <m:t>−1,</m:t>
                                  </m:r>
                                  <m:r>
                                    <a:rPr lang="en-US" sz="1600" i="1">
                                      <a:effectLst/>
                                      <a:latin typeface="Cambria Math" panose="02040503050406030204" pitchFamily="18" charset="0"/>
                                      <a:ea typeface="宋体" panose="02010600030101010101" pitchFamily="2" charset="-122"/>
                                      <a:cs typeface="Times New Roman" panose="02020603050405020304" pitchFamily="18" charset="0"/>
                                    </a:rPr>
                                    <m:t>𝑛</m:t>
                                  </m:r>
                                </m:sub>
                              </m:sSub>
                              <m:r>
                                <a:rPr lang="en-US" sz="16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sz="16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600" i="1">
                                      <a:effectLst/>
                                      <a:latin typeface="Cambria Math" panose="02040503050406030204" pitchFamily="18" charset="0"/>
                                      <a:ea typeface="宋体" panose="02010600030101010101" pitchFamily="2" charset="-122"/>
                                      <a:cs typeface="Times New Roman" panose="02020603050405020304" pitchFamily="18" charset="0"/>
                                    </a:rPr>
                                    <m:t>𝑄</m:t>
                                  </m:r>
                                </m:e>
                                <m:sub>
                                  <m:r>
                                    <a:rPr lang="en-US" sz="1600" i="1">
                                      <a:effectLst/>
                                      <a:latin typeface="Cambria Math" panose="02040503050406030204" pitchFamily="18" charset="0"/>
                                      <a:ea typeface="宋体" panose="02010600030101010101" pitchFamily="2" charset="-122"/>
                                      <a:cs typeface="Times New Roman" panose="02020603050405020304" pitchFamily="18" charset="0"/>
                                    </a:rPr>
                                    <m:t>𝑘</m:t>
                                  </m:r>
                                  <m:r>
                                    <a:rPr lang="en-US" sz="1600" i="1">
                                      <a:effectLst/>
                                      <a:latin typeface="Cambria Math" panose="02040503050406030204" pitchFamily="18" charset="0"/>
                                      <a:ea typeface="宋体" panose="02010600030101010101" pitchFamily="2" charset="-122"/>
                                      <a:cs typeface="Times New Roman" panose="02020603050405020304" pitchFamily="18" charset="0"/>
                                    </a:rPr>
                                    <m:t>−1,</m:t>
                                  </m:r>
                                  <m:r>
                                    <a:rPr lang="en-US" sz="1600" i="1">
                                      <a:effectLst/>
                                      <a:latin typeface="Cambria Math" panose="02040503050406030204" pitchFamily="18" charset="0"/>
                                      <a:ea typeface="宋体" panose="02010600030101010101" pitchFamily="2" charset="-122"/>
                                      <a:cs typeface="Times New Roman" panose="02020603050405020304" pitchFamily="18" charset="0"/>
                                    </a:rPr>
                                    <m:t>𝑛</m:t>
                                  </m:r>
                                </m:sub>
                              </m:sSub>
                              <m:r>
                                <a:rPr lang="en-US" sz="1600" i="1">
                                  <a:effectLst/>
                                  <a:latin typeface="Cambria Math" panose="02040503050406030204" pitchFamily="18" charset="0"/>
                                  <a:ea typeface="宋体" panose="02010600030101010101" pitchFamily="2" charset="-122"/>
                                  <a:cs typeface="Times New Roman" panose="02020603050405020304" pitchFamily="18" charset="0"/>
                                </a:rPr>
                                <m:t>)</m:t>
                              </m:r>
                            </m:e>
                          </m:rad>
                          <m:r>
                            <a:rPr lang="en-US" sz="1600">
                              <a:effectLst/>
                              <a:latin typeface="Cambria Math" panose="02040503050406030204" pitchFamily="18" charset="0"/>
                              <a:ea typeface="宋体" panose="02010600030101010101" pitchFamily="2" charset="-122"/>
                              <a:cs typeface="Times New Roman" panose="02020603050405020304" pitchFamily="18" charset="0"/>
                            </a:rPr>
                            <m:t>)</m:t>
                          </m:r>
                        </m:e>
                        <m:sub>
                          <m:r>
                            <a:rPr lang="en-US" sz="1600" i="1">
                              <a:effectLst/>
                              <a:latin typeface="Cambria Math" panose="02040503050406030204" pitchFamily="18" charset="0"/>
                              <a:ea typeface="宋体" panose="02010600030101010101" pitchFamily="2" charset="-122"/>
                              <a:cs typeface="Times New Roman" panose="02020603050405020304" pitchFamily="18" charset="0"/>
                            </a:rPr>
                            <m:t>𝑖</m:t>
                          </m:r>
                        </m:sub>
                      </m:sSub>
                    </m:oMath>
                  </m:oMathPara>
                </a14:m>
                <a:endParaRPr lang="zh-CN" sz="1600" dirty="0">
                  <a:effectLst/>
                  <a:latin typeface="Calibri" panose="020F0502020204030204" pitchFamily="34" charset="0"/>
                  <a:ea typeface="宋体" panose="02010600030101010101" pitchFamily="2" charset="-122"/>
                  <a:cs typeface="Times New Roman" panose="02020603050405020304" pitchFamily="18" charset="0"/>
                </a:endParaRPr>
              </a:p>
              <a:p>
                <a:pPr marL="571500" indent="266700">
                  <a:lnSpc>
                    <a:spcPct val="107000"/>
                  </a:lnSpc>
                  <a:spcAft>
                    <a:spcPts val="800"/>
                  </a:spcAft>
                </a:pPr>
                <a14:m>
                  <m:oMath xmlns:m="http://schemas.openxmlformats.org/officeDocument/2006/math">
                    <m:sSubSup>
                      <m:sSubSupPr>
                        <m:ctrlPr>
                          <a:rPr lang="zh-CN" sz="1600" i="1">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sz="1600" i="1">
                            <a:effectLst/>
                            <a:latin typeface="Cambria Math" panose="02040503050406030204" pitchFamily="18" charset="0"/>
                            <a:ea typeface="宋体" panose="02010600030101010101" pitchFamily="2" charset="-122"/>
                            <a:cs typeface="Times New Roman" panose="02020603050405020304" pitchFamily="18" charset="0"/>
                          </a:rPr>
                          <m:t>𝜔</m:t>
                        </m:r>
                      </m:e>
                      <m:sub>
                        <m:r>
                          <a:rPr lang="en-US" sz="1600" i="1">
                            <a:effectLst/>
                            <a:latin typeface="Cambria Math" panose="02040503050406030204" pitchFamily="18" charset="0"/>
                            <a:ea typeface="宋体" panose="02010600030101010101" pitchFamily="2" charset="-122"/>
                            <a:cs typeface="Times New Roman" panose="02020603050405020304" pitchFamily="18" charset="0"/>
                          </a:rPr>
                          <m:t>𝑘</m:t>
                        </m:r>
                        <m:r>
                          <a:rPr lang="en-US" sz="1600" i="1">
                            <a:effectLst/>
                            <a:latin typeface="Cambria Math" panose="02040503050406030204" pitchFamily="18" charset="0"/>
                            <a:ea typeface="宋体" panose="02010600030101010101" pitchFamily="2" charset="-122"/>
                            <a:cs typeface="Times New Roman" panose="02020603050405020304" pitchFamily="18" charset="0"/>
                          </a:rPr>
                          <m:t>−1</m:t>
                        </m:r>
                      </m:sub>
                      <m:sup>
                        <m:r>
                          <a:rPr lang="en-US" sz="1600" i="1">
                            <a:effectLst/>
                            <a:latin typeface="Cambria Math" panose="02040503050406030204" pitchFamily="18" charset="0"/>
                            <a:ea typeface="宋体" panose="02010600030101010101" pitchFamily="2" charset="-122"/>
                            <a:cs typeface="Times New Roman" panose="02020603050405020304" pitchFamily="18" charset="0"/>
                          </a:rPr>
                          <m:t>0</m:t>
                        </m:r>
                      </m:sup>
                    </m:sSubSup>
                    <m:r>
                      <a:rPr lang="en-US" sz="1600">
                        <a:effectLst/>
                        <a:latin typeface="Cambria Math" panose="02040503050406030204" pitchFamily="18" charset="0"/>
                        <a:ea typeface="宋体" panose="02010600030101010101" pitchFamily="2" charset="-122"/>
                        <a:cs typeface="Times New Roman" panose="02020603050405020304" pitchFamily="18" charset="0"/>
                      </a:rPr>
                      <m:t>=</m:t>
                    </m:r>
                    <m:f>
                      <m:fPr>
                        <m:type m:val="lin"/>
                        <m:ctrlPr>
                          <a:rPr lang="zh-CN" sz="1600" i="1">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sz="1600" i="1">
                            <a:effectLst/>
                            <a:latin typeface="Cambria Math" panose="02040503050406030204" pitchFamily="18" charset="0"/>
                            <a:ea typeface="宋体" panose="02010600030101010101" pitchFamily="2" charset="-122"/>
                            <a:cs typeface="Times New Roman" panose="02020603050405020304" pitchFamily="18" charset="0"/>
                          </a:rPr>
                          <m:t>𝛽</m:t>
                        </m:r>
                      </m:num>
                      <m:den>
                        <m:d>
                          <m:dPr>
                            <m:ctrlPr>
                              <a:rPr lang="zh-CN" sz="1600" i="1">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sz="16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600" i="1">
                                    <a:effectLst/>
                                    <a:latin typeface="Cambria Math" panose="02040503050406030204" pitchFamily="18" charset="0"/>
                                    <a:ea typeface="宋体" panose="02010600030101010101" pitchFamily="2" charset="-122"/>
                                    <a:cs typeface="Times New Roman" panose="02020603050405020304" pitchFamily="18" charset="0"/>
                                  </a:rPr>
                                  <m:t>𝑛</m:t>
                                </m:r>
                              </m:e>
                              <m:sub>
                                <m:r>
                                  <a:rPr lang="en-US" sz="1600" i="1">
                                    <a:effectLst/>
                                    <a:latin typeface="Cambria Math" panose="02040503050406030204" pitchFamily="18" charset="0"/>
                                    <a:ea typeface="宋体" panose="02010600030101010101" pitchFamily="2" charset="-122"/>
                                    <a:cs typeface="Times New Roman" panose="02020603050405020304" pitchFamily="18" charset="0"/>
                                  </a:rPr>
                                  <m:t>𝑠</m:t>
                                </m:r>
                              </m:sub>
                            </m:sSub>
                            <m:r>
                              <a:rPr lang="en-US" sz="1600" i="1">
                                <a:effectLst/>
                                <a:latin typeface="Cambria Math" panose="02040503050406030204" pitchFamily="18" charset="0"/>
                                <a:ea typeface="宋体" panose="02010600030101010101" pitchFamily="2" charset="-122"/>
                                <a:cs typeface="Times New Roman" panose="02020603050405020304" pitchFamily="18" charset="0"/>
                              </a:rPr>
                              <m:t>+</m:t>
                            </m:r>
                            <m:r>
                              <a:rPr lang="en-US" sz="1600" i="1">
                                <a:effectLst/>
                                <a:latin typeface="Cambria Math" panose="02040503050406030204" pitchFamily="18" charset="0"/>
                                <a:ea typeface="宋体" panose="02010600030101010101" pitchFamily="2" charset="-122"/>
                                <a:cs typeface="Times New Roman" panose="02020603050405020304" pitchFamily="18" charset="0"/>
                              </a:rPr>
                              <m:t>𝛽</m:t>
                            </m:r>
                          </m:e>
                        </m:d>
                      </m:den>
                    </m:f>
                  </m:oMath>
                </a14:m>
                <a:r>
                  <a:rPr lang="en-US" sz="1600" dirty="0">
                    <a:effectLst/>
                    <a:latin typeface="Calibri" panose="020F0502020204030204" pitchFamily="34" charset="0"/>
                    <a:ea typeface="宋体" panose="02010600030101010101" pitchFamily="2" charset="-122"/>
                    <a:cs typeface="Times New Roman" panose="02020603050405020304" pitchFamily="18" charset="0"/>
                  </a:rPr>
                  <a:t>,</a:t>
                </a:r>
                <a14:m>
                  <m:oMath xmlns:m="http://schemas.openxmlformats.org/officeDocument/2006/math">
                    <m:sSubSup>
                      <m:sSubSupPr>
                        <m:ctrlPr>
                          <a:rPr lang="zh-CN" sz="1600" i="1">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sz="1600" i="1">
                            <a:effectLst/>
                            <a:latin typeface="Cambria Math" panose="02040503050406030204" pitchFamily="18" charset="0"/>
                            <a:ea typeface="宋体" panose="02010600030101010101" pitchFamily="2" charset="-122"/>
                            <a:cs typeface="Times New Roman" panose="02020603050405020304" pitchFamily="18" charset="0"/>
                          </a:rPr>
                          <m:t>𝜔</m:t>
                        </m:r>
                      </m:e>
                      <m:sub>
                        <m:r>
                          <a:rPr lang="en-US" sz="1600" i="1">
                            <a:effectLst/>
                            <a:latin typeface="Cambria Math" panose="02040503050406030204" pitchFamily="18" charset="0"/>
                            <a:ea typeface="宋体" panose="02010600030101010101" pitchFamily="2" charset="-122"/>
                            <a:cs typeface="Times New Roman" panose="02020603050405020304" pitchFamily="18" charset="0"/>
                          </a:rPr>
                          <m:t>𝑘</m:t>
                        </m:r>
                        <m:r>
                          <a:rPr lang="en-US" sz="1600" i="1">
                            <a:effectLst/>
                            <a:latin typeface="Cambria Math" panose="02040503050406030204" pitchFamily="18" charset="0"/>
                            <a:ea typeface="宋体" panose="02010600030101010101" pitchFamily="2" charset="-122"/>
                            <a:cs typeface="Times New Roman" panose="02020603050405020304" pitchFamily="18" charset="0"/>
                          </a:rPr>
                          <m:t>−1</m:t>
                        </m:r>
                      </m:sub>
                      <m:sup>
                        <m:r>
                          <a:rPr lang="en-US" sz="1600" i="1">
                            <a:effectLst/>
                            <a:latin typeface="Cambria Math" panose="02040503050406030204" pitchFamily="18" charset="0"/>
                            <a:ea typeface="宋体" panose="02010600030101010101" pitchFamily="2" charset="-122"/>
                            <a:cs typeface="Times New Roman" panose="02020603050405020304" pitchFamily="18" charset="0"/>
                          </a:rPr>
                          <m:t>±</m:t>
                        </m:r>
                        <m:r>
                          <a:rPr lang="en-US" sz="1600" i="1">
                            <a:effectLst/>
                            <a:latin typeface="Cambria Math" panose="02040503050406030204" pitchFamily="18" charset="0"/>
                            <a:ea typeface="宋体" panose="02010600030101010101" pitchFamily="2" charset="-122"/>
                            <a:cs typeface="Times New Roman" panose="02020603050405020304" pitchFamily="18" charset="0"/>
                          </a:rPr>
                          <m:t>𝑖</m:t>
                        </m:r>
                      </m:sup>
                    </m:sSubSup>
                    <m:r>
                      <a:rPr lang="en-US" sz="1600" i="1">
                        <a:effectLst/>
                        <a:latin typeface="Cambria Math" panose="02040503050406030204" pitchFamily="18" charset="0"/>
                        <a:ea typeface="宋体" panose="02010600030101010101" pitchFamily="2" charset="-122"/>
                        <a:cs typeface="Times New Roman" panose="02020603050405020304" pitchFamily="18" charset="0"/>
                      </a:rPr>
                      <m:t>=</m:t>
                    </m:r>
                    <m:f>
                      <m:fPr>
                        <m:type m:val="lin"/>
                        <m:ctrlPr>
                          <a:rPr lang="zh-CN" sz="1600" i="1">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sz="1600" i="1">
                            <a:effectLst/>
                            <a:latin typeface="Cambria Math" panose="02040503050406030204" pitchFamily="18" charset="0"/>
                            <a:ea typeface="宋体" panose="02010600030101010101" pitchFamily="2" charset="-122"/>
                            <a:cs typeface="Times New Roman" panose="02020603050405020304" pitchFamily="18" charset="0"/>
                          </a:rPr>
                          <m:t>1</m:t>
                        </m:r>
                      </m:num>
                      <m:den>
                        <m:r>
                          <a:rPr lang="en-US" sz="1600" i="1">
                            <a:effectLst/>
                            <a:latin typeface="Cambria Math" panose="02040503050406030204" pitchFamily="18" charset="0"/>
                            <a:ea typeface="宋体" panose="02010600030101010101" pitchFamily="2" charset="-122"/>
                            <a:cs typeface="Times New Roman" panose="02020603050405020304" pitchFamily="18" charset="0"/>
                          </a:rPr>
                          <m:t>2</m:t>
                        </m:r>
                      </m:den>
                    </m:f>
                    <m:d>
                      <m:dPr>
                        <m:ctrlPr>
                          <a:rPr lang="zh-CN" sz="1600" i="1">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sz="16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600" i="1">
                                <a:effectLst/>
                                <a:latin typeface="Cambria Math" panose="02040503050406030204" pitchFamily="18" charset="0"/>
                                <a:ea typeface="宋体" panose="02010600030101010101" pitchFamily="2" charset="-122"/>
                                <a:cs typeface="Times New Roman" panose="02020603050405020304" pitchFamily="18" charset="0"/>
                              </a:rPr>
                              <m:t>𝑛</m:t>
                            </m:r>
                          </m:e>
                          <m:sub>
                            <m:r>
                              <a:rPr lang="en-US" sz="1600" i="1">
                                <a:effectLst/>
                                <a:latin typeface="Cambria Math" panose="02040503050406030204" pitchFamily="18" charset="0"/>
                                <a:ea typeface="宋体" panose="02010600030101010101" pitchFamily="2" charset="-122"/>
                                <a:cs typeface="Times New Roman" panose="02020603050405020304" pitchFamily="18" charset="0"/>
                              </a:rPr>
                              <m:t>𝑠</m:t>
                            </m:r>
                          </m:sub>
                        </m:sSub>
                        <m:r>
                          <a:rPr lang="en-US" sz="1600" i="1">
                            <a:effectLst/>
                            <a:latin typeface="Cambria Math" panose="02040503050406030204" pitchFamily="18" charset="0"/>
                            <a:ea typeface="宋体" panose="02010600030101010101" pitchFamily="2" charset="-122"/>
                            <a:cs typeface="Times New Roman" panose="02020603050405020304" pitchFamily="18" charset="0"/>
                          </a:rPr>
                          <m:t>+</m:t>
                        </m:r>
                        <m:r>
                          <a:rPr lang="en-US" sz="1600" i="1">
                            <a:effectLst/>
                            <a:latin typeface="Cambria Math" panose="02040503050406030204" pitchFamily="18" charset="0"/>
                            <a:ea typeface="宋体" panose="02010600030101010101" pitchFamily="2" charset="-122"/>
                            <a:cs typeface="Times New Roman" panose="02020603050405020304" pitchFamily="18" charset="0"/>
                          </a:rPr>
                          <m:t>𝛽</m:t>
                        </m:r>
                      </m:e>
                    </m:d>
                    <m:r>
                      <a:rPr lang="en-US" sz="1600" i="1">
                        <a:effectLst/>
                        <a:latin typeface="Cambria Math" panose="02040503050406030204" pitchFamily="18" charset="0"/>
                        <a:ea typeface="宋体" panose="02010600030101010101" pitchFamily="2" charset="-122"/>
                        <a:cs typeface="Times New Roman" panose="02020603050405020304" pitchFamily="18" charset="0"/>
                      </a:rPr>
                      <m:t>,</m:t>
                    </m:r>
                    <m:r>
                      <a:rPr lang="en-US" sz="1600" i="1">
                        <a:effectLst/>
                        <a:latin typeface="Cambria Math" panose="02040503050406030204" pitchFamily="18" charset="0"/>
                        <a:ea typeface="宋体" panose="02010600030101010101" pitchFamily="2" charset="-122"/>
                        <a:cs typeface="Times New Roman" panose="02020603050405020304" pitchFamily="18" charset="0"/>
                      </a:rPr>
                      <m:t>𝑖</m:t>
                    </m:r>
                    <m:r>
                      <a:rPr lang="en-US" sz="1600" i="1">
                        <a:effectLst/>
                        <a:latin typeface="Cambria Math" panose="02040503050406030204" pitchFamily="18" charset="0"/>
                        <a:ea typeface="宋体" panose="02010600030101010101" pitchFamily="2" charset="-122"/>
                        <a:cs typeface="Times New Roman" panose="02020603050405020304" pitchFamily="18" charset="0"/>
                      </a:rPr>
                      <m:t>=1,⋯,</m:t>
                    </m:r>
                    <m:sSub>
                      <m:sSubPr>
                        <m:ctrlPr>
                          <a:rPr lang="zh-CN" sz="16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600" i="1">
                            <a:effectLst/>
                            <a:latin typeface="Cambria Math" panose="02040503050406030204" pitchFamily="18" charset="0"/>
                            <a:ea typeface="宋体" panose="02010600030101010101" pitchFamily="2" charset="-122"/>
                            <a:cs typeface="Times New Roman" panose="02020603050405020304" pitchFamily="18" charset="0"/>
                          </a:rPr>
                          <m:t>𝑛</m:t>
                        </m:r>
                      </m:e>
                      <m:sub>
                        <m:r>
                          <a:rPr lang="en-US" sz="1600" i="1">
                            <a:effectLst/>
                            <a:latin typeface="Cambria Math" panose="02040503050406030204" pitchFamily="18" charset="0"/>
                            <a:ea typeface="宋体" panose="02010600030101010101" pitchFamily="2" charset="-122"/>
                            <a:cs typeface="Times New Roman" panose="02020603050405020304" pitchFamily="18" charset="0"/>
                          </a:rPr>
                          <m:t>𝑠</m:t>
                        </m:r>
                      </m:sub>
                    </m:sSub>
                  </m:oMath>
                </a14:m>
                <a:endParaRPr lang="zh-CN" sz="1600" dirty="0">
                  <a:effectLst/>
                  <a:latin typeface="Calibri" panose="020F0502020204030204" pitchFamily="34" charset="0"/>
                  <a:ea typeface="宋体" panose="02010600030101010101" pitchFamily="2" charset="-122"/>
                  <a:cs typeface="Times New Roman" panose="02020603050405020304" pitchFamily="18" charset="0"/>
                </a:endParaRPr>
              </a:p>
              <a:p>
                <a:pPr marL="342900" lvl="0" indent="-342900">
                  <a:lnSpc>
                    <a:spcPct val="107000"/>
                  </a:lnSpc>
                  <a:spcAft>
                    <a:spcPts val="800"/>
                  </a:spcAft>
                  <a:buFont typeface="Wingdings" panose="05000000000000000000" pitchFamily="2" charset="2"/>
                  <a:buChar char=""/>
                </a:pPr>
                <a:r>
                  <a:rPr lang="zh-CN" sz="1600" dirty="0">
                    <a:effectLst/>
                    <a:latin typeface="Calibri" panose="020F0502020204030204" pitchFamily="34" charset="0"/>
                    <a:ea typeface="宋体" panose="02010600030101010101" pitchFamily="2" charset="-122"/>
                    <a:cs typeface="Times New Roman" panose="02020603050405020304" pitchFamily="18" charset="0"/>
                  </a:rPr>
                  <a:t>预测步</a:t>
                </a:r>
              </a:p>
              <a:p>
                <a:pPr marL="571500" indent="266700">
                  <a:lnSpc>
                    <a:spcPct val="107000"/>
                  </a:lnSpc>
                  <a:spcAft>
                    <a:spcPts val="800"/>
                  </a:spcAft>
                </a:pPr>
                <a14:m>
                  <m:oMath xmlns:m="http://schemas.openxmlformats.org/officeDocument/2006/math">
                    <m:sSubSup>
                      <m:sSubSupPr>
                        <m:ctrlPr>
                          <a:rPr lang="zh-CN" sz="1600" i="1">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sz="1600" i="1">
                            <a:effectLst/>
                            <a:latin typeface="Cambria Math" panose="02040503050406030204" pitchFamily="18" charset="0"/>
                            <a:ea typeface="宋体" panose="02010600030101010101" pitchFamily="2" charset="-122"/>
                            <a:cs typeface="Times New Roman" panose="02020603050405020304" pitchFamily="18" charset="0"/>
                          </a:rPr>
                          <m:t>𝑠</m:t>
                        </m:r>
                      </m:e>
                      <m:sub>
                        <m:r>
                          <a:rPr lang="en-US" sz="1600" i="1">
                            <a:effectLst/>
                            <a:latin typeface="Cambria Math" panose="02040503050406030204" pitchFamily="18" charset="0"/>
                            <a:ea typeface="宋体" panose="02010600030101010101" pitchFamily="2" charset="-122"/>
                            <a:cs typeface="Times New Roman" panose="02020603050405020304" pitchFamily="18" charset="0"/>
                          </a:rPr>
                          <m:t>𝑘</m:t>
                        </m:r>
                        <m:r>
                          <a:rPr lang="en-US" sz="1600" i="1">
                            <a:effectLst/>
                            <a:latin typeface="Cambria Math" panose="02040503050406030204" pitchFamily="18" charset="0"/>
                            <a:ea typeface="宋体" panose="02010600030101010101" pitchFamily="2" charset="-122"/>
                            <a:cs typeface="Times New Roman" panose="02020603050405020304" pitchFamily="18" charset="0"/>
                          </a:rPr>
                          <m:t>,</m:t>
                        </m:r>
                        <m:r>
                          <a:rPr lang="en-US" sz="1600" i="1">
                            <a:effectLst/>
                            <a:latin typeface="Cambria Math" panose="02040503050406030204" pitchFamily="18" charset="0"/>
                            <a:ea typeface="宋体" panose="02010600030101010101" pitchFamily="2" charset="-122"/>
                            <a:cs typeface="Times New Roman" panose="02020603050405020304" pitchFamily="18" charset="0"/>
                          </a:rPr>
                          <m:t>𝑛</m:t>
                        </m:r>
                      </m:sub>
                      <m:sup>
                        <m:r>
                          <a:rPr lang="en-US" sz="1600" i="1">
                            <a:effectLst/>
                            <a:latin typeface="Cambria Math" panose="02040503050406030204" pitchFamily="18" charset="0"/>
                            <a:ea typeface="宋体" panose="02010600030101010101" pitchFamily="2" charset="-122"/>
                            <a:cs typeface="Times New Roman" panose="02020603050405020304" pitchFamily="18" charset="0"/>
                          </a:rPr>
                          <m:t>𝑖</m:t>
                        </m:r>
                      </m:sup>
                    </m:sSubSup>
                    <m:r>
                      <a:rPr lang="en-US" sz="16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sz="1600" i="1">
                            <a:effectLst/>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sz="1600">
                            <a:effectLst/>
                            <a:latin typeface="Cambria Math" panose="02040503050406030204" pitchFamily="18" charset="0"/>
                            <a:ea typeface="宋体" panose="02010600030101010101" pitchFamily="2" charset="-122"/>
                            <a:cs typeface="Times New Roman" panose="02020603050405020304" pitchFamily="18" charset="0"/>
                          </a:rPr>
                          <m:t>Φ</m:t>
                        </m:r>
                      </m:e>
                      <m:sub>
                        <m:r>
                          <a:rPr lang="en-US" sz="1600" i="1">
                            <a:effectLst/>
                            <a:latin typeface="Cambria Math" panose="02040503050406030204" pitchFamily="18" charset="0"/>
                            <a:ea typeface="宋体" panose="02010600030101010101" pitchFamily="2" charset="-122"/>
                            <a:cs typeface="Times New Roman" panose="02020603050405020304" pitchFamily="18" charset="0"/>
                          </a:rPr>
                          <m:t>𝑘</m:t>
                        </m:r>
                      </m:sub>
                    </m:sSub>
                    <m:d>
                      <m:dPr>
                        <m:ctrlPr>
                          <a:rPr lang="zh-CN" sz="1600" i="1">
                            <a:effectLst/>
                            <a:latin typeface="Cambria Math" panose="02040503050406030204" pitchFamily="18" charset="0"/>
                            <a:ea typeface="Cambria Math" panose="02040503050406030204" pitchFamily="18" charset="0"/>
                            <a:cs typeface="Times New Roman" panose="02020603050405020304" pitchFamily="18" charset="0"/>
                          </a:rPr>
                        </m:ctrlPr>
                      </m:dPr>
                      <m:e>
                        <m:sSubSup>
                          <m:sSubSupPr>
                            <m:ctrlPr>
                              <a:rPr lang="zh-CN" sz="1600" i="1">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sz="1600" i="1">
                                <a:effectLst/>
                                <a:latin typeface="Cambria Math" panose="02040503050406030204" pitchFamily="18" charset="0"/>
                                <a:ea typeface="宋体" panose="02010600030101010101" pitchFamily="2" charset="-122"/>
                                <a:cs typeface="Times New Roman" panose="02020603050405020304" pitchFamily="18" charset="0"/>
                              </a:rPr>
                              <m:t>𝑠</m:t>
                            </m:r>
                          </m:e>
                          <m:sub>
                            <m:r>
                              <a:rPr lang="en-US" sz="1600" i="1">
                                <a:effectLst/>
                                <a:latin typeface="Cambria Math" panose="02040503050406030204" pitchFamily="18" charset="0"/>
                                <a:ea typeface="宋体" panose="02010600030101010101" pitchFamily="2" charset="-122"/>
                                <a:cs typeface="Times New Roman" panose="02020603050405020304" pitchFamily="18" charset="0"/>
                              </a:rPr>
                              <m:t>𝑘</m:t>
                            </m:r>
                            <m:r>
                              <a:rPr lang="en-US" sz="1600" i="1">
                                <a:effectLst/>
                                <a:latin typeface="Cambria Math" panose="02040503050406030204" pitchFamily="18" charset="0"/>
                                <a:ea typeface="宋体" panose="02010600030101010101" pitchFamily="2" charset="-122"/>
                                <a:cs typeface="Times New Roman" panose="02020603050405020304" pitchFamily="18" charset="0"/>
                              </a:rPr>
                              <m:t>−1,</m:t>
                            </m:r>
                            <m:r>
                              <a:rPr lang="en-US" sz="1600" i="1">
                                <a:effectLst/>
                                <a:latin typeface="Cambria Math" panose="02040503050406030204" pitchFamily="18" charset="0"/>
                                <a:ea typeface="宋体" panose="02010600030101010101" pitchFamily="2" charset="-122"/>
                                <a:cs typeface="Times New Roman" panose="02020603050405020304" pitchFamily="18" charset="0"/>
                              </a:rPr>
                              <m:t>𝑛</m:t>
                            </m:r>
                          </m:sub>
                          <m:sup>
                            <m:r>
                              <a:rPr lang="en-US" sz="1600" i="1">
                                <a:effectLst/>
                                <a:latin typeface="Cambria Math" panose="02040503050406030204" pitchFamily="18" charset="0"/>
                                <a:ea typeface="宋体" panose="02010600030101010101" pitchFamily="2" charset="-122"/>
                                <a:cs typeface="Times New Roman" panose="02020603050405020304" pitchFamily="18" charset="0"/>
                              </a:rPr>
                              <m:t>𝑖</m:t>
                            </m:r>
                          </m:sup>
                        </m:sSubSup>
                      </m:e>
                    </m:d>
                    <m:r>
                      <a:rPr lang="en-US" sz="16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sz="16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600" i="1">
                            <a:effectLst/>
                            <a:latin typeface="Cambria Math" panose="02040503050406030204" pitchFamily="18" charset="0"/>
                            <a:ea typeface="宋体" panose="02010600030101010101" pitchFamily="2" charset="-122"/>
                            <a:cs typeface="Times New Roman" panose="02020603050405020304" pitchFamily="18" charset="0"/>
                          </a:rPr>
                          <m:t>𝜔</m:t>
                        </m:r>
                      </m:e>
                      <m:sub>
                        <m:r>
                          <a:rPr lang="en-US" sz="1600" i="1">
                            <a:effectLst/>
                            <a:latin typeface="Cambria Math" panose="02040503050406030204" pitchFamily="18" charset="0"/>
                            <a:ea typeface="宋体" panose="02010600030101010101" pitchFamily="2" charset="-122"/>
                            <a:cs typeface="Times New Roman" panose="02020603050405020304" pitchFamily="18" charset="0"/>
                          </a:rPr>
                          <m:t>𝑘</m:t>
                        </m:r>
                        <m:r>
                          <a:rPr lang="en-US" sz="1600" i="1">
                            <a:effectLst/>
                            <a:latin typeface="Cambria Math" panose="02040503050406030204" pitchFamily="18" charset="0"/>
                            <a:ea typeface="宋体" panose="02010600030101010101" pitchFamily="2" charset="-122"/>
                            <a:cs typeface="Times New Roman" panose="02020603050405020304" pitchFamily="18" charset="0"/>
                          </a:rPr>
                          <m:t>−1,</m:t>
                        </m:r>
                        <m:r>
                          <a:rPr lang="en-US" sz="1600" i="1">
                            <a:effectLst/>
                            <a:latin typeface="Cambria Math" panose="02040503050406030204" pitchFamily="18" charset="0"/>
                            <a:ea typeface="宋体" panose="02010600030101010101" pitchFamily="2" charset="-122"/>
                            <a:cs typeface="Times New Roman" panose="02020603050405020304" pitchFamily="18" charset="0"/>
                          </a:rPr>
                          <m:t>𝑛</m:t>
                        </m:r>
                      </m:sub>
                    </m:sSub>
                  </m:oMath>
                </a14:m>
                <a:r>
                  <a:rPr lang="en-US" sz="1600" dirty="0">
                    <a:effectLst/>
                    <a:latin typeface="Calibri" panose="020F0502020204030204" pitchFamily="34" charset="0"/>
                    <a:ea typeface="宋体" panose="02010600030101010101" pitchFamily="2" charset="-122"/>
                    <a:cs typeface="Times New Roman" panose="02020603050405020304" pitchFamily="18" charset="0"/>
                  </a:rPr>
                  <a:t>,</a:t>
                </a:r>
                <a14:m>
                  <m:oMath xmlns:m="http://schemas.openxmlformats.org/officeDocument/2006/math">
                    <m:sSub>
                      <m:sSubPr>
                        <m:ctrlPr>
                          <a:rPr lang="zh-CN" sz="16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600" i="1">
                            <a:effectLst/>
                            <a:latin typeface="Cambria Math" panose="02040503050406030204" pitchFamily="18" charset="0"/>
                            <a:ea typeface="宋体" panose="02010600030101010101" pitchFamily="2" charset="-122"/>
                            <a:cs typeface="Times New Roman" panose="02020603050405020304" pitchFamily="18" charset="0"/>
                          </a:rPr>
                          <m:t>𝑠</m:t>
                        </m:r>
                      </m:e>
                      <m:sub>
                        <m:r>
                          <a:rPr lang="en-US" sz="1600" i="1">
                            <a:effectLst/>
                            <a:latin typeface="Cambria Math" panose="02040503050406030204" pitchFamily="18" charset="0"/>
                            <a:ea typeface="宋体" panose="02010600030101010101" pitchFamily="2" charset="-122"/>
                            <a:cs typeface="Times New Roman" panose="02020603050405020304" pitchFamily="18" charset="0"/>
                          </a:rPr>
                          <m:t>𝑘</m:t>
                        </m:r>
                        <m:d>
                          <m:dPr>
                            <m:begChr m:val="|"/>
                            <m:endChr m:val=""/>
                            <m:ctrlPr>
                              <a:rPr lang="zh-CN" sz="1600"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sz="1600" i="1">
                                <a:effectLst/>
                                <a:latin typeface="Cambria Math" panose="02040503050406030204" pitchFamily="18" charset="0"/>
                                <a:ea typeface="宋体" panose="02010600030101010101" pitchFamily="2" charset="-122"/>
                                <a:cs typeface="Times New Roman" panose="02020603050405020304" pitchFamily="18" charset="0"/>
                              </a:rPr>
                              <m:t>𝑘</m:t>
                            </m:r>
                            <m:r>
                              <a:rPr lang="en-US" sz="1600" i="1">
                                <a:effectLst/>
                                <a:latin typeface="Cambria Math" panose="02040503050406030204" pitchFamily="18" charset="0"/>
                                <a:ea typeface="宋体" panose="02010600030101010101" pitchFamily="2" charset="-122"/>
                                <a:cs typeface="Times New Roman" panose="02020603050405020304" pitchFamily="18" charset="0"/>
                              </a:rPr>
                              <m:t>−1</m:t>
                            </m:r>
                          </m:e>
                        </m:d>
                        <m:r>
                          <a:rPr lang="en-US" sz="1600" i="1">
                            <a:effectLst/>
                            <a:latin typeface="Cambria Math" panose="02040503050406030204" pitchFamily="18" charset="0"/>
                            <a:ea typeface="宋体" panose="02010600030101010101" pitchFamily="2" charset="-122"/>
                            <a:cs typeface="Times New Roman" panose="02020603050405020304" pitchFamily="18" charset="0"/>
                          </a:rPr>
                          <m:t>,</m:t>
                        </m:r>
                        <m:r>
                          <a:rPr lang="en-US" sz="1600" i="1">
                            <a:effectLst/>
                            <a:latin typeface="Cambria Math" panose="02040503050406030204" pitchFamily="18" charset="0"/>
                            <a:ea typeface="宋体" panose="02010600030101010101" pitchFamily="2" charset="-122"/>
                            <a:cs typeface="Times New Roman" panose="02020603050405020304" pitchFamily="18" charset="0"/>
                          </a:rPr>
                          <m:t>𝑛</m:t>
                        </m:r>
                      </m:sub>
                    </m:sSub>
                    <m:r>
                      <a:rPr lang="en-US" sz="1600" i="1">
                        <a:effectLst/>
                        <a:latin typeface="Cambria Math" panose="02040503050406030204" pitchFamily="18" charset="0"/>
                        <a:ea typeface="宋体" panose="02010600030101010101" pitchFamily="2" charset="-122"/>
                        <a:cs typeface="Times New Roman" panose="02020603050405020304" pitchFamily="18" charset="0"/>
                      </a:rPr>
                      <m:t>=</m:t>
                    </m:r>
                    <m:nary>
                      <m:naryPr>
                        <m:chr m:val="∑"/>
                        <m:limLoc m:val="undOvr"/>
                        <m:subHide m:val="on"/>
                        <m:supHide m:val="on"/>
                        <m:ctrlPr>
                          <a:rPr lang="zh-CN" sz="1600" i="1">
                            <a:effectLst/>
                            <a:latin typeface="Cambria Math" panose="02040503050406030204" pitchFamily="18" charset="0"/>
                            <a:ea typeface="Cambria Math" panose="02040503050406030204" pitchFamily="18" charset="0"/>
                            <a:cs typeface="Times New Roman" panose="02020603050405020304" pitchFamily="18" charset="0"/>
                          </a:rPr>
                        </m:ctrlPr>
                      </m:naryPr>
                      <m:sub/>
                      <m:sup/>
                      <m:e>
                        <m:sSubSup>
                          <m:sSubSupPr>
                            <m:ctrlPr>
                              <a:rPr lang="zh-CN" sz="1600" i="1">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sz="1600" i="1">
                                <a:effectLst/>
                                <a:latin typeface="Cambria Math" panose="02040503050406030204" pitchFamily="18" charset="0"/>
                                <a:ea typeface="宋体" panose="02010600030101010101" pitchFamily="2" charset="-122"/>
                                <a:cs typeface="Times New Roman" panose="02020603050405020304" pitchFamily="18" charset="0"/>
                              </a:rPr>
                              <m:t>𝜔</m:t>
                            </m:r>
                          </m:e>
                          <m:sub>
                            <m:r>
                              <a:rPr lang="en-US" sz="1600" i="1">
                                <a:effectLst/>
                                <a:latin typeface="Cambria Math" panose="02040503050406030204" pitchFamily="18" charset="0"/>
                                <a:ea typeface="宋体" panose="02010600030101010101" pitchFamily="2" charset="-122"/>
                                <a:cs typeface="Times New Roman" panose="02020603050405020304" pitchFamily="18" charset="0"/>
                              </a:rPr>
                              <m:t>𝑘</m:t>
                            </m:r>
                            <m:r>
                              <a:rPr lang="en-US" sz="1600" i="1">
                                <a:effectLst/>
                                <a:latin typeface="Cambria Math" panose="02040503050406030204" pitchFamily="18" charset="0"/>
                                <a:ea typeface="宋体" panose="02010600030101010101" pitchFamily="2" charset="-122"/>
                                <a:cs typeface="Times New Roman" panose="02020603050405020304" pitchFamily="18" charset="0"/>
                              </a:rPr>
                              <m:t>−1,</m:t>
                            </m:r>
                            <m:r>
                              <a:rPr lang="en-US" sz="1600" i="1">
                                <a:effectLst/>
                                <a:latin typeface="Cambria Math" panose="02040503050406030204" pitchFamily="18" charset="0"/>
                                <a:ea typeface="宋体" panose="02010600030101010101" pitchFamily="2" charset="-122"/>
                                <a:cs typeface="Times New Roman" panose="02020603050405020304" pitchFamily="18" charset="0"/>
                              </a:rPr>
                              <m:t>𝑛</m:t>
                            </m:r>
                          </m:sub>
                          <m:sup>
                            <m:r>
                              <a:rPr lang="en-US" sz="1600" i="1">
                                <a:effectLst/>
                                <a:latin typeface="Cambria Math" panose="02040503050406030204" pitchFamily="18" charset="0"/>
                                <a:ea typeface="宋体" panose="02010600030101010101" pitchFamily="2" charset="-122"/>
                                <a:cs typeface="Times New Roman" panose="02020603050405020304" pitchFamily="18" charset="0"/>
                              </a:rPr>
                              <m:t>𝑖</m:t>
                            </m:r>
                          </m:sup>
                        </m:sSubSup>
                      </m:e>
                    </m:nary>
                    <m:sSubSup>
                      <m:sSubSupPr>
                        <m:ctrlPr>
                          <a:rPr lang="zh-CN" sz="1600" i="1">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sz="1600" i="1">
                            <a:effectLst/>
                            <a:latin typeface="Cambria Math" panose="02040503050406030204" pitchFamily="18" charset="0"/>
                            <a:ea typeface="宋体" panose="02010600030101010101" pitchFamily="2" charset="-122"/>
                            <a:cs typeface="Times New Roman" panose="02020603050405020304" pitchFamily="18" charset="0"/>
                          </a:rPr>
                          <m:t>𝑠</m:t>
                        </m:r>
                      </m:e>
                      <m:sub>
                        <m:r>
                          <a:rPr lang="en-US" sz="1600" i="1">
                            <a:effectLst/>
                            <a:latin typeface="Cambria Math" panose="02040503050406030204" pitchFamily="18" charset="0"/>
                            <a:ea typeface="宋体" panose="02010600030101010101" pitchFamily="2" charset="-122"/>
                            <a:cs typeface="Times New Roman" panose="02020603050405020304" pitchFamily="18" charset="0"/>
                          </a:rPr>
                          <m:t>𝑘</m:t>
                        </m:r>
                        <m:r>
                          <a:rPr lang="en-US" sz="1600" i="1">
                            <a:effectLst/>
                            <a:latin typeface="Cambria Math" panose="02040503050406030204" pitchFamily="18" charset="0"/>
                            <a:ea typeface="宋体" panose="02010600030101010101" pitchFamily="2" charset="-122"/>
                            <a:cs typeface="Times New Roman" panose="02020603050405020304" pitchFamily="18" charset="0"/>
                          </a:rPr>
                          <m:t>,</m:t>
                        </m:r>
                        <m:r>
                          <a:rPr lang="en-US" sz="1600" i="1">
                            <a:effectLst/>
                            <a:latin typeface="Cambria Math" panose="02040503050406030204" pitchFamily="18" charset="0"/>
                            <a:ea typeface="宋体" panose="02010600030101010101" pitchFamily="2" charset="-122"/>
                            <a:cs typeface="Times New Roman" panose="02020603050405020304" pitchFamily="18" charset="0"/>
                          </a:rPr>
                          <m:t>𝑛</m:t>
                        </m:r>
                      </m:sub>
                      <m:sup>
                        <m:r>
                          <a:rPr lang="en-US" sz="1600" i="1">
                            <a:effectLst/>
                            <a:latin typeface="Cambria Math" panose="02040503050406030204" pitchFamily="18" charset="0"/>
                            <a:ea typeface="宋体" panose="02010600030101010101" pitchFamily="2" charset="-122"/>
                            <a:cs typeface="Times New Roman" panose="02020603050405020304" pitchFamily="18" charset="0"/>
                          </a:rPr>
                          <m:t>𝑚</m:t>
                        </m:r>
                      </m:sup>
                    </m:sSubSup>
                  </m:oMath>
                </a14:m>
                <a:endParaRPr lang="zh-CN" sz="1600" dirty="0">
                  <a:effectLst/>
                  <a:latin typeface="Calibri" panose="020F0502020204030204" pitchFamily="34" charset="0"/>
                  <a:ea typeface="宋体" panose="02010600030101010101" pitchFamily="2" charset="-122"/>
                  <a:cs typeface="Times New Roman" panose="02020603050405020304" pitchFamily="18" charset="0"/>
                </a:endParaRPr>
              </a:p>
              <a:p>
                <a:pPr marL="571500" indent="266700">
                  <a:lnSpc>
                    <a:spcPct val="107000"/>
                  </a:lnSpc>
                  <a:spcAft>
                    <a:spcPts val="800"/>
                  </a:spcAft>
                </a:pPr>
                <a:r>
                  <a:rPr lang="en-US" sz="1600" b="1" dirty="0">
                    <a:effectLst/>
                    <a:latin typeface="Calibri" panose="020F0502020204030204" pitchFamily="34" charset="0"/>
                    <a:ea typeface="宋体" panose="02010600030101010101" pitchFamily="2" charset="-122"/>
                    <a:cs typeface="Times New Roman" panose="02020603050405020304" pitchFamily="18" charset="0"/>
                  </a:rPr>
                  <a:t> </a:t>
                </a:r>
                <a14:m>
                  <m:oMath xmlns:m="http://schemas.openxmlformats.org/officeDocument/2006/math">
                    <m:r>
                      <a:rPr lang="en-US" altLang="zh-CN" sz="1600" i="1">
                        <a:latin typeface="Cambria Math" panose="02040503050406030204" pitchFamily="18" charset="0"/>
                        <a:cs typeface="Times New Roman" panose="02020603050405020304" pitchFamily="18" charset="0"/>
                      </a:rPr>
                      <m:t> </m:t>
                    </m:r>
                    <m:sSub>
                      <m:sSubPr>
                        <m:ctrlPr>
                          <a:rPr lang="zh-CN" altLang="zh-CN" sz="16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latin typeface="Cambria Math" panose="02040503050406030204" pitchFamily="18" charset="0"/>
                            <a:cs typeface="Times New Roman" panose="02020603050405020304" pitchFamily="18" charset="0"/>
                          </a:rPr>
                          <m:t>𝑃</m:t>
                        </m:r>
                      </m:e>
                      <m:sub>
                        <m:r>
                          <a:rPr lang="en-US" altLang="zh-CN" sz="1600" i="1">
                            <a:latin typeface="Cambria Math" panose="02040503050406030204" pitchFamily="18" charset="0"/>
                            <a:cs typeface="Times New Roman" panose="02020603050405020304" pitchFamily="18" charset="0"/>
                          </a:rPr>
                          <m:t>𝑘</m:t>
                        </m:r>
                        <m:d>
                          <m:dPr>
                            <m:begChr m:val="|"/>
                            <m:endChr m:val=""/>
                            <m:ctrlPr>
                              <a:rPr lang="zh-CN" altLang="zh-CN" sz="1600" i="1">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600" i="1">
                                <a:latin typeface="Cambria Math" panose="02040503050406030204" pitchFamily="18" charset="0"/>
                                <a:cs typeface="Times New Roman" panose="02020603050405020304" pitchFamily="18" charset="0"/>
                              </a:rPr>
                              <m:t>𝑘</m:t>
                            </m:r>
                            <m:r>
                              <a:rPr lang="en-US" altLang="zh-CN" sz="1600" i="1">
                                <a:latin typeface="Cambria Math" panose="02040503050406030204" pitchFamily="18" charset="0"/>
                                <a:cs typeface="Times New Roman" panose="02020603050405020304" pitchFamily="18" charset="0"/>
                              </a:rPr>
                              <m:t>−1</m:t>
                            </m:r>
                          </m:e>
                        </m:d>
                        <m:r>
                          <a:rPr lang="en-US" altLang="zh-CN" sz="1600" i="1">
                            <a:latin typeface="Cambria Math" panose="02040503050406030204" pitchFamily="18" charset="0"/>
                            <a:cs typeface="Times New Roman" panose="02020603050405020304" pitchFamily="18" charset="0"/>
                          </a:rPr>
                          <m:t>,</m:t>
                        </m:r>
                        <m:r>
                          <a:rPr lang="en-US" altLang="zh-CN" sz="1600" i="1">
                            <a:latin typeface="Cambria Math" panose="02040503050406030204" pitchFamily="18" charset="0"/>
                            <a:cs typeface="Times New Roman" panose="02020603050405020304" pitchFamily="18" charset="0"/>
                          </a:rPr>
                          <m:t>𝑛</m:t>
                        </m:r>
                      </m:sub>
                    </m:sSub>
                    <m:r>
                      <a:rPr lang="en-US" altLang="zh-CN" sz="1600" i="1">
                        <a:latin typeface="Cambria Math" panose="02040503050406030204" pitchFamily="18" charset="0"/>
                        <a:cs typeface="Times New Roman" panose="02020603050405020304" pitchFamily="18" charset="0"/>
                      </a:rPr>
                      <m:t>=</m:t>
                    </m:r>
                    <m:nary>
                      <m:naryPr>
                        <m:chr m:val="∑"/>
                        <m:limLoc m:val="undOvr"/>
                        <m:subHide m:val="on"/>
                        <m:supHide m:val="on"/>
                        <m:ctrlPr>
                          <a:rPr lang="zh-CN" altLang="zh-CN" sz="1600" i="1">
                            <a:latin typeface="Cambria Math" panose="02040503050406030204" pitchFamily="18" charset="0"/>
                            <a:ea typeface="Cambria Math" panose="02040503050406030204" pitchFamily="18" charset="0"/>
                            <a:cs typeface="Times New Roman" panose="02020603050405020304" pitchFamily="18" charset="0"/>
                          </a:rPr>
                        </m:ctrlPr>
                      </m:naryPr>
                      <m:sub/>
                      <m:sup/>
                      <m:e>
                        <m:sSubSup>
                          <m:sSubSupPr>
                            <m:ctrlPr>
                              <a:rPr lang="zh-CN" altLang="zh-CN" sz="1600" i="1">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600" i="1">
                                <a:latin typeface="Cambria Math" panose="02040503050406030204" pitchFamily="18" charset="0"/>
                                <a:cs typeface="Times New Roman" panose="02020603050405020304" pitchFamily="18" charset="0"/>
                              </a:rPr>
                              <m:t>𝜔</m:t>
                            </m:r>
                          </m:e>
                          <m:sub>
                            <m:r>
                              <a:rPr lang="en-US" altLang="zh-CN" sz="1600" i="1">
                                <a:latin typeface="Cambria Math" panose="02040503050406030204" pitchFamily="18" charset="0"/>
                                <a:cs typeface="Times New Roman" panose="02020603050405020304" pitchFamily="18" charset="0"/>
                              </a:rPr>
                              <m:t>𝑘</m:t>
                            </m:r>
                            <m:r>
                              <a:rPr lang="en-US" altLang="zh-CN" sz="1600" i="1">
                                <a:latin typeface="Cambria Math" panose="02040503050406030204" pitchFamily="18" charset="0"/>
                                <a:cs typeface="Times New Roman" panose="02020603050405020304" pitchFamily="18" charset="0"/>
                              </a:rPr>
                              <m:t>−1,</m:t>
                            </m:r>
                            <m:r>
                              <a:rPr lang="en-US" altLang="zh-CN" sz="1600" i="1">
                                <a:latin typeface="Cambria Math" panose="02040503050406030204" pitchFamily="18" charset="0"/>
                                <a:cs typeface="Times New Roman" panose="02020603050405020304" pitchFamily="18" charset="0"/>
                              </a:rPr>
                              <m:t>𝑛</m:t>
                            </m:r>
                          </m:sub>
                          <m:sup>
                            <m:r>
                              <a:rPr lang="en-US" altLang="zh-CN" sz="1600" i="1">
                                <a:latin typeface="Cambria Math" panose="02040503050406030204" pitchFamily="18" charset="0"/>
                                <a:cs typeface="Times New Roman" panose="02020603050405020304" pitchFamily="18" charset="0"/>
                              </a:rPr>
                              <m:t>𝑖</m:t>
                            </m:r>
                          </m:sup>
                        </m:sSubSup>
                      </m:e>
                    </m:nary>
                    <m:r>
                      <a:rPr lang="en-US" altLang="zh-CN" sz="1600" i="1">
                        <a:latin typeface="Cambria Math" panose="02040503050406030204" pitchFamily="18" charset="0"/>
                        <a:cs typeface="Times New Roman" panose="02020603050405020304" pitchFamily="18" charset="0"/>
                      </a:rPr>
                      <m:t>(</m:t>
                    </m:r>
                    <m:sSubSup>
                      <m:sSubSupPr>
                        <m:ctrlPr>
                          <a:rPr lang="zh-CN" altLang="zh-CN" sz="1600" i="1">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600" i="1">
                            <a:latin typeface="Cambria Math" panose="02040503050406030204" pitchFamily="18" charset="0"/>
                            <a:cs typeface="Times New Roman" panose="02020603050405020304" pitchFamily="18" charset="0"/>
                          </a:rPr>
                          <m:t>𝑠</m:t>
                        </m:r>
                      </m:e>
                      <m:sub>
                        <m:r>
                          <a:rPr lang="en-US" altLang="zh-CN" sz="1600" i="1">
                            <a:latin typeface="Cambria Math" panose="02040503050406030204" pitchFamily="18" charset="0"/>
                            <a:cs typeface="Times New Roman" panose="02020603050405020304" pitchFamily="18" charset="0"/>
                          </a:rPr>
                          <m:t>𝑘</m:t>
                        </m:r>
                        <m:r>
                          <a:rPr lang="en-US" altLang="zh-CN" sz="1600" i="1">
                            <a:latin typeface="Cambria Math" panose="02040503050406030204" pitchFamily="18" charset="0"/>
                            <a:cs typeface="Times New Roman" panose="02020603050405020304" pitchFamily="18" charset="0"/>
                          </a:rPr>
                          <m:t>,</m:t>
                        </m:r>
                        <m:r>
                          <a:rPr lang="en-US" altLang="zh-CN" sz="1600" i="1">
                            <a:latin typeface="Cambria Math" panose="02040503050406030204" pitchFamily="18" charset="0"/>
                            <a:cs typeface="Times New Roman" panose="02020603050405020304" pitchFamily="18" charset="0"/>
                          </a:rPr>
                          <m:t>𝑛</m:t>
                        </m:r>
                      </m:sub>
                      <m:sup>
                        <m:r>
                          <a:rPr lang="en-US" altLang="zh-CN" sz="1600" i="1">
                            <a:latin typeface="Cambria Math" panose="02040503050406030204" pitchFamily="18" charset="0"/>
                            <a:cs typeface="Times New Roman" panose="02020603050405020304" pitchFamily="18" charset="0"/>
                          </a:rPr>
                          <m:t>𝑖</m:t>
                        </m:r>
                      </m:sup>
                    </m:sSubSup>
                    <m:r>
                      <a:rPr lang="en-US" altLang="zh-CN" sz="1600" i="1">
                        <a:latin typeface="Cambria Math" panose="02040503050406030204" pitchFamily="18" charset="0"/>
                        <a:cs typeface="Times New Roman" panose="02020603050405020304" pitchFamily="18" charset="0"/>
                      </a:rPr>
                      <m:t>−</m:t>
                    </m:r>
                    <m:sSub>
                      <m:sSubPr>
                        <m:ctrlPr>
                          <a:rPr lang="zh-CN" altLang="zh-CN" sz="16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latin typeface="Cambria Math" panose="02040503050406030204" pitchFamily="18" charset="0"/>
                            <a:cs typeface="Times New Roman" panose="02020603050405020304" pitchFamily="18" charset="0"/>
                          </a:rPr>
                          <m:t>𝑠</m:t>
                        </m:r>
                      </m:e>
                      <m:sub>
                        <m:r>
                          <a:rPr lang="en-US" altLang="zh-CN" sz="1600" i="1">
                            <a:latin typeface="Cambria Math" panose="02040503050406030204" pitchFamily="18" charset="0"/>
                            <a:cs typeface="Times New Roman" panose="02020603050405020304" pitchFamily="18" charset="0"/>
                          </a:rPr>
                          <m:t>𝑘</m:t>
                        </m:r>
                        <m:d>
                          <m:dPr>
                            <m:begChr m:val="|"/>
                            <m:endChr m:val=""/>
                            <m:ctrlPr>
                              <a:rPr lang="zh-CN" altLang="zh-CN" sz="1600" i="1">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600" i="1">
                                <a:latin typeface="Cambria Math" panose="02040503050406030204" pitchFamily="18" charset="0"/>
                                <a:cs typeface="Times New Roman" panose="02020603050405020304" pitchFamily="18" charset="0"/>
                              </a:rPr>
                              <m:t>𝑘</m:t>
                            </m:r>
                            <m:r>
                              <a:rPr lang="en-US" altLang="zh-CN" sz="1600" i="1">
                                <a:latin typeface="Cambria Math" panose="02040503050406030204" pitchFamily="18" charset="0"/>
                                <a:cs typeface="Times New Roman" panose="02020603050405020304" pitchFamily="18" charset="0"/>
                              </a:rPr>
                              <m:t>−1</m:t>
                            </m:r>
                          </m:e>
                        </m:d>
                        <m:r>
                          <a:rPr lang="en-US" altLang="zh-CN" sz="1600" i="1">
                            <a:latin typeface="Cambria Math" panose="02040503050406030204" pitchFamily="18" charset="0"/>
                            <a:cs typeface="Times New Roman" panose="02020603050405020304" pitchFamily="18" charset="0"/>
                          </a:rPr>
                          <m:t>,</m:t>
                        </m:r>
                        <m:r>
                          <a:rPr lang="en-US" altLang="zh-CN" sz="1600" i="1">
                            <a:latin typeface="Cambria Math" panose="02040503050406030204" pitchFamily="18" charset="0"/>
                            <a:cs typeface="Times New Roman" panose="02020603050405020304" pitchFamily="18" charset="0"/>
                          </a:rPr>
                          <m:t>𝑛</m:t>
                        </m:r>
                      </m:sub>
                    </m:sSub>
                    <m:r>
                      <a:rPr lang="en-US" altLang="zh-CN" sz="1600" i="1">
                        <a:latin typeface="Cambria Math" panose="02040503050406030204" pitchFamily="18" charset="0"/>
                        <a:cs typeface="Times New Roman" panose="02020603050405020304" pitchFamily="18" charset="0"/>
                      </a:rPr>
                      <m:t>)(</m:t>
                    </m:r>
                    <m:sSubSup>
                      <m:sSubSupPr>
                        <m:ctrlPr>
                          <a:rPr lang="zh-CN" altLang="zh-CN" sz="1600" i="1">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600" i="1">
                            <a:latin typeface="Cambria Math" panose="02040503050406030204" pitchFamily="18" charset="0"/>
                            <a:cs typeface="Times New Roman" panose="02020603050405020304" pitchFamily="18" charset="0"/>
                          </a:rPr>
                          <m:t>𝑠</m:t>
                        </m:r>
                      </m:e>
                      <m:sub>
                        <m:r>
                          <a:rPr lang="en-US" altLang="zh-CN" sz="1600" i="1">
                            <a:latin typeface="Cambria Math" panose="02040503050406030204" pitchFamily="18" charset="0"/>
                            <a:cs typeface="Times New Roman" panose="02020603050405020304" pitchFamily="18" charset="0"/>
                          </a:rPr>
                          <m:t>𝑘</m:t>
                        </m:r>
                        <m:r>
                          <a:rPr lang="en-US" altLang="zh-CN" sz="1600" i="1">
                            <a:latin typeface="Cambria Math" panose="02040503050406030204" pitchFamily="18" charset="0"/>
                            <a:cs typeface="Times New Roman" panose="02020603050405020304" pitchFamily="18" charset="0"/>
                          </a:rPr>
                          <m:t>,</m:t>
                        </m:r>
                        <m:r>
                          <a:rPr lang="en-US" altLang="zh-CN" sz="1600" i="1">
                            <a:latin typeface="Cambria Math" panose="02040503050406030204" pitchFamily="18" charset="0"/>
                            <a:cs typeface="Times New Roman" panose="02020603050405020304" pitchFamily="18" charset="0"/>
                          </a:rPr>
                          <m:t>𝑛</m:t>
                        </m:r>
                      </m:sub>
                      <m:sup>
                        <m:r>
                          <a:rPr lang="en-US" altLang="zh-CN" sz="1600" i="1">
                            <a:latin typeface="Cambria Math" panose="02040503050406030204" pitchFamily="18" charset="0"/>
                            <a:cs typeface="Times New Roman" panose="02020603050405020304" pitchFamily="18" charset="0"/>
                          </a:rPr>
                          <m:t>𝑖</m:t>
                        </m:r>
                      </m:sup>
                    </m:sSubSup>
                    <m:r>
                      <a:rPr lang="en-US" altLang="zh-CN" sz="1600" i="1">
                        <a:latin typeface="Cambria Math" panose="02040503050406030204" pitchFamily="18" charset="0"/>
                        <a:cs typeface="Times New Roman" panose="02020603050405020304" pitchFamily="18" charset="0"/>
                      </a:rPr>
                      <m:t>−</m:t>
                    </m:r>
                    <m:sSub>
                      <m:sSubPr>
                        <m:ctrlPr>
                          <a:rPr lang="zh-CN" altLang="zh-CN" sz="16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latin typeface="Cambria Math" panose="02040503050406030204" pitchFamily="18" charset="0"/>
                            <a:cs typeface="Times New Roman" panose="02020603050405020304" pitchFamily="18" charset="0"/>
                          </a:rPr>
                          <m:t>𝑠</m:t>
                        </m:r>
                      </m:e>
                      <m:sub>
                        <m:r>
                          <a:rPr lang="en-US" altLang="zh-CN" sz="1600" i="1">
                            <a:latin typeface="Cambria Math" panose="02040503050406030204" pitchFamily="18" charset="0"/>
                            <a:cs typeface="Times New Roman" panose="02020603050405020304" pitchFamily="18" charset="0"/>
                          </a:rPr>
                          <m:t>𝑘</m:t>
                        </m:r>
                        <m:d>
                          <m:dPr>
                            <m:begChr m:val="|"/>
                            <m:endChr m:val=""/>
                            <m:ctrlPr>
                              <a:rPr lang="zh-CN" altLang="zh-CN" sz="1600" i="1">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600" i="1">
                                <a:latin typeface="Cambria Math" panose="02040503050406030204" pitchFamily="18" charset="0"/>
                                <a:cs typeface="Times New Roman" panose="02020603050405020304" pitchFamily="18" charset="0"/>
                              </a:rPr>
                              <m:t>𝑘</m:t>
                            </m:r>
                            <m:r>
                              <a:rPr lang="en-US" altLang="zh-CN" sz="1600" i="1">
                                <a:latin typeface="Cambria Math" panose="02040503050406030204" pitchFamily="18" charset="0"/>
                                <a:cs typeface="Times New Roman" panose="02020603050405020304" pitchFamily="18" charset="0"/>
                              </a:rPr>
                              <m:t>−1</m:t>
                            </m:r>
                          </m:e>
                        </m:d>
                        <m:r>
                          <a:rPr lang="en-US" altLang="zh-CN" sz="1600" i="1">
                            <a:latin typeface="Cambria Math" panose="02040503050406030204" pitchFamily="18" charset="0"/>
                            <a:cs typeface="Times New Roman" panose="02020603050405020304" pitchFamily="18" charset="0"/>
                          </a:rPr>
                          <m:t>,</m:t>
                        </m:r>
                        <m:r>
                          <a:rPr lang="en-US" altLang="zh-CN" sz="1600" i="1">
                            <a:latin typeface="Cambria Math" panose="02040503050406030204" pitchFamily="18" charset="0"/>
                            <a:cs typeface="Times New Roman" panose="02020603050405020304" pitchFamily="18" charset="0"/>
                          </a:rPr>
                          <m:t>𝑛</m:t>
                        </m:r>
                      </m:sub>
                    </m:sSub>
                    <m:r>
                      <a:rPr lang="en-US" altLang="zh-CN" sz="1600" i="1">
                        <a:latin typeface="Cambria Math" panose="02040503050406030204" pitchFamily="18" charset="0"/>
                        <a:cs typeface="Times New Roman" panose="02020603050405020304" pitchFamily="18" charset="0"/>
                      </a:rPr>
                      <m:t>)</m:t>
                    </m:r>
                  </m:oMath>
                </a14:m>
                <a:endParaRPr lang="en-US" altLang="zh-CN" sz="1600" dirty="0">
                  <a:effectLst/>
                  <a:latin typeface="Calibri" panose="020F0502020204030204" pitchFamily="34" charset="0"/>
                  <a:ea typeface="宋体" panose="02010600030101010101" pitchFamily="2" charset="-122"/>
                  <a:cs typeface="Times New Roman" panose="02020603050405020304" pitchFamily="18" charset="0"/>
                </a:endParaRPr>
              </a:p>
              <a:p>
                <a:pPr indent="1676400" algn="ctr">
                  <a:lnSpc>
                    <a:spcPct val="107000"/>
                  </a:lnSpc>
                  <a:spcAft>
                    <a:spcPts val="800"/>
                  </a:spcAft>
                </a:pPr>
                <a14:m>
                  <m:oMathPara xmlns:m="http://schemas.openxmlformats.org/officeDocument/2006/math">
                    <m:oMathParaPr>
                      <m:jc m:val="center"/>
                    </m:oMathParaPr>
                    <m:oMath xmlns:m="http://schemas.openxmlformats.org/officeDocument/2006/math">
                      <m:sSubSup>
                        <m:sSubSupPr>
                          <m:ctrlPr>
                            <a:rPr lang="zh-CN" altLang="zh-CN" sz="1600" i="1">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600" b="0" i="1" smtClean="0">
                              <a:latin typeface="Cambria Math" panose="02040503050406030204" pitchFamily="18" charset="0"/>
                              <a:ea typeface="Cambria Math" panose="02040503050406030204" pitchFamily="18" charset="0"/>
                              <a:cs typeface="Times New Roman" panose="02020603050405020304" pitchFamily="18" charset="0"/>
                            </a:rPr>
                            <m:t>                                    </m:t>
                          </m:r>
                          <m:r>
                            <a:rPr lang="en-US" altLang="zh-CN" sz="1600" i="1">
                              <a:latin typeface="Cambria Math" panose="02040503050406030204" pitchFamily="18" charset="0"/>
                              <a:cs typeface="Times New Roman" panose="02020603050405020304" pitchFamily="18" charset="0"/>
                            </a:rPr>
                            <m:t>𝑏</m:t>
                          </m:r>
                        </m:e>
                        <m:sub>
                          <m:r>
                            <a:rPr lang="en-US" altLang="zh-CN" sz="1600" i="1">
                              <a:latin typeface="Cambria Math" panose="02040503050406030204" pitchFamily="18" charset="0"/>
                              <a:cs typeface="Times New Roman" panose="02020603050405020304" pitchFamily="18" charset="0"/>
                            </a:rPr>
                            <m:t>𝑘</m:t>
                          </m:r>
                          <m:r>
                            <a:rPr lang="en-US" altLang="zh-CN" sz="1600" i="1">
                              <a:latin typeface="Cambria Math" panose="02040503050406030204" pitchFamily="18" charset="0"/>
                              <a:cs typeface="Times New Roman" panose="02020603050405020304" pitchFamily="18" charset="0"/>
                            </a:rPr>
                            <m:t>,</m:t>
                          </m:r>
                          <m:r>
                            <a:rPr lang="en-US" altLang="zh-CN" sz="1600" i="1">
                              <a:latin typeface="Cambria Math" panose="02040503050406030204" pitchFamily="18" charset="0"/>
                              <a:cs typeface="Times New Roman" panose="02020603050405020304" pitchFamily="18" charset="0"/>
                            </a:rPr>
                            <m:t>𝑛</m:t>
                          </m:r>
                        </m:sub>
                        <m:sup>
                          <m:r>
                            <a:rPr lang="en-US" altLang="zh-CN" sz="1600" i="1">
                              <a:latin typeface="Cambria Math" panose="02040503050406030204" pitchFamily="18" charset="0"/>
                              <a:cs typeface="Times New Roman" panose="02020603050405020304" pitchFamily="18" charset="0"/>
                            </a:rPr>
                            <m:t>0</m:t>
                          </m:r>
                        </m:sup>
                      </m:sSubSup>
                      <m:r>
                        <a:rPr lang="en-US" altLang="zh-CN" sz="1600" i="1">
                          <a:latin typeface="Cambria Math" panose="02040503050406030204" pitchFamily="18" charset="0"/>
                          <a:cs typeface="Times New Roman" panose="02020603050405020304" pitchFamily="18" charset="0"/>
                        </a:rPr>
                        <m:t>=</m:t>
                      </m:r>
                      <m:sSup>
                        <m:sSupPr>
                          <m:ctrlPr>
                            <a:rPr lang="zh-CN" altLang="zh-CN" sz="1600" i="1">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600" i="1">
                              <a:latin typeface="Cambria Math" panose="02040503050406030204" pitchFamily="18" charset="0"/>
                              <a:cs typeface="Times New Roman" panose="02020603050405020304" pitchFamily="18" charset="0"/>
                            </a:rPr>
                            <m:t>[</m:t>
                          </m:r>
                          <m:sSubSup>
                            <m:sSubSupPr>
                              <m:ctrlPr>
                                <a:rPr lang="zh-CN" altLang="zh-CN" sz="1600" i="1">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600" i="1">
                                  <a:latin typeface="Cambria Math" panose="02040503050406030204" pitchFamily="18" charset="0"/>
                                  <a:cs typeface="Times New Roman" panose="02020603050405020304" pitchFamily="18" charset="0"/>
                                </a:rPr>
                                <m:t>𝑠</m:t>
                              </m:r>
                            </m:e>
                            <m:sub>
                              <m:r>
                                <a:rPr lang="en-US" altLang="zh-CN" sz="1600" i="1">
                                  <a:latin typeface="Cambria Math" panose="02040503050406030204" pitchFamily="18" charset="0"/>
                                  <a:cs typeface="Times New Roman" panose="02020603050405020304" pitchFamily="18" charset="0"/>
                                </a:rPr>
                                <m:t>𝑘</m:t>
                              </m:r>
                              <m:d>
                                <m:dPr>
                                  <m:begChr m:val="|"/>
                                  <m:endChr m:val=""/>
                                  <m:ctrlPr>
                                    <a:rPr lang="zh-CN" altLang="zh-CN" sz="1600" i="1">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600" i="1">
                                      <a:latin typeface="Cambria Math" panose="02040503050406030204" pitchFamily="18" charset="0"/>
                                      <a:cs typeface="Times New Roman" panose="02020603050405020304" pitchFamily="18" charset="0"/>
                                    </a:rPr>
                                    <m:t>𝑘</m:t>
                                  </m:r>
                                  <m:r>
                                    <a:rPr lang="en-US" altLang="zh-CN" sz="1600" i="1">
                                      <a:latin typeface="Cambria Math" panose="02040503050406030204" pitchFamily="18" charset="0"/>
                                      <a:cs typeface="Times New Roman" panose="02020603050405020304" pitchFamily="18" charset="0"/>
                                    </a:rPr>
                                    <m:t>−1,</m:t>
                                  </m:r>
                                  <m:r>
                                    <a:rPr lang="en-US" altLang="zh-CN" sz="1600" i="1">
                                      <a:latin typeface="Cambria Math" panose="02040503050406030204" pitchFamily="18" charset="0"/>
                                      <a:cs typeface="Times New Roman" panose="02020603050405020304" pitchFamily="18" charset="0"/>
                                    </a:rPr>
                                    <m:t>𝑛</m:t>
                                  </m:r>
                                </m:e>
                              </m:d>
                            </m:sub>
                            <m:sup>
                              <m:r>
                                <a:rPr lang="en-US" altLang="zh-CN" sz="1600" i="1">
                                  <a:latin typeface="Cambria Math" panose="02040503050406030204" pitchFamily="18" charset="0"/>
                                  <a:cs typeface="Times New Roman" panose="02020603050405020304" pitchFamily="18" charset="0"/>
                                </a:rPr>
                                <m:t>𝑇</m:t>
                              </m:r>
                            </m:sup>
                          </m:sSubSup>
                          <m:r>
                            <a:rPr lang="en-US" altLang="zh-CN" sz="1600" i="1">
                              <a:latin typeface="Cambria Math" panose="02040503050406030204" pitchFamily="18" charset="0"/>
                              <a:cs typeface="Times New Roman" panose="02020603050405020304" pitchFamily="18" charset="0"/>
                            </a:rPr>
                            <m:t>,</m:t>
                          </m:r>
                          <m:sSubSup>
                            <m:sSubSupPr>
                              <m:ctrlPr>
                                <a:rPr lang="zh-CN" altLang="zh-CN" sz="1600" i="1">
                                  <a:latin typeface="Cambria Math" panose="02040503050406030204" pitchFamily="18" charset="0"/>
                                  <a:ea typeface="Cambria Math" panose="02040503050406030204" pitchFamily="18" charset="0"/>
                                  <a:cs typeface="Times New Roman" panose="02020603050405020304" pitchFamily="18" charset="0"/>
                                </a:rPr>
                              </m:ctrlPr>
                            </m:sSubSupPr>
                            <m:e>
                              <m:acc>
                                <m:accPr>
                                  <m:chr m:val="̅"/>
                                  <m:ctrlPr>
                                    <a:rPr lang="zh-CN" altLang="zh-CN" sz="1600" i="1">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sz="1600" i="1">
                                      <a:latin typeface="Cambria Math" panose="02040503050406030204" pitchFamily="18" charset="0"/>
                                      <a:cs typeface="Times New Roman" panose="02020603050405020304" pitchFamily="18" charset="0"/>
                                    </a:rPr>
                                    <m:t>𝑣</m:t>
                                  </m:r>
                                </m:e>
                              </m:acc>
                            </m:e>
                            <m:sub>
                              <m:r>
                                <a:rPr lang="en-US" altLang="zh-CN" sz="1600" i="1">
                                  <a:latin typeface="Cambria Math" panose="02040503050406030204" pitchFamily="18" charset="0"/>
                                  <a:cs typeface="Times New Roman" panose="02020603050405020304" pitchFamily="18" charset="0"/>
                                </a:rPr>
                                <m:t>𝑘</m:t>
                              </m:r>
                            </m:sub>
                            <m:sup>
                              <m:r>
                                <a:rPr lang="en-US" altLang="zh-CN" sz="1600" i="1">
                                  <a:latin typeface="Cambria Math" panose="02040503050406030204" pitchFamily="18" charset="0"/>
                                  <a:cs typeface="Times New Roman" panose="02020603050405020304" pitchFamily="18" charset="0"/>
                                </a:rPr>
                                <m:t>𝑇</m:t>
                              </m:r>
                            </m:sup>
                          </m:sSubSup>
                          <m:r>
                            <a:rPr lang="en-US" altLang="zh-CN" sz="1600" i="1">
                              <a:latin typeface="Cambria Math" panose="02040503050406030204" pitchFamily="18" charset="0"/>
                              <a:cs typeface="Times New Roman" panose="02020603050405020304" pitchFamily="18" charset="0"/>
                            </a:rPr>
                            <m:t>]</m:t>
                          </m:r>
                        </m:e>
                        <m:sup>
                          <m:r>
                            <a:rPr lang="en-US" altLang="zh-CN" sz="1600" i="1">
                              <a:latin typeface="Cambria Math" panose="02040503050406030204" pitchFamily="18" charset="0"/>
                              <a:cs typeface="Times New Roman" panose="02020603050405020304" pitchFamily="18" charset="0"/>
                            </a:rPr>
                            <m:t>𝑇</m:t>
                          </m:r>
                        </m:sup>
                      </m:sSup>
                    </m:oMath>
                  </m:oMathPara>
                </a14:m>
                <a:endParaRPr lang="zh-CN" altLang="zh-CN" sz="1600" dirty="0">
                  <a:latin typeface="Calibri" panose="020F0502020204030204" pitchFamily="34" charset="0"/>
                  <a:cs typeface="Times New Roman" panose="02020603050405020304" pitchFamily="18" charset="0"/>
                </a:endParaRPr>
              </a:p>
              <a:p>
                <a:pPr indent="304800" algn="ctr">
                  <a:lnSpc>
                    <a:spcPct val="107000"/>
                  </a:lnSpc>
                  <a:spcAft>
                    <a:spcPts val="800"/>
                  </a:spcAft>
                </a:pPr>
                <a:r>
                  <a:rPr lang="en-US" altLang="zh-CN" sz="1600" dirty="0">
                    <a:latin typeface="Calibri" panose="020F0502020204030204" pitchFamily="34" charset="0"/>
                    <a:cs typeface="Times New Roman" panose="02020603050405020304" pitchFamily="18" charset="0"/>
                  </a:rPr>
                  <a:t>   </a:t>
                </a:r>
                <a14:m>
                  <m:oMath xmlns:m="http://schemas.openxmlformats.org/officeDocument/2006/math">
                    <m:sSubSup>
                      <m:sSubSupPr>
                        <m:ctrlPr>
                          <a:rPr lang="zh-CN" altLang="zh-CN" sz="1600" i="1">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600" i="1">
                            <a:latin typeface="Cambria Math" panose="02040503050406030204" pitchFamily="18" charset="0"/>
                            <a:cs typeface="Times New Roman" panose="02020603050405020304" pitchFamily="18" charset="0"/>
                          </a:rPr>
                          <m:t>𝑏</m:t>
                        </m:r>
                      </m:e>
                      <m:sub>
                        <m:r>
                          <a:rPr lang="en-US" altLang="zh-CN" sz="1600" i="1">
                            <a:latin typeface="Cambria Math" panose="02040503050406030204" pitchFamily="18" charset="0"/>
                            <a:cs typeface="Times New Roman" panose="02020603050405020304" pitchFamily="18" charset="0"/>
                          </a:rPr>
                          <m:t>𝑘</m:t>
                        </m:r>
                        <m:r>
                          <a:rPr lang="en-US" altLang="zh-CN" sz="1600" i="1">
                            <a:latin typeface="Cambria Math" panose="02040503050406030204" pitchFamily="18" charset="0"/>
                            <a:cs typeface="Times New Roman" panose="02020603050405020304" pitchFamily="18" charset="0"/>
                          </a:rPr>
                          <m:t>−1,</m:t>
                        </m:r>
                        <m:r>
                          <a:rPr lang="en-US" altLang="zh-CN" sz="1600" i="1">
                            <a:latin typeface="Cambria Math" panose="02040503050406030204" pitchFamily="18" charset="0"/>
                            <a:cs typeface="Times New Roman" panose="02020603050405020304" pitchFamily="18" charset="0"/>
                          </a:rPr>
                          <m:t>𝑛</m:t>
                        </m:r>
                      </m:sub>
                      <m:sup>
                        <m:r>
                          <a:rPr lang="en-US" altLang="zh-CN" sz="1600" i="1">
                            <a:latin typeface="Cambria Math" panose="02040503050406030204" pitchFamily="18" charset="0"/>
                            <a:cs typeface="Times New Roman" panose="02020603050405020304" pitchFamily="18" charset="0"/>
                          </a:rPr>
                          <m:t>±</m:t>
                        </m:r>
                      </m:sup>
                    </m:sSubSup>
                    <m:r>
                      <a:rPr lang="en-US" altLang="zh-CN" sz="1600" i="1">
                        <a:latin typeface="Cambria Math" panose="02040503050406030204" pitchFamily="18" charset="0"/>
                        <a:cs typeface="Times New Roman" panose="02020603050405020304" pitchFamily="18" charset="0"/>
                      </a:rPr>
                      <m:t>=</m:t>
                    </m:r>
                    <m:sSubSup>
                      <m:sSubSupPr>
                        <m:ctrlPr>
                          <a:rPr lang="zh-CN" altLang="zh-CN" sz="1600" i="1">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600" i="1">
                            <a:latin typeface="Cambria Math" panose="02040503050406030204" pitchFamily="18" charset="0"/>
                            <a:cs typeface="Times New Roman" panose="02020603050405020304" pitchFamily="18" charset="0"/>
                          </a:rPr>
                          <m:t>𝑏</m:t>
                        </m:r>
                      </m:e>
                      <m:sub>
                        <m:r>
                          <a:rPr lang="en-US" altLang="zh-CN" sz="1600" i="1">
                            <a:latin typeface="Cambria Math" panose="02040503050406030204" pitchFamily="18" charset="0"/>
                            <a:cs typeface="Times New Roman" panose="02020603050405020304" pitchFamily="18" charset="0"/>
                          </a:rPr>
                          <m:t>𝑘</m:t>
                        </m:r>
                        <m:r>
                          <a:rPr lang="en-US" altLang="zh-CN" sz="1600" i="1">
                            <a:latin typeface="Cambria Math" panose="02040503050406030204" pitchFamily="18" charset="0"/>
                            <a:cs typeface="Times New Roman" panose="02020603050405020304" pitchFamily="18" charset="0"/>
                          </a:rPr>
                          <m:t>−1,</m:t>
                        </m:r>
                        <m:r>
                          <a:rPr lang="en-US" altLang="zh-CN" sz="1600" i="1">
                            <a:latin typeface="Cambria Math" panose="02040503050406030204" pitchFamily="18" charset="0"/>
                            <a:cs typeface="Times New Roman" panose="02020603050405020304" pitchFamily="18" charset="0"/>
                          </a:rPr>
                          <m:t>𝑛</m:t>
                        </m:r>
                      </m:sub>
                      <m:sup>
                        <m:r>
                          <a:rPr lang="en-US" altLang="zh-CN" sz="1600" i="1">
                            <a:latin typeface="Cambria Math" panose="02040503050406030204" pitchFamily="18" charset="0"/>
                            <a:cs typeface="Times New Roman" panose="02020603050405020304" pitchFamily="18" charset="0"/>
                          </a:rPr>
                          <m:t>0</m:t>
                        </m:r>
                      </m:sup>
                    </m:sSubSup>
                    <m:r>
                      <a:rPr lang="en-US" altLang="zh-CN" sz="1600">
                        <a:latin typeface="Cambria Math" panose="02040503050406030204" pitchFamily="18" charset="0"/>
                        <a:cs typeface="Times New Roman" panose="02020603050405020304" pitchFamily="18" charset="0"/>
                      </a:rPr>
                      <m:t>±</m:t>
                    </m:r>
                    <m:sSub>
                      <m:sSubPr>
                        <m:ctrlPr>
                          <a:rPr lang="zh-CN" altLang="zh-CN" sz="16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a:latin typeface="Cambria Math" panose="02040503050406030204" pitchFamily="18" charset="0"/>
                            <a:cs typeface="Times New Roman" panose="02020603050405020304" pitchFamily="18" charset="0"/>
                          </a:rPr>
                          <m:t>(</m:t>
                        </m:r>
                        <m:rad>
                          <m:radPr>
                            <m:degHide m:val="on"/>
                            <m:ctrlPr>
                              <a:rPr lang="zh-CN" altLang="zh-CN" sz="1600" i="1">
                                <a:latin typeface="Cambria Math" panose="02040503050406030204" pitchFamily="18" charset="0"/>
                                <a:ea typeface="Cambria Math" panose="02040503050406030204" pitchFamily="18" charset="0"/>
                                <a:cs typeface="Times New Roman" panose="02020603050405020304" pitchFamily="18" charset="0"/>
                              </a:rPr>
                            </m:ctrlPr>
                          </m:radPr>
                          <m:deg/>
                          <m:e>
                            <m:d>
                              <m:dPr>
                                <m:ctrlPr>
                                  <a:rPr lang="zh-CN" altLang="zh-CN" sz="1600" i="1">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6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latin typeface="Cambria Math" panose="02040503050406030204" pitchFamily="18" charset="0"/>
                                        <a:cs typeface="Times New Roman" panose="02020603050405020304" pitchFamily="18" charset="0"/>
                                      </a:rPr>
                                      <m:t>𝑛</m:t>
                                    </m:r>
                                  </m:e>
                                  <m:sub>
                                    <m:r>
                                      <a:rPr lang="en-US" altLang="zh-CN" sz="1600" i="1">
                                        <a:latin typeface="Cambria Math" panose="02040503050406030204" pitchFamily="18" charset="0"/>
                                        <a:cs typeface="Times New Roman" panose="02020603050405020304" pitchFamily="18" charset="0"/>
                                      </a:rPr>
                                      <m:t>𝑏</m:t>
                                    </m:r>
                                  </m:sub>
                                </m:sSub>
                                <m:r>
                                  <a:rPr lang="en-US" altLang="zh-CN" sz="1600" i="1">
                                    <a:latin typeface="Cambria Math" panose="02040503050406030204" pitchFamily="18" charset="0"/>
                                    <a:cs typeface="Times New Roman" panose="02020603050405020304" pitchFamily="18" charset="0"/>
                                  </a:rPr>
                                  <m:t>+</m:t>
                                </m:r>
                                <m:r>
                                  <a:rPr lang="en-US" altLang="zh-CN" sz="1600" i="1">
                                    <a:latin typeface="Cambria Math" panose="02040503050406030204" pitchFamily="18" charset="0"/>
                                    <a:cs typeface="Times New Roman" panose="02020603050405020304" pitchFamily="18" charset="0"/>
                                  </a:rPr>
                                  <m:t>𝛽</m:t>
                                </m:r>
                              </m:e>
                            </m:d>
                            <m:r>
                              <a:rPr lang="en-US" altLang="zh-CN" sz="1600" i="1">
                                <a:latin typeface="Cambria Math" panose="02040503050406030204" pitchFamily="18" charset="0"/>
                                <a:cs typeface="Times New Roman" panose="02020603050405020304" pitchFamily="18" charset="0"/>
                              </a:rPr>
                              <m:t>𝑑𝑖𝑎𝑔</m:t>
                            </m:r>
                            <m:r>
                              <a:rPr lang="en-US" altLang="zh-CN" sz="1600" i="1">
                                <a:latin typeface="Cambria Math" panose="02040503050406030204" pitchFamily="18" charset="0"/>
                                <a:cs typeface="Times New Roman" panose="02020603050405020304" pitchFamily="18" charset="0"/>
                              </a:rPr>
                              <m:t>(</m:t>
                            </m:r>
                            <m:sSub>
                              <m:sSubPr>
                                <m:ctrlPr>
                                  <a:rPr lang="zh-CN" altLang="zh-CN" sz="16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latin typeface="Cambria Math" panose="02040503050406030204" pitchFamily="18" charset="0"/>
                                    <a:cs typeface="Times New Roman" panose="02020603050405020304" pitchFamily="18" charset="0"/>
                                  </a:rPr>
                                  <m:t>𝑃</m:t>
                                </m:r>
                              </m:e>
                              <m:sub>
                                <m:r>
                                  <a:rPr lang="en-US" altLang="zh-CN" sz="1600" i="1">
                                    <a:latin typeface="Cambria Math" panose="02040503050406030204" pitchFamily="18" charset="0"/>
                                    <a:cs typeface="Times New Roman" panose="02020603050405020304" pitchFamily="18" charset="0"/>
                                  </a:rPr>
                                  <m:t>𝑘</m:t>
                                </m:r>
                                <m:d>
                                  <m:dPr>
                                    <m:begChr m:val="|"/>
                                    <m:endChr m:val=""/>
                                    <m:ctrlPr>
                                      <a:rPr lang="zh-CN" altLang="zh-CN" sz="1600" i="1">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600" i="1">
                                        <a:latin typeface="Cambria Math" panose="02040503050406030204" pitchFamily="18" charset="0"/>
                                        <a:cs typeface="Times New Roman" panose="02020603050405020304" pitchFamily="18" charset="0"/>
                                      </a:rPr>
                                      <m:t>𝑘</m:t>
                                    </m:r>
                                    <m:r>
                                      <a:rPr lang="en-US" altLang="zh-CN" sz="1600" i="1">
                                        <a:latin typeface="Cambria Math" panose="02040503050406030204" pitchFamily="18" charset="0"/>
                                        <a:cs typeface="Times New Roman" panose="02020603050405020304" pitchFamily="18" charset="0"/>
                                      </a:rPr>
                                      <m:t>−1</m:t>
                                    </m:r>
                                  </m:e>
                                </m:d>
                                <m:r>
                                  <a:rPr lang="en-US" altLang="zh-CN" sz="1600" i="1">
                                    <a:latin typeface="Cambria Math" panose="02040503050406030204" pitchFamily="18" charset="0"/>
                                    <a:cs typeface="Times New Roman" panose="02020603050405020304" pitchFamily="18" charset="0"/>
                                  </a:rPr>
                                  <m:t>,</m:t>
                                </m:r>
                                <m:r>
                                  <a:rPr lang="en-US" altLang="zh-CN" sz="1600" i="1">
                                    <a:latin typeface="Cambria Math" panose="02040503050406030204" pitchFamily="18" charset="0"/>
                                    <a:cs typeface="Times New Roman" panose="02020603050405020304" pitchFamily="18" charset="0"/>
                                  </a:rPr>
                                  <m:t>𝑛</m:t>
                                </m:r>
                              </m:sub>
                            </m:sSub>
                            <m:r>
                              <a:rPr lang="en-US" altLang="zh-CN" sz="1600" i="1">
                                <a:latin typeface="Cambria Math" panose="02040503050406030204" pitchFamily="18" charset="0"/>
                                <a:cs typeface="Times New Roman" panose="02020603050405020304" pitchFamily="18" charset="0"/>
                              </a:rPr>
                              <m:t>,</m:t>
                            </m:r>
                            <m:sSub>
                              <m:sSubPr>
                                <m:ctrlPr>
                                  <a:rPr lang="zh-CN" altLang="zh-CN" sz="16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latin typeface="Cambria Math" panose="02040503050406030204" pitchFamily="18" charset="0"/>
                                    <a:cs typeface="Times New Roman" panose="02020603050405020304" pitchFamily="18" charset="0"/>
                                  </a:rPr>
                                  <m:t>𝑅</m:t>
                                </m:r>
                              </m:e>
                              <m:sub>
                                <m:r>
                                  <a:rPr lang="en-US" altLang="zh-CN" sz="1600" i="1">
                                    <a:latin typeface="Cambria Math" panose="02040503050406030204" pitchFamily="18" charset="0"/>
                                    <a:cs typeface="Times New Roman" panose="02020603050405020304" pitchFamily="18" charset="0"/>
                                  </a:rPr>
                                  <m:t>𝑘</m:t>
                                </m:r>
                              </m:sub>
                            </m:sSub>
                            <m:r>
                              <a:rPr lang="en-US" altLang="zh-CN" sz="1600" i="1">
                                <a:latin typeface="Cambria Math" panose="02040503050406030204" pitchFamily="18" charset="0"/>
                                <a:cs typeface="Times New Roman" panose="02020603050405020304" pitchFamily="18" charset="0"/>
                              </a:rPr>
                              <m:t>)</m:t>
                            </m:r>
                          </m:e>
                        </m:rad>
                        <m:r>
                          <a:rPr lang="en-US" altLang="zh-CN" sz="1600">
                            <a:latin typeface="Cambria Math" panose="02040503050406030204" pitchFamily="18" charset="0"/>
                            <a:cs typeface="Times New Roman" panose="02020603050405020304" pitchFamily="18" charset="0"/>
                          </a:rPr>
                          <m:t>)</m:t>
                        </m:r>
                      </m:e>
                      <m:sub>
                        <m:r>
                          <a:rPr lang="en-US" altLang="zh-CN" sz="1600" i="1">
                            <a:latin typeface="Cambria Math" panose="02040503050406030204" pitchFamily="18" charset="0"/>
                            <a:cs typeface="Times New Roman" panose="02020603050405020304" pitchFamily="18" charset="0"/>
                          </a:rPr>
                          <m:t>𝑖</m:t>
                        </m:r>
                      </m:sub>
                    </m:sSub>
                  </m:oMath>
                </a14:m>
                <a:endParaRPr lang="zh-CN" altLang="zh-CN" sz="1600" dirty="0">
                  <a:latin typeface="Calibri" panose="020F0502020204030204" pitchFamily="34" charset="0"/>
                  <a:cs typeface="Times New Roman" panose="02020603050405020304" pitchFamily="18" charset="0"/>
                </a:endParaRPr>
              </a:p>
              <a:p>
                <a:pPr marL="571500" indent="266700">
                  <a:lnSpc>
                    <a:spcPct val="107000"/>
                  </a:lnSpc>
                  <a:spcAft>
                    <a:spcPts val="800"/>
                  </a:spcAft>
                </a:pPr>
                <a:endParaRPr lang="zh-CN" sz="1600" dirty="0">
                  <a:effectLst/>
                  <a:latin typeface="Calibri" panose="020F0502020204030204" pitchFamily="34" charset="0"/>
                  <a:ea typeface="宋体" panose="02010600030101010101" pitchFamily="2" charset="-122"/>
                  <a:cs typeface="Times New Roman" panose="02020603050405020304" pitchFamily="18" charset="0"/>
                </a:endParaRPr>
              </a:p>
              <a:p>
                <a:pPr indent="127000">
                  <a:lnSpc>
                    <a:spcPct val="107000"/>
                  </a:lnSpc>
                  <a:spcAft>
                    <a:spcPts val="800"/>
                  </a:spcAft>
                </a:pPr>
                <a:r>
                  <a:rPr lang="en-US" sz="1600" dirty="0">
                    <a:effectLst/>
                    <a:latin typeface="Calibri" panose="020F0502020204030204" pitchFamily="34" charset="0"/>
                    <a:ea typeface="宋体" panose="02010600030101010101" pitchFamily="2" charset="-122"/>
                    <a:cs typeface="Times New Roman" panose="02020603050405020304" pitchFamily="18" charset="0"/>
                  </a:rPr>
                  <a:t> </a:t>
                </a:r>
                <a:endParaRPr lang="zh-CN" sz="1600" dirty="0">
                  <a:effectLst/>
                  <a:latin typeface="Calibri" panose="020F0502020204030204" pitchFamily="34" charset="0"/>
                  <a:ea typeface="宋体" panose="02010600030101010101" pitchFamily="2" charset="-122"/>
                  <a:cs typeface="Times New Roman" panose="02020603050405020304" pitchFamily="18" charset="0"/>
                </a:endParaRPr>
              </a:p>
            </p:txBody>
          </p:sp>
        </mc:Choice>
        <mc:Fallback xmlns="">
          <p:sp>
            <p:nvSpPr>
              <p:cNvPr id="5" name="文本框 2">
                <a:extLst>
                  <a:ext uri="{FF2B5EF4-FFF2-40B4-BE49-F238E27FC236}">
                    <a16:creationId xmlns:a16="http://schemas.microsoft.com/office/drawing/2014/main" id="{ABA8F542-19C5-41C6-A2F7-7116FDCB5FB6}"/>
                  </a:ext>
                </a:extLst>
              </p:cNvPr>
              <p:cNvSpPr txBox="1">
                <a:spLocks noRot="1" noChangeAspect="1" noMove="1" noResize="1" noEditPoints="1" noAdjustHandles="1" noChangeArrowheads="1" noChangeShapeType="1" noTextEdit="1"/>
              </p:cNvSpPr>
              <p:nvPr/>
            </p:nvSpPr>
            <p:spPr bwMode="auto">
              <a:xfrm>
                <a:off x="2783632" y="2163902"/>
                <a:ext cx="6426339" cy="3785378"/>
              </a:xfrm>
              <a:prstGeom prst="rect">
                <a:avLst/>
              </a:prstGeom>
              <a:blipFill>
                <a:blip r:embed="rId3"/>
                <a:stretch>
                  <a:fillRect l="-284" t="-642" b="-5297"/>
                </a:stretch>
              </a:blipFill>
              <a:ln w="9525">
                <a:solidFill>
                  <a:srgbClr val="000000"/>
                </a:solidFill>
                <a:miter lim="800000"/>
                <a:headEnd/>
                <a:tailEnd/>
              </a:ln>
            </p:spPr>
            <p:txBody>
              <a:bodyPr/>
              <a:lstStyle/>
              <a:p>
                <a:r>
                  <a:rPr lang="zh-CN" altLang="en-US">
                    <a:noFill/>
                  </a:rPr>
                  <a:t> </a:t>
                </a:r>
              </a:p>
            </p:txBody>
          </p:sp>
        </mc:Fallback>
      </mc:AlternateContent>
      <p:sp>
        <p:nvSpPr>
          <p:cNvPr id="4" name="文本框 3">
            <a:extLst>
              <a:ext uri="{FF2B5EF4-FFF2-40B4-BE49-F238E27FC236}">
                <a16:creationId xmlns:a16="http://schemas.microsoft.com/office/drawing/2014/main" id="{A923856F-884A-475E-BD73-A6C960B4C21D}"/>
              </a:ext>
            </a:extLst>
          </p:cNvPr>
          <p:cNvSpPr txBox="1"/>
          <p:nvPr/>
        </p:nvSpPr>
        <p:spPr>
          <a:xfrm>
            <a:off x="5732207" y="1754799"/>
            <a:ext cx="1656184" cy="369332"/>
          </a:xfrm>
          <a:prstGeom prst="rect">
            <a:avLst/>
          </a:prstGeom>
          <a:noFill/>
        </p:spPr>
        <p:txBody>
          <a:bodyPr wrap="square" rtlCol="0">
            <a:spAutoFit/>
          </a:bodyPr>
          <a:lstStyle/>
          <a:p>
            <a:r>
              <a:rPr lang="zh-CN" altLang="en-US" dirty="0"/>
              <a:t>表</a:t>
            </a:r>
            <a:r>
              <a:rPr lang="en-US" altLang="zh-CN" dirty="0"/>
              <a:t>2</a:t>
            </a:r>
            <a:endParaRPr lang="zh-CN" altLang="en-US" dirty="0"/>
          </a:p>
        </p:txBody>
      </p:sp>
    </p:spTree>
    <p:extLst>
      <p:ext uri="{BB962C8B-B14F-4D97-AF65-F5344CB8AC3E}">
        <p14:creationId xmlns:p14="http://schemas.microsoft.com/office/powerpoint/2010/main" val="12196114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文本框 2">
                <a:extLst>
                  <a:ext uri="{FF2B5EF4-FFF2-40B4-BE49-F238E27FC236}">
                    <a16:creationId xmlns:a16="http://schemas.microsoft.com/office/drawing/2014/main" id="{83767AF4-4891-4364-ACCD-9FFD2217B8F0}"/>
                  </a:ext>
                </a:extLst>
              </p:cNvPr>
              <p:cNvSpPr txBox="1">
                <a:spLocks noChangeArrowheads="1"/>
              </p:cNvSpPr>
              <p:nvPr/>
            </p:nvSpPr>
            <p:spPr bwMode="auto">
              <a:xfrm>
                <a:off x="2567608" y="1802433"/>
                <a:ext cx="6696744" cy="4340860"/>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a:noAutofit/>
              </a:bodyPr>
              <a:lstStyle/>
              <a:p>
                <a:pPr indent="1676400">
                  <a:lnSpc>
                    <a:spcPct val="107000"/>
                  </a:lnSpc>
                  <a:spcAft>
                    <a:spcPts val="800"/>
                  </a:spcAft>
                </a:pPr>
                <a:r>
                  <a:rPr lang="en-US" altLang="zh-CN" sz="1600" dirty="0">
                    <a:ea typeface="Cambria Math" panose="02040503050406030204" pitchFamily="18" charset="0"/>
                    <a:cs typeface="Times New Roman" panose="02020603050405020304" pitchFamily="18" charset="0"/>
                  </a:rPr>
                  <a:t>                </a:t>
                </a:r>
                <a14:m>
                  <m:oMath xmlns:m="http://schemas.openxmlformats.org/officeDocument/2006/math">
                    <m:sSubSup>
                      <m:sSubSupPr>
                        <m:ctrlPr>
                          <a:rPr lang="zh-CN" sz="1600" i="1">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sz="1600" i="1">
                            <a:effectLst/>
                            <a:latin typeface="Cambria Math" panose="02040503050406030204" pitchFamily="18" charset="0"/>
                            <a:ea typeface="宋体" panose="02010600030101010101" pitchFamily="2" charset="-122"/>
                            <a:cs typeface="Times New Roman" panose="02020603050405020304" pitchFamily="18" charset="0"/>
                          </a:rPr>
                          <m:t>𝑏</m:t>
                        </m:r>
                      </m:e>
                      <m:sub>
                        <m:r>
                          <a:rPr lang="en-US" sz="1600" i="1">
                            <a:effectLst/>
                            <a:latin typeface="Cambria Math" panose="02040503050406030204" pitchFamily="18" charset="0"/>
                            <a:ea typeface="宋体" panose="02010600030101010101" pitchFamily="2" charset="-122"/>
                            <a:cs typeface="Times New Roman" panose="02020603050405020304" pitchFamily="18" charset="0"/>
                          </a:rPr>
                          <m:t>𝑘</m:t>
                        </m:r>
                        <m:r>
                          <a:rPr lang="en-US" sz="1600" i="1">
                            <a:effectLst/>
                            <a:latin typeface="Cambria Math" panose="02040503050406030204" pitchFamily="18" charset="0"/>
                            <a:ea typeface="宋体" panose="02010600030101010101" pitchFamily="2" charset="-122"/>
                            <a:cs typeface="Times New Roman" panose="02020603050405020304" pitchFamily="18" charset="0"/>
                          </a:rPr>
                          <m:t>,</m:t>
                        </m:r>
                        <m:r>
                          <a:rPr lang="en-US" sz="1600" i="1">
                            <a:effectLst/>
                            <a:latin typeface="Cambria Math" panose="02040503050406030204" pitchFamily="18" charset="0"/>
                            <a:ea typeface="宋体" panose="02010600030101010101" pitchFamily="2" charset="-122"/>
                            <a:cs typeface="Times New Roman" panose="02020603050405020304" pitchFamily="18" charset="0"/>
                          </a:rPr>
                          <m:t>𝑛</m:t>
                        </m:r>
                      </m:sub>
                      <m:sup>
                        <m:r>
                          <a:rPr lang="en-US" sz="1600" i="1">
                            <a:effectLst/>
                            <a:latin typeface="Cambria Math" panose="02040503050406030204" pitchFamily="18" charset="0"/>
                            <a:ea typeface="宋体" panose="02010600030101010101" pitchFamily="2" charset="-122"/>
                            <a:cs typeface="Times New Roman" panose="02020603050405020304" pitchFamily="18" charset="0"/>
                          </a:rPr>
                          <m:t>0</m:t>
                        </m:r>
                      </m:sup>
                    </m:sSubSup>
                    <m:r>
                      <a:rPr lang="en-US" sz="1600" i="1">
                        <a:effectLst/>
                        <a:latin typeface="Cambria Math" panose="02040503050406030204" pitchFamily="18" charset="0"/>
                        <a:ea typeface="宋体" panose="02010600030101010101" pitchFamily="2" charset="-122"/>
                        <a:cs typeface="Times New Roman" panose="02020603050405020304" pitchFamily="18" charset="0"/>
                      </a:rPr>
                      <m:t>=</m:t>
                    </m:r>
                    <m:sSup>
                      <m:sSupPr>
                        <m:ctrlPr>
                          <a:rPr lang="zh-CN" sz="16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sz="1600" i="1">
                            <a:effectLst/>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sz="1600" i="1">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sz="1600" i="1">
                                <a:effectLst/>
                                <a:latin typeface="Cambria Math" panose="02040503050406030204" pitchFamily="18" charset="0"/>
                                <a:ea typeface="宋体" panose="02010600030101010101" pitchFamily="2" charset="-122"/>
                                <a:cs typeface="Times New Roman" panose="02020603050405020304" pitchFamily="18" charset="0"/>
                              </a:rPr>
                              <m:t>𝑠</m:t>
                            </m:r>
                          </m:e>
                          <m:sub>
                            <m:r>
                              <a:rPr lang="en-US" sz="1600" i="1">
                                <a:effectLst/>
                                <a:latin typeface="Cambria Math" panose="02040503050406030204" pitchFamily="18" charset="0"/>
                                <a:ea typeface="宋体" panose="02010600030101010101" pitchFamily="2" charset="-122"/>
                                <a:cs typeface="Times New Roman" panose="02020603050405020304" pitchFamily="18" charset="0"/>
                              </a:rPr>
                              <m:t>𝑘</m:t>
                            </m:r>
                            <m:d>
                              <m:dPr>
                                <m:begChr m:val="|"/>
                                <m:endChr m:val=""/>
                                <m:ctrlPr>
                                  <a:rPr lang="zh-CN" sz="1600"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sz="1600" i="1">
                                    <a:effectLst/>
                                    <a:latin typeface="Cambria Math" panose="02040503050406030204" pitchFamily="18" charset="0"/>
                                    <a:ea typeface="宋体" panose="02010600030101010101" pitchFamily="2" charset="-122"/>
                                    <a:cs typeface="Times New Roman" panose="02020603050405020304" pitchFamily="18" charset="0"/>
                                  </a:rPr>
                                  <m:t>𝑘</m:t>
                                </m:r>
                                <m:r>
                                  <a:rPr lang="en-US" sz="1600" i="1">
                                    <a:effectLst/>
                                    <a:latin typeface="Cambria Math" panose="02040503050406030204" pitchFamily="18" charset="0"/>
                                    <a:ea typeface="宋体" panose="02010600030101010101" pitchFamily="2" charset="-122"/>
                                    <a:cs typeface="Times New Roman" panose="02020603050405020304" pitchFamily="18" charset="0"/>
                                  </a:rPr>
                                  <m:t>−1,</m:t>
                                </m:r>
                                <m:r>
                                  <a:rPr lang="en-US" sz="1600" i="1">
                                    <a:effectLst/>
                                    <a:latin typeface="Cambria Math" panose="02040503050406030204" pitchFamily="18" charset="0"/>
                                    <a:ea typeface="宋体" panose="02010600030101010101" pitchFamily="2" charset="-122"/>
                                    <a:cs typeface="Times New Roman" panose="02020603050405020304" pitchFamily="18" charset="0"/>
                                  </a:rPr>
                                  <m:t>𝑛</m:t>
                                </m:r>
                              </m:e>
                            </m:d>
                          </m:sub>
                          <m:sup>
                            <m:r>
                              <a:rPr lang="en-US" sz="1600" i="1">
                                <a:effectLst/>
                                <a:latin typeface="Cambria Math" panose="02040503050406030204" pitchFamily="18" charset="0"/>
                                <a:ea typeface="宋体" panose="02010600030101010101" pitchFamily="2" charset="-122"/>
                                <a:cs typeface="Times New Roman" panose="02020603050405020304" pitchFamily="18" charset="0"/>
                              </a:rPr>
                              <m:t>𝑇</m:t>
                            </m:r>
                          </m:sup>
                        </m:sSubSup>
                        <m:r>
                          <a:rPr lang="en-US" sz="1600" i="1">
                            <a:effectLst/>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sz="1600" i="1">
                                <a:effectLst/>
                                <a:latin typeface="Cambria Math" panose="02040503050406030204" pitchFamily="18" charset="0"/>
                                <a:ea typeface="Cambria Math" panose="02040503050406030204" pitchFamily="18" charset="0"/>
                                <a:cs typeface="Times New Roman" panose="02020603050405020304" pitchFamily="18" charset="0"/>
                              </a:rPr>
                            </m:ctrlPr>
                          </m:sSubSupPr>
                          <m:e>
                            <m:acc>
                              <m:accPr>
                                <m:chr m:val="̅"/>
                                <m:ctrlPr>
                                  <a:rPr lang="zh-CN" sz="1600" i="1">
                                    <a:effectLst/>
                                    <a:latin typeface="Cambria Math" panose="02040503050406030204" pitchFamily="18" charset="0"/>
                                    <a:ea typeface="Cambria Math" panose="02040503050406030204" pitchFamily="18" charset="0"/>
                                    <a:cs typeface="Times New Roman" panose="02020603050405020304" pitchFamily="18" charset="0"/>
                                  </a:rPr>
                                </m:ctrlPr>
                              </m:accPr>
                              <m:e>
                                <m:r>
                                  <a:rPr lang="en-US" sz="1600" i="1">
                                    <a:effectLst/>
                                    <a:latin typeface="Cambria Math" panose="02040503050406030204" pitchFamily="18" charset="0"/>
                                    <a:ea typeface="宋体" panose="02010600030101010101" pitchFamily="2" charset="-122"/>
                                    <a:cs typeface="Times New Roman" panose="02020603050405020304" pitchFamily="18" charset="0"/>
                                  </a:rPr>
                                  <m:t>𝑣</m:t>
                                </m:r>
                              </m:e>
                            </m:acc>
                          </m:e>
                          <m:sub>
                            <m:r>
                              <a:rPr lang="en-US" sz="1600" i="1">
                                <a:effectLst/>
                                <a:latin typeface="Cambria Math" panose="02040503050406030204" pitchFamily="18" charset="0"/>
                                <a:ea typeface="宋体" panose="02010600030101010101" pitchFamily="2" charset="-122"/>
                                <a:cs typeface="Times New Roman" panose="02020603050405020304" pitchFamily="18" charset="0"/>
                              </a:rPr>
                              <m:t>𝑘</m:t>
                            </m:r>
                          </m:sub>
                          <m:sup>
                            <m:r>
                              <a:rPr lang="en-US" sz="1600" i="1">
                                <a:effectLst/>
                                <a:latin typeface="Cambria Math" panose="02040503050406030204" pitchFamily="18" charset="0"/>
                                <a:ea typeface="宋体" panose="02010600030101010101" pitchFamily="2" charset="-122"/>
                                <a:cs typeface="Times New Roman" panose="02020603050405020304" pitchFamily="18" charset="0"/>
                              </a:rPr>
                              <m:t>𝑇</m:t>
                            </m:r>
                          </m:sup>
                        </m:sSubSup>
                        <m:r>
                          <a:rPr lang="en-US" sz="1600" i="1">
                            <a:effectLst/>
                            <a:latin typeface="Cambria Math" panose="02040503050406030204" pitchFamily="18" charset="0"/>
                            <a:ea typeface="宋体" panose="02010600030101010101" pitchFamily="2" charset="-122"/>
                            <a:cs typeface="Times New Roman" panose="02020603050405020304" pitchFamily="18" charset="0"/>
                          </a:rPr>
                          <m:t>]</m:t>
                        </m:r>
                      </m:e>
                      <m:sup>
                        <m:r>
                          <a:rPr lang="en-US" sz="1600" i="1">
                            <a:effectLst/>
                            <a:latin typeface="Cambria Math" panose="02040503050406030204" pitchFamily="18" charset="0"/>
                            <a:ea typeface="宋体" panose="02010600030101010101" pitchFamily="2" charset="-122"/>
                            <a:cs typeface="Times New Roman" panose="02020603050405020304" pitchFamily="18" charset="0"/>
                          </a:rPr>
                          <m:t>𝑇</m:t>
                        </m:r>
                      </m:sup>
                    </m:sSup>
                  </m:oMath>
                </a14:m>
                <a:endParaRPr lang="zh-CN" sz="1600" dirty="0">
                  <a:effectLst/>
                  <a:latin typeface="Calibri" panose="020F0502020204030204" pitchFamily="34" charset="0"/>
                  <a:ea typeface="宋体" panose="02010600030101010101" pitchFamily="2" charset="-122"/>
                  <a:cs typeface="Times New Roman" panose="02020603050405020304" pitchFamily="18" charset="0"/>
                </a:endParaRPr>
              </a:p>
              <a:p>
                <a:pPr indent="304800" algn="ctr">
                  <a:lnSpc>
                    <a:spcPct val="107000"/>
                  </a:lnSpc>
                  <a:spcAft>
                    <a:spcPts val="800"/>
                  </a:spcAft>
                </a:pPr>
                <a:r>
                  <a:rPr lang="en-US" sz="1600" dirty="0">
                    <a:effectLst/>
                    <a:latin typeface="Calibri" panose="020F0502020204030204" pitchFamily="34" charset="0"/>
                    <a:ea typeface="宋体" panose="02010600030101010101" pitchFamily="2" charset="-122"/>
                    <a:cs typeface="Times New Roman" panose="02020603050405020304" pitchFamily="18" charset="0"/>
                  </a:rPr>
                  <a:t>   </a:t>
                </a:r>
                <a14:m>
                  <m:oMath xmlns:m="http://schemas.openxmlformats.org/officeDocument/2006/math">
                    <m:sSubSup>
                      <m:sSubSupPr>
                        <m:ctrlPr>
                          <a:rPr lang="zh-CN" sz="1600" i="1">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sz="1600" i="1">
                            <a:effectLst/>
                            <a:latin typeface="Cambria Math" panose="02040503050406030204" pitchFamily="18" charset="0"/>
                            <a:ea typeface="宋体" panose="02010600030101010101" pitchFamily="2" charset="-122"/>
                            <a:cs typeface="Times New Roman" panose="02020603050405020304" pitchFamily="18" charset="0"/>
                          </a:rPr>
                          <m:t>𝑏</m:t>
                        </m:r>
                      </m:e>
                      <m:sub>
                        <m:r>
                          <a:rPr lang="en-US" sz="1600" i="1">
                            <a:effectLst/>
                            <a:latin typeface="Cambria Math" panose="02040503050406030204" pitchFamily="18" charset="0"/>
                            <a:ea typeface="宋体" panose="02010600030101010101" pitchFamily="2" charset="-122"/>
                            <a:cs typeface="Times New Roman" panose="02020603050405020304" pitchFamily="18" charset="0"/>
                          </a:rPr>
                          <m:t>𝑘</m:t>
                        </m:r>
                        <m:r>
                          <a:rPr lang="en-US" sz="1600" i="1">
                            <a:effectLst/>
                            <a:latin typeface="Cambria Math" panose="02040503050406030204" pitchFamily="18" charset="0"/>
                            <a:ea typeface="宋体" panose="02010600030101010101" pitchFamily="2" charset="-122"/>
                            <a:cs typeface="Times New Roman" panose="02020603050405020304" pitchFamily="18" charset="0"/>
                          </a:rPr>
                          <m:t>−1,</m:t>
                        </m:r>
                        <m:r>
                          <a:rPr lang="en-US" sz="1600" i="1">
                            <a:effectLst/>
                            <a:latin typeface="Cambria Math" panose="02040503050406030204" pitchFamily="18" charset="0"/>
                            <a:ea typeface="宋体" panose="02010600030101010101" pitchFamily="2" charset="-122"/>
                            <a:cs typeface="Times New Roman" panose="02020603050405020304" pitchFamily="18" charset="0"/>
                          </a:rPr>
                          <m:t>𝑛</m:t>
                        </m:r>
                      </m:sub>
                      <m:sup>
                        <m:r>
                          <a:rPr lang="en-US" sz="1600" i="1">
                            <a:effectLst/>
                            <a:latin typeface="Cambria Math" panose="02040503050406030204" pitchFamily="18" charset="0"/>
                            <a:ea typeface="宋体" panose="02010600030101010101" pitchFamily="2" charset="-122"/>
                            <a:cs typeface="Times New Roman" panose="02020603050405020304" pitchFamily="18" charset="0"/>
                          </a:rPr>
                          <m:t>±</m:t>
                        </m:r>
                      </m:sup>
                    </m:sSubSup>
                    <m:r>
                      <a:rPr lang="en-US" sz="1600" i="1">
                        <a:effectLst/>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sz="1600" i="1">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sz="1600" i="1">
                            <a:effectLst/>
                            <a:latin typeface="Cambria Math" panose="02040503050406030204" pitchFamily="18" charset="0"/>
                            <a:ea typeface="宋体" panose="02010600030101010101" pitchFamily="2" charset="-122"/>
                            <a:cs typeface="Times New Roman" panose="02020603050405020304" pitchFamily="18" charset="0"/>
                          </a:rPr>
                          <m:t>𝑏</m:t>
                        </m:r>
                      </m:e>
                      <m:sub>
                        <m:r>
                          <a:rPr lang="en-US" sz="1600" i="1">
                            <a:effectLst/>
                            <a:latin typeface="Cambria Math" panose="02040503050406030204" pitchFamily="18" charset="0"/>
                            <a:ea typeface="宋体" panose="02010600030101010101" pitchFamily="2" charset="-122"/>
                            <a:cs typeface="Times New Roman" panose="02020603050405020304" pitchFamily="18" charset="0"/>
                          </a:rPr>
                          <m:t>𝑘</m:t>
                        </m:r>
                        <m:r>
                          <a:rPr lang="en-US" sz="1600" i="1">
                            <a:effectLst/>
                            <a:latin typeface="Cambria Math" panose="02040503050406030204" pitchFamily="18" charset="0"/>
                            <a:ea typeface="宋体" panose="02010600030101010101" pitchFamily="2" charset="-122"/>
                            <a:cs typeface="Times New Roman" panose="02020603050405020304" pitchFamily="18" charset="0"/>
                          </a:rPr>
                          <m:t>−1,</m:t>
                        </m:r>
                        <m:r>
                          <a:rPr lang="en-US" sz="1600" i="1">
                            <a:effectLst/>
                            <a:latin typeface="Cambria Math" panose="02040503050406030204" pitchFamily="18" charset="0"/>
                            <a:ea typeface="宋体" panose="02010600030101010101" pitchFamily="2" charset="-122"/>
                            <a:cs typeface="Times New Roman" panose="02020603050405020304" pitchFamily="18" charset="0"/>
                          </a:rPr>
                          <m:t>𝑛</m:t>
                        </m:r>
                      </m:sub>
                      <m:sup>
                        <m:r>
                          <a:rPr lang="en-US" sz="1600" i="1">
                            <a:effectLst/>
                            <a:latin typeface="Cambria Math" panose="02040503050406030204" pitchFamily="18" charset="0"/>
                            <a:ea typeface="宋体" panose="02010600030101010101" pitchFamily="2" charset="-122"/>
                            <a:cs typeface="Times New Roman" panose="02020603050405020304" pitchFamily="18" charset="0"/>
                          </a:rPr>
                          <m:t>0</m:t>
                        </m:r>
                      </m:sup>
                    </m:sSubSup>
                    <m:r>
                      <a:rPr lang="en-US" sz="16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sz="16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600">
                            <a:effectLst/>
                            <a:latin typeface="Cambria Math" panose="02040503050406030204" pitchFamily="18" charset="0"/>
                            <a:ea typeface="宋体" panose="02010600030101010101" pitchFamily="2" charset="-122"/>
                            <a:cs typeface="Times New Roman" panose="02020603050405020304" pitchFamily="18" charset="0"/>
                          </a:rPr>
                          <m:t>(</m:t>
                        </m:r>
                        <m:rad>
                          <m:radPr>
                            <m:degHide m:val="on"/>
                            <m:ctrlPr>
                              <a:rPr lang="zh-CN" sz="1600" i="1">
                                <a:effectLst/>
                                <a:latin typeface="Cambria Math" panose="02040503050406030204" pitchFamily="18" charset="0"/>
                                <a:ea typeface="Cambria Math" panose="02040503050406030204" pitchFamily="18" charset="0"/>
                                <a:cs typeface="Times New Roman" panose="02020603050405020304" pitchFamily="18" charset="0"/>
                              </a:rPr>
                            </m:ctrlPr>
                          </m:radPr>
                          <m:deg/>
                          <m:e>
                            <m:d>
                              <m:dPr>
                                <m:ctrlPr>
                                  <a:rPr lang="zh-CN" sz="1600" i="1">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sz="16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600" i="1">
                                        <a:effectLst/>
                                        <a:latin typeface="Cambria Math" panose="02040503050406030204" pitchFamily="18" charset="0"/>
                                        <a:ea typeface="宋体" panose="02010600030101010101" pitchFamily="2" charset="-122"/>
                                        <a:cs typeface="Times New Roman" panose="02020603050405020304" pitchFamily="18" charset="0"/>
                                      </a:rPr>
                                      <m:t>𝑛</m:t>
                                    </m:r>
                                  </m:e>
                                  <m:sub>
                                    <m:r>
                                      <a:rPr lang="en-US" sz="1600" i="1">
                                        <a:effectLst/>
                                        <a:latin typeface="Cambria Math" panose="02040503050406030204" pitchFamily="18" charset="0"/>
                                        <a:ea typeface="宋体" panose="02010600030101010101" pitchFamily="2" charset="-122"/>
                                        <a:cs typeface="Times New Roman" panose="02020603050405020304" pitchFamily="18" charset="0"/>
                                      </a:rPr>
                                      <m:t>𝑏</m:t>
                                    </m:r>
                                  </m:sub>
                                </m:sSub>
                                <m:r>
                                  <a:rPr lang="en-US" sz="1600" i="1">
                                    <a:effectLst/>
                                    <a:latin typeface="Cambria Math" panose="02040503050406030204" pitchFamily="18" charset="0"/>
                                    <a:ea typeface="宋体" panose="02010600030101010101" pitchFamily="2" charset="-122"/>
                                    <a:cs typeface="Times New Roman" panose="02020603050405020304" pitchFamily="18" charset="0"/>
                                  </a:rPr>
                                  <m:t>+</m:t>
                                </m:r>
                                <m:r>
                                  <a:rPr lang="en-US" sz="1600" i="1">
                                    <a:effectLst/>
                                    <a:latin typeface="Cambria Math" panose="02040503050406030204" pitchFamily="18" charset="0"/>
                                    <a:ea typeface="宋体" panose="02010600030101010101" pitchFamily="2" charset="-122"/>
                                    <a:cs typeface="Times New Roman" panose="02020603050405020304" pitchFamily="18" charset="0"/>
                                  </a:rPr>
                                  <m:t>𝛽</m:t>
                                </m:r>
                              </m:e>
                            </m:d>
                            <m:r>
                              <a:rPr lang="en-US" sz="1600" i="1">
                                <a:effectLst/>
                                <a:latin typeface="Cambria Math" panose="02040503050406030204" pitchFamily="18" charset="0"/>
                                <a:ea typeface="宋体" panose="02010600030101010101" pitchFamily="2" charset="-122"/>
                                <a:cs typeface="Times New Roman" panose="02020603050405020304" pitchFamily="18" charset="0"/>
                              </a:rPr>
                              <m:t>𝑑𝑖𝑎𝑔</m:t>
                            </m:r>
                            <m:r>
                              <a:rPr lang="en-US" sz="16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sz="16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600" i="1">
                                    <a:effectLst/>
                                    <a:latin typeface="Cambria Math" panose="02040503050406030204" pitchFamily="18" charset="0"/>
                                    <a:ea typeface="宋体" panose="02010600030101010101" pitchFamily="2" charset="-122"/>
                                    <a:cs typeface="Times New Roman" panose="02020603050405020304" pitchFamily="18" charset="0"/>
                                  </a:rPr>
                                  <m:t>𝑃</m:t>
                                </m:r>
                              </m:e>
                              <m:sub>
                                <m:r>
                                  <a:rPr lang="en-US" sz="1600" i="1">
                                    <a:effectLst/>
                                    <a:latin typeface="Cambria Math" panose="02040503050406030204" pitchFamily="18" charset="0"/>
                                    <a:ea typeface="宋体" panose="02010600030101010101" pitchFamily="2" charset="-122"/>
                                    <a:cs typeface="Times New Roman" panose="02020603050405020304" pitchFamily="18" charset="0"/>
                                  </a:rPr>
                                  <m:t>𝑘</m:t>
                                </m:r>
                                <m:d>
                                  <m:dPr>
                                    <m:begChr m:val="|"/>
                                    <m:endChr m:val=""/>
                                    <m:ctrlPr>
                                      <a:rPr lang="zh-CN" sz="1600"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sz="1600" i="1">
                                        <a:effectLst/>
                                        <a:latin typeface="Cambria Math" panose="02040503050406030204" pitchFamily="18" charset="0"/>
                                        <a:ea typeface="宋体" panose="02010600030101010101" pitchFamily="2" charset="-122"/>
                                        <a:cs typeface="Times New Roman" panose="02020603050405020304" pitchFamily="18" charset="0"/>
                                      </a:rPr>
                                      <m:t>𝑘</m:t>
                                    </m:r>
                                    <m:r>
                                      <a:rPr lang="en-US" sz="1600" i="1">
                                        <a:effectLst/>
                                        <a:latin typeface="Cambria Math" panose="02040503050406030204" pitchFamily="18" charset="0"/>
                                        <a:ea typeface="宋体" panose="02010600030101010101" pitchFamily="2" charset="-122"/>
                                        <a:cs typeface="Times New Roman" panose="02020603050405020304" pitchFamily="18" charset="0"/>
                                      </a:rPr>
                                      <m:t>−1</m:t>
                                    </m:r>
                                  </m:e>
                                </m:d>
                                <m:r>
                                  <a:rPr lang="en-US" sz="1600" i="1">
                                    <a:effectLst/>
                                    <a:latin typeface="Cambria Math" panose="02040503050406030204" pitchFamily="18" charset="0"/>
                                    <a:ea typeface="宋体" panose="02010600030101010101" pitchFamily="2" charset="-122"/>
                                    <a:cs typeface="Times New Roman" panose="02020603050405020304" pitchFamily="18" charset="0"/>
                                  </a:rPr>
                                  <m:t>,</m:t>
                                </m:r>
                                <m:r>
                                  <a:rPr lang="en-US" sz="1600" i="1">
                                    <a:effectLst/>
                                    <a:latin typeface="Cambria Math" panose="02040503050406030204" pitchFamily="18" charset="0"/>
                                    <a:ea typeface="宋体" panose="02010600030101010101" pitchFamily="2" charset="-122"/>
                                    <a:cs typeface="Times New Roman" panose="02020603050405020304" pitchFamily="18" charset="0"/>
                                  </a:rPr>
                                  <m:t>𝑛</m:t>
                                </m:r>
                              </m:sub>
                            </m:sSub>
                            <m:r>
                              <a:rPr lang="en-US" sz="16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sz="16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600" i="1">
                                    <a:effectLst/>
                                    <a:latin typeface="Cambria Math" panose="02040503050406030204" pitchFamily="18" charset="0"/>
                                    <a:ea typeface="宋体" panose="02010600030101010101" pitchFamily="2" charset="-122"/>
                                    <a:cs typeface="Times New Roman" panose="02020603050405020304" pitchFamily="18" charset="0"/>
                                  </a:rPr>
                                  <m:t>𝑅</m:t>
                                </m:r>
                              </m:e>
                              <m:sub>
                                <m:r>
                                  <a:rPr lang="en-US" sz="1600" i="1">
                                    <a:effectLst/>
                                    <a:latin typeface="Cambria Math" panose="02040503050406030204" pitchFamily="18" charset="0"/>
                                    <a:ea typeface="宋体" panose="02010600030101010101" pitchFamily="2" charset="-122"/>
                                    <a:cs typeface="Times New Roman" panose="02020603050405020304" pitchFamily="18" charset="0"/>
                                  </a:rPr>
                                  <m:t>𝑘</m:t>
                                </m:r>
                              </m:sub>
                            </m:sSub>
                            <m:r>
                              <a:rPr lang="en-US" sz="1600" i="1">
                                <a:effectLst/>
                                <a:latin typeface="Cambria Math" panose="02040503050406030204" pitchFamily="18" charset="0"/>
                                <a:ea typeface="宋体" panose="02010600030101010101" pitchFamily="2" charset="-122"/>
                                <a:cs typeface="Times New Roman" panose="02020603050405020304" pitchFamily="18" charset="0"/>
                              </a:rPr>
                              <m:t>)</m:t>
                            </m:r>
                          </m:e>
                        </m:rad>
                        <m:r>
                          <a:rPr lang="en-US" sz="1600">
                            <a:effectLst/>
                            <a:latin typeface="Cambria Math" panose="02040503050406030204" pitchFamily="18" charset="0"/>
                            <a:ea typeface="宋体" panose="02010600030101010101" pitchFamily="2" charset="-122"/>
                            <a:cs typeface="Times New Roman" panose="02020603050405020304" pitchFamily="18" charset="0"/>
                          </a:rPr>
                          <m:t>)</m:t>
                        </m:r>
                      </m:e>
                      <m:sub>
                        <m:r>
                          <a:rPr lang="en-US" sz="1600" i="1">
                            <a:effectLst/>
                            <a:latin typeface="Cambria Math" panose="02040503050406030204" pitchFamily="18" charset="0"/>
                            <a:ea typeface="宋体" panose="02010600030101010101" pitchFamily="2" charset="-122"/>
                            <a:cs typeface="Times New Roman" panose="02020603050405020304" pitchFamily="18" charset="0"/>
                          </a:rPr>
                          <m:t>𝑖</m:t>
                        </m:r>
                      </m:sub>
                    </m:sSub>
                  </m:oMath>
                </a14:m>
                <a:endParaRPr lang="zh-CN" sz="1600" dirty="0">
                  <a:effectLst/>
                  <a:latin typeface="Calibri" panose="020F0502020204030204" pitchFamily="34" charset="0"/>
                  <a:ea typeface="宋体" panose="02010600030101010101" pitchFamily="2" charset="-122"/>
                  <a:cs typeface="Times New Roman" panose="02020603050405020304" pitchFamily="18" charset="0"/>
                </a:endParaRPr>
              </a:p>
              <a:p>
                <a:pPr indent="126365" algn="ctr">
                  <a:lnSpc>
                    <a:spcPct val="107000"/>
                  </a:lnSpc>
                  <a:spcAft>
                    <a:spcPts val="800"/>
                  </a:spcAft>
                </a:pPr>
                <a14:m>
                  <m:oMath xmlns:m="http://schemas.openxmlformats.org/officeDocument/2006/math">
                    <m:r>
                      <a:rPr lang="en-US" sz="1600" i="1">
                        <a:effectLst/>
                        <a:latin typeface="Cambria Math" panose="02040503050406030204" pitchFamily="18" charset="0"/>
                        <a:ea typeface="宋体" panose="02010600030101010101" pitchFamily="2" charset="-122"/>
                        <a:cs typeface="Times New Roman" panose="02020603050405020304" pitchFamily="18" charset="0"/>
                      </a:rPr>
                      <m:t>            </m:t>
                    </m:r>
                    <m:sSubSup>
                      <m:sSubSupPr>
                        <m:ctrlPr>
                          <a:rPr lang="zh-CN" sz="1600" i="1">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sz="1600" i="1">
                            <a:effectLst/>
                            <a:latin typeface="Cambria Math" panose="02040503050406030204" pitchFamily="18" charset="0"/>
                            <a:ea typeface="宋体" panose="02010600030101010101" pitchFamily="2" charset="-122"/>
                            <a:cs typeface="Times New Roman" panose="02020603050405020304" pitchFamily="18" charset="0"/>
                          </a:rPr>
                          <m:t>𝑧</m:t>
                        </m:r>
                      </m:e>
                      <m:sub>
                        <m:r>
                          <a:rPr lang="en-US" sz="1600" i="1">
                            <a:effectLst/>
                            <a:latin typeface="Cambria Math" panose="02040503050406030204" pitchFamily="18" charset="0"/>
                            <a:ea typeface="宋体" panose="02010600030101010101" pitchFamily="2" charset="-122"/>
                            <a:cs typeface="Times New Roman" panose="02020603050405020304" pitchFamily="18" charset="0"/>
                          </a:rPr>
                          <m:t>𝑘</m:t>
                        </m:r>
                        <m:r>
                          <a:rPr lang="en-US" sz="1600" i="1">
                            <a:effectLst/>
                            <a:latin typeface="Cambria Math" panose="02040503050406030204" pitchFamily="18" charset="0"/>
                            <a:ea typeface="宋体" panose="02010600030101010101" pitchFamily="2" charset="-122"/>
                            <a:cs typeface="Times New Roman" panose="02020603050405020304" pitchFamily="18" charset="0"/>
                          </a:rPr>
                          <m:t>,</m:t>
                        </m:r>
                        <m:r>
                          <a:rPr lang="en-US" sz="1600" i="1">
                            <a:effectLst/>
                            <a:latin typeface="Cambria Math" panose="02040503050406030204" pitchFamily="18" charset="0"/>
                            <a:ea typeface="宋体" panose="02010600030101010101" pitchFamily="2" charset="-122"/>
                            <a:cs typeface="Times New Roman" panose="02020603050405020304" pitchFamily="18" charset="0"/>
                          </a:rPr>
                          <m:t>𝑛</m:t>
                        </m:r>
                      </m:sub>
                      <m:sup>
                        <m:r>
                          <a:rPr lang="en-US" sz="1600" i="1">
                            <a:effectLst/>
                            <a:latin typeface="Cambria Math" panose="02040503050406030204" pitchFamily="18" charset="0"/>
                            <a:ea typeface="宋体" panose="02010600030101010101" pitchFamily="2" charset="-122"/>
                            <a:cs typeface="Times New Roman" panose="02020603050405020304" pitchFamily="18" charset="0"/>
                          </a:rPr>
                          <m:t>𝑖</m:t>
                        </m:r>
                      </m:sup>
                    </m:sSubSup>
                    <m:r>
                      <a:rPr lang="en-US" sz="16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sz="16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600" i="1">
                            <a:effectLst/>
                            <a:latin typeface="Cambria Math" panose="02040503050406030204" pitchFamily="18" charset="0"/>
                            <a:ea typeface="宋体" panose="02010600030101010101" pitchFamily="2" charset="-122"/>
                            <a:cs typeface="Times New Roman" panose="02020603050405020304" pitchFamily="18" charset="0"/>
                          </a:rPr>
                          <m:t>h</m:t>
                        </m:r>
                      </m:e>
                      <m:sub>
                        <m:r>
                          <a:rPr lang="en-US" sz="1600" i="1">
                            <a:effectLst/>
                            <a:latin typeface="Cambria Math" panose="02040503050406030204" pitchFamily="18" charset="0"/>
                            <a:ea typeface="宋体" panose="02010600030101010101" pitchFamily="2" charset="-122"/>
                            <a:cs typeface="Times New Roman" panose="02020603050405020304" pitchFamily="18" charset="0"/>
                          </a:rPr>
                          <m:t>𝑘</m:t>
                        </m:r>
                      </m:sub>
                    </m:sSub>
                    <m:d>
                      <m:dPr>
                        <m:ctrlPr>
                          <a:rPr lang="zh-CN" sz="1600" i="1">
                            <a:effectLst/>
                            <a:latin typeface="Cambria Math" panose="02040503050406030204" pitchFamily="18" charset="0"/>
                            <a:ea typeface="Cambria Math" panose="02040503050406030204" pitchFamily="18" charset="0"/>
                            <a:cs typeface="Times New Roman" panose="02020603050405020304" pitchFamily="18" charset="0"/>
                          </a:rPr>
                        </m:ctrlPr>
                      </m:dPr>
                      <m:e>
                        <m:sSubSup>
                          <m:sSubSupPr>
                            <m:ctrlPr>
                              <a:rPr lang="zh-CN" sz="1600" i="1">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sz="1600" i="1">
                                <a:effectLst/>
                                <a:latin typeface="Cambria Math" panose="02040503050406030204" pitchFamily="18" charset="0"/>
                                <a:ea typeface="宋体" panose="02010600030101010101" pitchFamily="2" charset="-122"/>
                                <a:cs typeface="Times New Roman" panose="02020603050405020304" pitchFamily="18" charset="0"/>
                              </a:rPr>
                              <m:t>𝑏</m:t>
                            </m:r>
                          </m:e>
                          <m:sub>
                            <m:r>
                              <a:rPr lang="en-US" sz="1600" i="1">
                                <a:effectLst/>
                                <a:latin typeface="Cambria Math" panose="02040503050406030204" pitchFamily="18" charset="0"/>
                                <a:ea typeface="宋体" panose="02010600030101010101" pitchFamily="2" charset="-122"/>
                                <a:cs typeface="Times New Roman" panose="02020603050405020304" pitchFamily="18" charset="0"/>
                              </a:rPr>
                              <m:t>𝑘</m:t>
                            </m:r>
                            <m:r>
                              <a:rPr lang="en-US" sz="1600" i="1">
                                <a:effectLst/>
                                <a:latin typeface="Cambria Math" panose="02040503050406030204" pitchFamily="18" charset="0"/>
                                <a:ea typeface="宋体" panose="02010600030101010101" pitchFamily="2" charset="-122"/>
                                <a:cs typeface="Times New Roman" panose="02020603050405020304" pitchFamily="18" charset="0"/>
                              </a:rPr>
                              <m:t>,</m:t>
                            </m:r>
                            <m:r>
                              <a:rPr lang="en-US" sz="1600" i="1">
                                <a:effectLst/>
                                <a:latin typeface="Cambria Math" panose="02040503050406030204" pitchFamily="18" charset="0"/>
                                <a:ea typeface="宋体" panose="02010600030101010101" pitchFamily="2" charset="-122"/>
                                <a:cs typeface="Times New Roman" panose="02020603050405020304" pitchFamily="18" charset="0"/>
                              </a:rPr>
                              <m:t>𝑛</m:t>
                            </m:r>
                          </m:sub>
                          <m:sup>
                            <m:r>
                              <a:rPr lang="en-US" sz="1600" i="1">
                                <a:effectLst/>
                                <a:latin typeface="Cambria Math" panose="02040503050406030204" pitchFamily="18" charset="0"/>
                                <a:ea typeface="宋体" panose="02010600030101010101" pitchFamily="2" charset="-122"/>
                                <a:cs typeface="Times New Roman" panose="02020603050405020304" pitchFamily="18" charset="0"/>
                              </a:rPr>
                              <m:t>𝑖</m:t>
                            </m:r>
                          </m:sup>
                        </m:sSubSup>
                      </m:e>
                    </m:d>
                    <m:r>
                      <a:rPr lang="en-US" sz="16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sz="16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600" i="1">
                            <a:effectLst/>
                            <a:latin typeface="Cambria Math" panose="02040503050406030204" pitchFamily="18" charset="0"/>
                            <a:ea typeface="宋体" panose="02010600030101010101" pitchFamily="2" charset="-122"/>
                            <a:cs typeface="Times New Roman" panose="02020603050405020304" pitchFamily="18" charset="0"/>
                          </a:rPr>
                          <m:t>𝑧</m:t>
                        </m:r>
                      </m:e>
                      <m:sub>
                        <m:r>
                          <a:rPr lang="en-US" sz="1600" i="1">
                            <a:effectLst/>
                            <a:latin typeface="Cambria Math" panose="02040503050406030204" pitchFamily="18" charset="0"/>
                            <a:ea typeface="宋体" panose="02010600030101010101" pitchFamily="2" charset="-122"/>
                            <a:cs typeface="Times New Roman" panose="02020603050405020304" pitchFamily="18" charset="0"/>
                          </a:rPr>
                          <m:t>𝑘</m:t>
                        </m:r>
                        <m:d>
                          <m:dPr>
                            <m:begChr m:val="⌊"/>
                            <m:endChr m:val=""/>
                            <m:ctrlPr>
                              <a:rPr lang="zh-CN" sz="1600"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sz="1600" i="1">
                                <a:effectLst/>
                                <a:latin typeface="Cambria Math" panose="02040503050406030204" pitchFamily="18" charset="0"/>
                                <a:ea typeface="宋体" panose="02010600030101010101" pitchFamily="2" charset="-122"/>
                                <a:cs typeface="Times New Roman" panose="02020603050405020304" pitchFamily="18" charset="0"/>
                              </a:rPr>
                              <m:t>𝑘</m:t>
                            </m:r>
                            <m:r>
                              <a:rPr lang="en-US" sz="1600" i="1">
                                <a:effectLst/>
                                <a:latin typeface="Cambria Math" panose="02040503050406030204" pitchFamily="18" charset="0"/>
                                <a:ea typeface="宋体" panose="02010600030101010101" pitchFamily="2" charset="-122"/>
                                <a:cs typeface="Times New Roman" panose="02020603050405020304" pitchFamily="18" charset="0"/>
                              </a:rPr>
                              <m:t>−1</m:t>
                            </m:r>
                          </m:e>
                        </m:d>
                        <m:r>
                          <a:rPr lang="en-US" sz="1600" i="1">
                            <a:effectLst/>
                            <a:latin typeface="Cambria Math" panose="02040503050406030204" pitchFamily="18" charset="0"/>
                            <a:ea typeface="宋体" panose="02010600030101010101" pitchFamily="2" charset="-122"/>
                            <a:cs typeface="Times New Roman" panose="02020603050405020304" pitchFamily="18" charset="0"/>
                          </a:rPr>
                          <m:t>,</m:t>
                        </m:r>
                        <m:r>
                          <a:rPr lang="en-US" sz="1600" i="1">
                            <a:effectLst/>
                            <a:latin typeface="Cambria Math" panose="02040503050406030204" pitchFamily="18" charset="0"/>
                            <a:ea typeface="宋体" panose="02010600030101010101" pitchFamily="2" charset="-122"/>
                            <a:cs typeface="Times New Roman" panose="02020603050405020304" pitchFamily="18" charset="0"/>
                          </a:rPr>
                          <m:t>𝑛</m:t>
                        </m:r>
                      </m:sub>
                    </m:sSub>
                    <m:r>
                      <a:rPr lang="en-US" sz="1600" i="1">
                        <a:effectLst/>
                        <a:latin typeface="Cambria Math" panose="02040503050406030204" pitchFamily="18" charset="0"/>
                        <a:ea typeface="宋体" panose="02010600030101010101" pitchFamily="2" charset="-122"/>
                        <a:cs typeface="Times New Roman" panose="02020603050405020304" pitchFamily="18" charset="0"/>
                      </a:rPr>
                      <m:t>=</m:t>
                    </m:r>
                    <m:nary>
                      <m:naryPr>
                        <m:chr m:val="∑"/>
                        <m:limLoc m:val="undOvr"/>
                        <m:subHide m:val="on"/>
                        <m:supHide m:val="on"/>
                        <m:ctrlPr>
                          <a:rPr lang="zh-CN" sz="1600" i="1">
                            <a:effectLst/>
                            <a:latin typeface="Cambria Math" panose="02040503050406030204" pitchFamily="18" charset="0"/>
                            <a:ea typeface="Cambria Math" panose="02040503050406030204" pitchFamily="18" charset="0"/>
                            <a:cs typeface="Times New Roman" panose="02020603050405020304" pitchFamily="18" charset="0"/>
                          </a:rPr>
                        </m:ctrlPr>
                      </m:naryPr>
                      <m:sub/>
                      <m:sup/>
                      <m:e>
                        <m:sSubSup>
                          <m:sSubSupPr>
                            <m:ctrlPr>
                              <a:rPr lang="zh-CN" sz="1600" i="1">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sz="1600" i="1">
                                <a:effectLst/>
                                <a:latin typeface="Cambria Math" panose="02040503050406030204" pitchFamily="18" charset="0"/>
                                <a:ea typeface="宋体" panose="02010600030101010101" pitchFamily="2" charset="-122"/>
                                <a:cs typeface="Times New Roman" panose="02020603050405020304" pitchFamily="18" charset="0"/>
                              </a:rPr>
                              <m:t>𝜔</m:t>
                            </m:r>
                          </m:e>
                          <m:sub>
                            <m:r>
                              <a:rPr lang="en-US" sz="1600" i="1">
                                <a:effectLst/>
                                <a:latin typeface="Cambria Math" panose="02040503050406030204" pitchFamily="18" charset="0"/>
                                <a:ea typeface="宋体" panose="02010600030101010101" pitchFamily="2" charset="-122"/>
                                <a:cs typeface="Times New Roman" panose="02020603050405020304" pitchFamily="18" charset="0"/>
                              </a:rPr>
                              <m:t>𝑘</m:t>
                            </m:r>
                            <m:r>
                              <a:rPr lang="en-US" sz="1600" i="1">
                                <a:effectLst/>
                                <a:latin typeface="Cambria Math" panose="02040503050406030204" pitchFamily="18" charset="0"/>
                                <a:ea typeface="宋体" panose="02010600030101010101" pitchFamily="2" charset="-122"/>
                                <a:cs typeface="Times New Roman" panose="02020603050405020304" pitchFamily="18" charset="0"/>
                              </a:rPr>
                              <m:t>,</m:t>
                            </m:r>
                            <m:r>
                              <a:rPr lang="en-US" sz="1600" i="1">
                                <a:effectLst/>
                                <a:latin typeface="Cambria Math" panose="02040503050406030204" pitchFamily="18" charset="0"/>
                                <a:ea typeface="宋体" panose="02010600030101010101" pitchFamily="2" charset="-122"/>
                                <a:cs typeface="Times New Roman" panose="02020603050405020304" pitchFamily="18" charset="0"/>
                              </a:rPr>
                              <m:t>𝑛</m:t>
                            </m:r>
                          </m:sub>
                          <m:sup>
                            <m:r>
                              <a:rPr lang="en-US" sz="1600" i="1">
                                <a:effectLst/>
                                <a:latin typeface="Cambria Math" panose="02040503050406030204" pitchFamily="18" charset="0"/>
                                <a:ea typeface="宋体" panose="02010600030101010101" pitchFamily="2" charset="-122"/>
                                <a:cs typeface="Times New Roman" panose="02020603050405020304" pitchFamily="18" charset="0"/>
                              </a:rPr>
                              <m:t>𝑖</m:t>
                            </m:r>
                          </m:sup>
                        </m:sSubSup>
                      </m:e>
                    </m:nary>
                    <m:sSubSup>
                      <m:sSubSupPr>
                        <m:ctrlPr>
                          <a:rPr lang="zh-CN" sz="1600" i="1">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sz="1600" i="1">
                            <a:effectLst/>
                            <a:latin typeface="Cambria Math" panose="02040503050406030204" pitchFamily="18" charset="0"/>
                            <a:ea typeface="宋体" panose="02010600030101010101" pitchFamily="2" charset="-122"/>
                            <a:cs typeface="Times New Roman" panose="02020603050405020304" pitchFamily="18" charset="0"/>
                          </a:rPr>
                          <m:t>𝑧</m:t>
                        </m:r>
                      </m:e>
                      <m:sub>
                        <m:r>
                          <a:rPr lang="en-US" sz="1600" i="1">
                            <a:effectLst/>
                            <a:latin typeface="Cambria Math" panose="02040503050406030204" pitchFamily="18" charset="0"/>
                            <a:ea typeface="宋体" panose="02010600030101010101" pitchFamily="2" charset="-122"/>
                            <a:cs typeface="Times New Roman" panose="02020603050405020304" pitchFamily="18" charset="0"/>
                          </a:rPr>
                          <m:t>𝑘</m:t>
                        </m:r>
                        <m:r>
                          <a:rPr lang="en-US" sz="1600" i="1">
                            <a:effectLst/>
                            <a:latin typeface="Cambria Math" panose="02040503050406030204" pitchFamily="18" charset="0"/>
                            <a:ea typeface="宋体" panose="02010600030101010101" pitchFamily="2" charset="-122"/>
                            <a:cs typeface="Times New Roman" panose="02020603050405020304" pitchFamily="18" charset="0"/>
                          </a:rPr>
                          <m:t>,</m:t>
                        </m:r>
                        <m:r>
                          <a:rPr lang="en-US" sz="1600" i="1">
                            <a:effectLst/>
                            <a:latin typeface="Cambria Math" panose="02040503050406030204" pitchFamily="18" charset="0"/>
                            <a:ea typeface="宋体" panose="02010600030101010101" pitchFamily="2" charset="-122"/>
                            <a:cs typeface="Times New Roman" panose="02020603050405020304" pitchFamily="18" charset="0"/>
                          </a:rPr>
                          <m:t>𝑛</m:t>
                        </m:r>
                      </m:sub>
                      <m:sup>
                        <m:r>
                          <a:rPr lang="en-US" sz="1600" i="1">
                            <a:effectLst/>
                            <a:latin typeface="Cambria Math" panose="02040503050406030204" pitchFamily="18" charset="0"/>
                            <a:ea typeface="宋体" panose="02010600030101010101" pitchFamily="2" charset="-122"/>
                            <a:cs typeface="Times New Roman" panose="02020603050405020304" pitchFamily="18" charset="0"/>
                          </a:rPr>
                          <m:t>𝑖</m:t>
                        </m:r>
                      </m:sup>
                    </m:sSubSup>
                  </m:oMath>
                </a14:m>
                <a:r>
                  <a:rPr lang="en-US" sz="1600" dirty="0">
                    <a:effectLst/>
                    <a:latin typeface="Calibri" panose="020F0502020204030204" pitchFamily="34" charset="0"/>
                    <a:ea typeface="宋体" panose="02010600030101010101" pitchFamily="2" charset="-122"/>
                    <a:cs typeface="Times New Roman" panose="02020603050405020304" pitchFamily="18" charset="0"/>
                  </a:rPr>
                  <a:t> </a:t>
                </a:r>
                <a:endParaRPr lang="zh-CN" sz="1600" dirty="0">
                  <a:effectLst/>
                  <a:latin typeface="Calibri" panose="020F0502020204030204" pitchFamily="34" charset="0"/>
                  <a:ea typeface="宋体" panose="02010600030101010101" pitchFamily="2" charset="-122"/>
                  <a:cs typeface="Times New Roman" panose="02020603050405020304" pitchFamily="18" charset="0"/>
                </a:endParaRPr>
              </a:p>
              <a:p>
                <a:pPr marL="152400" indent="304800" algn="ctr">
                  <a:lnSpc>
                    <a:spcPct val="107000"/>
                  </a:lnSpc>
                  <a:spcAft>
                    <a:spcPts val="800"/>
                  </a:spcAft>
                </a:pPr>
                <a14:m>
                  <m:oMath xmlns:m="http://schemas.openxmlformats.org/officeDocument/2006/math">
                    <m:r>
                      <a:rPr lang="en-US" sz="1600" i="1">
                        <a:effectLst/>
                        <a:latin typeface="Cambria Math" panose="02040503050406030204" pitchFamily="18" charset="0"/>
                        <a:ea typeface="宋体" panose="02010600030101010101" pitchFamily="2" charset="-122"/>
                        <a:cs typeface="Times New Roman" panose="02020603050405020304" pitchFamily="18" charset="0"/>
                      </a:rPr>
                      <m:t> </m:t>
                    </m:r>
                    <m:sSub>
                      <m:sSubPr>
                        <m:ctrlPr>
                          <a:rPr lang="zh-CN" sz="16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600" i="1">
                            <a:effectLst/>
                            <a:latin typeface="Cambria Math" panose="02040503050406030204" pitchFamily="18" charset="0"/>
                            <a:ea typeface="宋体" panose="02010600030101010101" pitchFamily="2" charset="-122"/>
                            <a:cs typeface="Times New Roman" panose="02020603050405020304" pitchFamily="18" charset="0"/>
                          </a:rPr>
                          <m:t>𝑆</m:t>
                        </m:r>
                      </m:e>
                      <m:sub>
                        <m:r>
                          <a:rPr lang="en-US" sz="1600" i="1">
                            <a:effectLst/>
                            <a:latin typeface="Cambria Math" panose="02040503050406030204" pitchFamily="18" charset="0"/>
                            <a:ea typeface="宋体" panose="02010600030101010101" pitchFamily="2" charset="-122"/>
                            <a:cs typeface="Times New Roman" panose="02020603050405020304" pitchFamily="18" charset="0"/>
                          </a:rPr>
                          <m:t>𝑘</m:t>
                        </m:r>
                        <m:r>
                          <a:rPr lang="en-US" sz="1600" i="1">
                            <a:effectLst/>
                            <a:latin typeface="Cambria Math" panose="02040503050406030204" pitchFamily="18" charset="0"/>
                            <a:ea typeface="宋体" panose="02010600030101010101" pitchFamily="2" charset="-122"/>
                            <a:cs typeface="Times New Roman" panose="02020603050405020304" pitchFamily="18" charset="0"/>
                          </a:rPr>
                          <m:t>,</m:t>
                        </m:r>
                        <m:r>
                          <a:rPr lang="en-US" sz="1600" i="1">
                            <a:effectLst/>
                            <a:latin typeface="Cambria Math" panose="02040503050406030204" pitchFamily="18" charset="0"/>
                            <a:ea typeface="宋体" panose="02010600030101010101" pitchFamily="2" charset="-122"/>
                            <a:cs typeface="Times New Roman" panose="02020603050405020304" pitchFamily="18" charset="0"/>
                          </a:rPr>
                          <m:t>𝑛</m:t>
                        </m:r>
                      </m:sub>
                    </m:sSub>
                    <m:r>
                      <a:rPr lang="en-US" sz="1600" i="1">
                        <a:effectLst/>
                        <a:latin typeface="Cambria Math" panose="02040503050406030204" pitchFamily="18" charset="0"/>
                        <a:ea typeface="宋体" panose="02010600030101010101" pitchFamily="2" charset="-122"/>
                        <a:cs typeface="Times New Roman" panose="02020603050405020304" pitchFamily="18" charset="0"/>
                      </a:rPr>
                      <m:t>=</m:t>
                    </m:r>
                    <m:nary>
                      <m:naryPr>
                        <m:chr m:val="∑"/>
                        <m:limLoc m:val="undOvr"/>
                        <m:subHide m:val="on"/>
                        <m:supHide m:val="on"/>
                        <m:ctrlPr>
                          <a:rPr lang="zh-CN" sz="1600" i="1">
                            <a:effectLst/>
                            <a:latin typeface="Cambria Math" panose="02040503050406030204" pitchFamily="18" charset="0"/>
                            <a:ea typeface="Cambria Math" panose="02040503050406030204" pitchFamily="18" charset="0"/>
                            <a:cs typeface="Times New Roman" panose="02020603050405020304" pitchFamily="18" charset="0"/>
                          </a:rPr>
                        </m:ctrlPr>
                      </m:naryPr>
                      <m:sub/>
                      <m:sup/>
                      <m:e>
                        <m:sSubSup>
                          <m:sSubSupPr>
                            <m:ctrlPr>
                              <a:rPr lang="zh-CN" sz="1600" i="1">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sz="1600" i="1">
                                <a:effectLst/>
                                <a:latin typeface="Cambria Math" panose="02040503050406030204" pitchFamily="18" charset="0"/>
                                <a:ea typeface="宋体" panose="02010600030101010101" pitchFamily="2" charset="-122"/>
                                <a:cs typeface="Times New Roman" panose="02020603050405020304" pitchFamily="18" charset="0"/>
                              </a:rPr>
                              <m:t>𝜔</m:t>
                            </m:r>
                          </m:e>
                          <m:sub>
                            <m:r>
                              <a:rPr lang="en-US" sz="1600" i="1">
                                <a:effectLst/>
                                <a:latin typeface="Cambria Math" panose="02040503050406030204" pitchFamily="18" charset="0"/>
                                <a:ea typeface="宋体" panose="02010600030101010101" pitchFamily="2" charset="-122"/>
                                <a:cs typeface="Times New Roman" panose="02020603050405020304" pitchFamily="18" charset="0"/>
                              </a:rPr>
                              <m:t>𝑘</m:t>
                            </m:r>
                            <m:r>
                              <a:rPr lang="en-US" sz="1600" i="1">
                                <a:effectLst/>
                                <a:latin typeface="Cambria Math" panose="02040503050406030204" pitchFamily="18" charset="0"/>
                                <a:ea typeface="宋体" panose="02010600030101010101" pitchFamily="2" charset="-122"/>
                                <a:cs typeface="Times New Roman" panose="02020603050405020304" pitchFamily="18" charset="0"/>
                              </a:rPr>
                              <m:t>−1,</m:t>
                            </m:r>
                            <m:r>
                              <a:rPr lang="en-US" sz="1600" i="1">
                                <a:effectLst/>
                                <a:latin typeface="Cambria Math" panose="02040503050406030204" pitchFamily="18" charset="0"/>
                                <a:ea typeface="宋体" panose="02010600030101010101" pitchFamily="2" charset="-122"/>
                                <a:cs typeface="Times New Roman" panose="02020603050405020304" pitchFamily="18" charset="0"/>
                              </a:rPr>
                              <m:t>𝑛</m:t>
                            </m:r>
                          </m:sub>
                          <m:sup>
                            <m:r>
                              <a:rPr lang="en-US" sz="1600" i="1">
                                <a:effectLst/>
                                <a:latin typeface="Cambria Math" panose="02040503050406030204" pitchFamily="18" charset="0"/>
                                <a:ea typeface="宋体" panose="02010600030101010101" pitchFamily="2" charset="-122"/>
                                <a:cs typeface="Times New Roman" panose="02020603050405020304" pitchFamily="18" charset="0"/>
                              </a:rPr>
                              <m:t>𝑖</m:t>
                            </m:r>
                          </m:sup>
                        </m:sSubSup>
                        <m:r>
                          <a:rPr lang="en-US" sz="1600" i="1">
                            <a:effectLst/>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sz="1600" i="1">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sz="1600" i="1">
                                <a:effectLst/>
                                <a:latin typeface="Cambria Math" panose="02040503050406030204" pitchFamily="18" charset="0"/>
                                <a:ea typeface="宋体" panose="02010600030101010101" pitchFamily="2" charset="-122"/>
                                <a:cs typeface="Times New Roman" panose="02020603050405020304" pitchFamily="18" charset="0"/>
                              </a:rPr>
                              <m:t>𝑧</m:t>
                            </m:r>
                          </m:e>
                          <m:sub>
                            <m:r>
                              <a:rPr lang="en-US" sz="1600" i="1">
                                <a:effectLst/>
                                <a:latin typeface="Cambria Math" panose="02040503050406030204" pitchFamily="18" charset="0"/>
                                <a:ea typeface="宋体" panose="02010600030101010101" pitchFamily="2" charset="-122"/>
                                <a:cs typeface="Times New Roman" panose="02020603050405020304" pitchFamily="18" charset="0"/>
                              </a:rPr>
                              <m:t>𝑘</m:t>
                            </m:r>
                            <m:r>
                              <a:rPr lang="en-US" sz="1600" i="1">
                                <a:effectLst/>
                                <a:latin typeface="Cambria Math" panose="02040503050406030204" pitchFamily="18" charset="0"/>
                                <a:ea typeface="宋体" panose="02010600030101010101" pitchFamily="2" charset="-122"/>
                                <a:cs typeface="Times New Roman" panose="02020603050405020304" pitchFamily="18" charset="0"/>
                              </a:rPr>
                              <m:t>,</m:t>
                            </m:r>
                            <m:r>
                              <a:rPr lang="en-US" sz="1600" i="1">
                                <a:effectLst/>
                                <a:latin typeface="Cambria Math" panose="02040503050406030204" pitchFamily="18" charset="0"/>
                                <a:ea typeface="宋体" panose="02010600030101010101" pitchFamily="2" charset="-122"/>
                                <a:cs typeface="Times New Roman" panose="02020603050405020304" pitchFamily="18" charset="0"/>
                              </a:rPr>
                              <m:t>𝑛</m:t>
                            </m:r>
                          </m:sub>
                          <m:sup>
                            <m:r>
                              <a:rPr lang="en-US" sz="1600" i="1">
                                <a:effectLst/>
                                <a:latin typeface="Cambria Math" panose="02040503050406030204" pitchFamily="18" charset="0"/>
                                <a:ea typeface="宋体" panose="02010600030101010101" pitchFamily="2" charset="-122"/>
                                <a:cs typeface="Times New Roman" panose="02020603050405020304" pitchFamily="18" charset="0"/>
                              </a:rPr>
                              <m:t>𝑖</m:t>
                            </m:r>
                          </m:sup>
                        </m:sSubSup>
                        <m:r>
                          <a:rPr lang="en-US" sz="16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sz="16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600" i="1">
                                <a:effectLst/>
                                <a:latin typeface="Cambria Math" panose="02040503050406030204" pitchFamily="18" charset="0"/>
                                <a:ea typeface="宋体" panose="02010600030101010101" pitchFamily="2" charset="-122"/>
                                <a:cs typeface="Times New Roman" panose="02020603050405020304" pitchFamily="18" charset="0"/>
                              </a:rPr>
                              <m:t>𝑧</m:t>
                            </m:r>
                          </m:e>
                          <m:sub>
                            <m:r>
                              <a:rPr lang="en-US" sz="1600" i="1">
                                <a:effectLst/>
                                <a:latin typeface="Cambria Math" panose="02040503050406030204" pitchFamily="18" charset="0"/>
                                <a:ea typeface="宋体" panose="02010600030101010101" pitchFamily="2" charset="-122"/>
                                <a:cs typeface="Times New Roman" panose="02020603050405020304" pitchFamily="18" charset="0"/>
                              </a:rPr>
                              <m:t>𝑘</m:t>
                            </m:r>
                            <m:d>
                              <m:dPr>
                                <m:begChr m:val="|"/>
                                <m:endChr m:val=""/>
                                <m:ctrlPr>
                                  <a:rPr lang="zh-CN" sz="1600"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sz="1600" i="1">
                                    <a:effectLst/>
                                    <a:latin typeface="Cambria Math" panose="02040503050406030204" pitchFamily="18" charset="0"/>
                                    <a:ea typeface="宋体" panose="02010600030101010101" pitchFamily="2" charset="-122"/>
                                    <a:cs typeface="Times New Roman" panose="02020603050405020304" pitchFamily="18" charset="0"/>
                                  </a:rPr>
                                  <m:t>𝑘</m:t>
                                </m:r>
                                <m:r>
                                  <a:rPr lang="en-US" sz="1600" i="1">
                                    <a:effectLst/>
                                    <a:latin typeface="Cambria Math" panose="02040503050406030204" pitchFamily="18" charset="0"/>
                                    <a:ea typeface="宋体" panose="02010600030101010101" pitchFamily="2" charset="-122"/>
                                    <a:cs typeface="Times New Roman" panose="02020603050405020304" pitchFamily="18" charset="0"/>
                                  </a:rPr>
                                  <m:t>−1</m:t>
                                </m:r>
                              </m:e>
                            </m:d>
                            <m:r>
                              <a:rPr lang="en-US" sz="1600" i="1">
                                <a:effectLst/>
                                <a:latin typeface="Cambria Math" panose="02040503050406030204" pitchFamily="18" charset="0"/>
                                <a:ea typeface="宋体" panose="02010600030101010101" pitchFamily="2" charset="-122"/>
                                <a:cs typeface="Times New Roman" panose="02020603050405020304" pitchFamily="18" charset="0"/>
                              </a:rPr>
                              <m:t>,</m:t>
                            </m:r>
                            <m:r>
                              <a:rPr lang="en-US" sz="1600" i="1">
                                <a:effectLst/>
                                <a:latin typeface="Cambria Math" panose="02040503050406030204" pitchFamily="18" charset="0"/>
                                <a:ea typeface="宋体" panose="02010600030101010101" pitchFamily="2" charset="-122"/>
                                <a:cs typeface="Times New Roman" panose="02020603050405020304" pitchFamily="18" charset="0"/>
                              </a:rPr>
                              <m:t>𝑛</m:t>
                            </m:r>
                          </m:sub>
                        </m:sSub>
                        <m:r>
                          <a:rPr lang="en-US" sz="1600" i="1">
                            <a:effectLst/>
                            <a:latin typeface="Cambria Math" panose="02040503050406030204" pitchFamily="18" charset="0"/>
                            <a:ea typeface="宋体" panose="02010600030101010101" pitchFamily="2" charset="-122"/>
                            <a:cs typeface="Times New Roman" panose="02020603050405020304" pitchFamily="18" charset="0"/>
                          </a:rPr>
                          <m:t>)</m:t>
                        </m:r>
                        <m:sSup>
                          <m:sSupPr>
                            <m:ctrlPr>
                              <a:rPr lang="zh-CN" sz="16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sz="1600" i="1">
                                <a:effectLst/>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sz="1600" i="1">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sz="1600" i="1">
                                    <a:effectLst/>
                                    <a:latin typeface="Cambria Math" panose="02040503050406030204" pitchFamily="18" charset="0"/>
                                    <a:ea typeface="宋体" panose="02010600030101010101" pitchFamily="2" charset="-122"/>
                                    <a:cs typeface="Times New Roman" panose="02020603050405020304" pitchFamily="18" charset="0"/>
                                  </a:rPr>
                                  <m:t>𝑧</m:t>
                                </m:r>
                              </m:e>
                              <m:sub>
                                <m:r>
                                  <a:rPr lang="en-US" sz="1600" i="1">
                                    <a:effectLst/>
                                    <a:latin typeface="Cambria Math" panose="02040503050406030204" pitchFamily="18" charset="0"/>
                                    <a:ea typeface="宋体" panose="02010600030101010101" pitchFamily="2" charset="-122"/>
                                    <a:cs typeface="Times New Roman" panose="02020603050405020304" pitchFamily="18" charset="0"/>
                                  </a:rPr>
                                  <m:t>𝑘</m:t>
                                </m:r>
                                <m:r>
                                  <a:rPr lang="en-US" sz="1600" i="1">
                                    <a:effectLst/>
                                    <a:latin typeface="Cambria Math" panose="02040503050406030204" pitchFamily="18" charset="0"/>
                                    <a:ea typeface="宋体" panose="02010600030101010101" pitchFamily="2" charset="-122"/>
                                    <a:cs typeface="Times New Roman" panose="02020603050405020304" pitchFamily="18" charset="0"/>
                                  </a:rPr>
                                  <m:t>,</m:t>
                                </m:r>
                                <m:r>
                                  <a:rPr lang="en-US" sz="1600" i="1">
                                    <a:effectLst/>
                                    <a:latin typeface="Cambria Math" panose="02040503050406030204" pitchFamily="18" charset="0"/>
                                    <a:ea typeface="宋体" panose="02010600030101010101" pitchFamily="2" charset="-122"/>
                                    <a:cs typeface="Times New Roman" panose="02020603050405020304" pitchFamily="18" charset="0"/>
                                  </a:rPr>
                                  <m:t>𝑛</m:t>
                                </m:r>
                              </m:sub>
                              <m:sup>
                                <m:r>
                                  <a:rPr lang="en-US" sz="1600" i="1">
                                    <a:effectLst/>
                                    <a:latin typeface="Cambria Math" panose="02040503050406030204" pitchFamily="18" charset="0"/>
                                    <a:ea typeface="宋体" panose="02010600030101010101" pitchFamily="2" charset="-122"/>
                                    <a:cs typeface="Times New Roman" panose="02020603050405020304" pitchFamily="18" charset="0"/>
                                  </a:rPr>
                                  <m:t>𝑖</m:t>
                                </m:r>
                              </m:sup>
                            </m:sSubSup>
                            <m:r>
                              <a:rPr lang="en-US" sz="16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sz="16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600" i="1">
                                    <a:effectLst/>
                                    <a:latin typeface="Cambria Math" panose="02040503050406030204" pitchFamily="18" charset="0"/>
                                    <a:ea typeface="宋体" panose="02010600030101010101" pitchFamily="2" charset="-122"/>
                                    <a:cs typeface="Times New Roman" panose="02020603050405020304" pitchFamily="18" charset="0"/>
                                  </a:rPr>
                                  <m:t>𝑧</m:t>
                                </m:r>
                              </m:e>
                              <m:sub>
                                <m:r>
                                  <a:rPr lang="en-US" sz="1600" i="1">
                                    <a:effectLst/>
                                    <a:latin typeface="Cambria Math" panose="02040503050406030204" pitchFamily="18" charset="0"/>
                                    <a:ea typeface="宋体" panose="02010600030101010101" pitchFamily="2" charset="-122"/>
                                    <a:cs typeface="Times New Roman" panose="02020603050405020304" pitchFamily="18" charset="0"/>
                                  </a:rPr>
                                  <m:t>𝑘</m:t>
                                </m:r>
                                <m:d>
                                  <m:dPr>
                                    <m:begChr m:val="|"/>
                                    <m:endChr m:val=""/>
                                    <m:ctrlPr>
                                      <a:rPr lang="zh-CN" sz="1600"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sz="1600" i="1">
                                        <a:effectLst/>
                                        <a:latin typeface="Cambria Math" panose="02040503050406030204" pitchFamily="18" charset="0"/>
                                        <a:ea typeface="宋体" panose="02010600030101010101" pitchFamily="2" charset="-122"/>
                                        <a:cs typeface="Times New Roman" panose="02020603050405020304" pitchFamily="18" charset="0"/>
                                      </a:rPr>
                                      <m:t>𝑘</m:t>
                                    </m:r>
                                    <m:r>
                                      <a:rPr lang="en-US" sz="1600" i="1">
                                        <a:effectLst/>
                                        <a:latin typeface="Cambria Math" panose="02040503050406030204" pitchFamily="18" charset="0"/>
                                        <a:ea typeface="宋体" panose="02010600030101010101" pitchFamily="2" charset="-122"/>
                                        <a:cs typeface="Times New Roman" panose="02020603050405020304" pitchFamily="18" charset="0"/>
                                      </a:rPr>
                                      <m:t>−1</m:t>
                                    </m:r>
                                  </m:e>
                                </m:d>
                                <m:r>
                                  <a:rPr lang="en-US" sz="1600" i="1">
                                    <a:effectLst/>
                                    <a:latin typeface="Cambria Math" panose="02040503050406030204" pitchFamily="18" charset="0"/>
                                    <a:ea typeface="宋体" panose="02010600030101010101" pitchFamily="2" charset="-122"/>
                                    <a:cs typeface="Times New Roman" panose="02020603050405020304" pitchFamily="18" charset="0"/>
                                  </a:rPr>
                                  <m:t>,</m:t>
                                </m:r>
                                <m:r>
                                  <a:rPr lang="en-US" sz="1600" i="1">
                                    <a:effectLst/>
                                    <a:latin typeface="Cambria Math" panose="02040503050406030204" pitchFamily="18" charset="0"/>
                                    <a:ea typeface="宋体" panose="02010600030101010101" pitchFamily="2" charset="-122"/>
                                    <a:cs typeface="Times New Roman" panose="02020603050405020304" pitchFamily="18" charset="0"/>
                                  </a:rPr>
                                  <m:t>𝑛</m:t>
                                </m:r>
                              </m:sub>
                            </m:sSub>
                            <m:r>
                              <a:rPr lang="en-US" sz="1600" i="1">
                                <a:effectLst/>
                                <a:latin typeface="Cambria Math" panose="02040503050406030204" pitchFamily="18" charset="0"/>
                                <a:ea typeface="宋体" panose="02010600030101010101" pitchFamily="2" charset="-122"/>
                                <a:cs typeface="Times New Roman" panose="02020603050405020304" pitchFamily="18" charset="0"/>
                              </a:rPr>
                              <m:t>)</m:t>
                            </m:r>
                          </m:e>
                          <m:sup>
                            <m:r>
                              <a:rPr lang="en-US" sz="1600" i="1">
                                <a:effectLst/>
                                <a:latin typeface="Cambria Math" panose="02040503050406030204" pitchFamily="18" charset="0"/>
                                <a:ea typeface="宋体" panose="02010600030101010101" pitchFamily="2" charset="-122"/>
                                <a:cs typeface="Times New Roman" panose="02020603050405020304" pitchFamily="18" charset="0"/>
                              </a:rPr>
                              <m:t>𝑇</m:t>
                            </m:r>
                          </m:sup>
                        </m:sSup>
                      </m:e>
                    </m:nary>
                  </m:oMath>
                </a14:m>
                <a:r>
                  <a:rPr lang="en-US" sz="1600" dirty="0">
                    <a:effectLst/>
                    <a:latin typeface="Calibri" panose="020F0502020204030204" pitchFamily="34" charset="0"/>
                    <a:ea typeface="宋体" panose="02010600030101010101" pitchFamily="2" charset="-122"/>
                    <a:cs typeface="Times New Roman" panose="02020603050405020304" pitchFamily="18" charset="0"/>
                  </a:rPr>
                  <a:t> </a:t>
                </a:r>
                <a:endParaRPr lang="zh-CN" sz="1600" dirty="0">
                  <a:effectLst/>
                  <a:latin typeface="Calibri" panose="020F0502020204030204" pitchFamily="34" charset="0"/>
                  <a:ea typeface="宋体" panose="02010600030101010101" pitchFamily="2" charset="-122"/>
                  <a:cs typeface="Times New Roman" panose="02020603050405020304" pitchFamily="18" charset="0"/>
                </a:endParaRPr>
              </a:p>
              <a:p>
                <a:pPr marL="152400" indent="304800" algn="ctr">
                  <a:lnSpc>
                    <a:spcPct val="107000"/>
                  </a:lnSpc>
                  <a:spcAft>
                    <a:spcPts val="800"/>
                  </a:spcAft>
                </a:pPr>
                <a14:m>
                  <m:oMath xmlns:m="http://schemas.openxmlformats.org/officeDocument/2006/math">
                    <m:sSub>
                      <m:sSubPr>
                        <m:ctrlPr>
                          <a:rPr lang="zh-CN" sz="16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600" i="1">
                            <a:effectLst/>
                            <a:latin typeface="Cambria Math" panose="02040503050406030204" pitchFamily="18" charset="0"/>
                            <a:ea typeface="宋体" panose="02010600030101010101" pitchFamily="2" charset="-122"/>
                            <a:cs typeface="Times New Roman" panose="02020603050405020304" pitchFamily="18" charset="0"/>
                          </a:rPr>
                          <m:t> </m:t>
                        </m:r>
                        <m:r>
                          <a:rPr lang="en-US" sz="1600" i="1">
                            <a:effectLst/>
                            <a:latin typeface="Cambria Math" panose="02040503050406030204" pitchFamily="18" charset="0"/>
                            <a:ea typeface="宋体" panose="02010600030101010101" pitchFamily="2" charset="-122"/>
                            <a:cs typeface="Times New Roman" panose="02020603050405020304" pitchFamily="18" charset="0"/>
                          </a:rPr>
                          <m:t>𝐶</m:t>
                        </m:r>
                      </m:e>
                      <m:sub>
                        <m:r>
                          <a:rPr lang="en-US" sz="1600" i="1">
                            <a:effectLst/>
                            <a:latin typeface="Cambria Math" panose="02040503050406030204" pitchFamily="18" charset="0"/>
                            <a:ea typeface="宋体" panose="02010600030101010101" pitchFamily="2" charset="-122"/>
                            <a:cs typeface="Times New Roman" panose="02020603050405020304" pitchFamily="18" charset="0"/>
                          </a:rPr>
                          <m:t>𝑘</m:t>
                        </m:r>
                        <m:r>
                          <a:rPr lang="en-US" sz="1600" i="1">
                            <a:effectLst/>
                            <a:latin typeface="Cambria Math" panose="02040503050406030204" pitchFamily="18" charset="0"/>
                            <a:ea typeface="宋体" panose="02010600030101010101" pitchFamily="2" charset="-122"/>
                            <a:cs typeface="Times New Roman" panose="02020603050405020304" pitchFamily="18" charset="0"/>
                          </a:rPr>
                          <m:t>,</m:t>
                        </m:r>
                        <m:r>
                          <a:rPr lang="en-US" sz="1600" i="1">
                            <a:effectLst/>
                            <a:latin typeface="Cambria Math" panose="02040503050406030204" pitchFamily="18" charset="0"/>
                            <a:ea typeface="宋体" panose="02010600030101010101" pitchFamily="2" charset="-122"/>
                            <a:cs typeface="Times New Roman" panose="02020603050405020304" pitchFamily="18" charset="0"/>
                          </a:rPr>
                          <m:t>𝑛</m:t>
                        </m:r>
                      </m:sub>
                    </m:sSub>
                    <m:r>
                      <a:rPr lang="en-US" sz="1600" i="1">
                        <a:effectLst/>
                        <a:latin typeface="Cambria Math" panose="02040503050406030204" pitchFamily="18" charset="0"/>
                        <a:ea typeface="宋体" panose="02010600030101010101" pitchFamily="2" charset="-122"/>
                        <a:cs typeface="Times New Roman" panose="02020603050405020304" pitchFamily="18" charset="0"/>
                      </a:rPr>
                      <m:t>=</m:t>
                    </m:r>
                    <m:nary>
                      <m:naryPr>
                        <m:chr m:val="∑"/>
                        <m:limLoc m:val="undOvr"/>
                        <m:subHide m:val="on"/>
                        <m:supHide m:val="on"/>
                        <m:ctrlPr>
                          <a:rPr lang="zh-CN" sz="1600" i="1">
                            <a:effectLst/>
                            <a:latin typeface="Cambria Math" panose="02040503050406030204" pitchFamily="18" charset="0"/>
                            <a:ea typeface="Cambria Math" panose="02040503050406030204" pitchFamily="18" charset="0"/>
                            <a:cs typeface="Times New Roman" panose="02020603050405020304" pitchFamily="18" charset="0"/>
                          </a:rPr>
                        </m:ctrlPr>
                      </m:naryPr>
                      <m:sub/>
                      <m:sup/>
                      <m:e>
                        <m:sSubSup>
                          <m:sSubSupPr>
                            <m:ctrlPr>
                              <a:rPr lang="zh-CN" sz="1600" i="1">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sz="1600" i="1">
                                <a:effectLst/>
                                <a:latin typeface="Cambria Math" panose="02040503050406030204" pitchFamily="18" charset="0"/>
                                <a:ea typeface="宋体" panose="02010600030101010101" pitchFamily="2" charset="-122"/>
                                <a:cs typeface="Times New Roman" panose="02020603050405020304" pitchFamily="18" charset="0"/>
                              </a:rPr>
                              <m:t>𝜔</m:t>
                            </m:r>
                          </m:e>
                          <m:sub>
                            <m:r>
                              <a:rPr lang="en-US" sz="1600" i="1">
                                <a:effectLst/>
                                <a:latin typeface="Cambria Math" panose="02040503050406030204" pitchFamily="18" charset="0"/>
                                <a:ea typeface="宋体" panose="02010600030101010101" pitchFamily="2" charset="-122"/>
                                <a:cs typeface="Times New Roman" panose="02020603050405020304" pitchFamily="18" charset="0"/>
                              </a:rPr>
                              <m:t>𝑘</m:t>
                            </m:r>
                            <m:r>
                              <a:rPr lang="en-US" sz="1600" i="1">
                                <a:effectLst/>
                                <a:latin typeface="Cambria Math" panose="02040503050406030204" pitchFamily="18" charset="0"/>
                                <a:ea typeface="宋体" panose="02010600030101010101" pitchFamily="2" charset="-122"/>
                                <a:cs typeface="Times New Roman" panose="02020603050405020304" pitchFamily="18" charset="0"/>
                              </a:rPr>
                              <m:t>−1,</m:t>
                            </m:r>
                            <m:r>
                              <a:rPr lang="en-US" sz="1600" i="1">
                                <a:effectLst/>
                                <a:latin typeface="Cambria Math" panose="02040503050406030204" pitchFamily="18" charset="0"/>
                                <a:ea typeface="宋体" panose="02010600030101010101" pitchFamily="2" charset="-122"/>
                                <a:cs typeface="Times New Roman" panose="02020603050405020304" pitchFamily="18" charset="0"/>
                              </a:rPr>
                              <m:t>𝑛</m:t>
                            </m:r>
                          </m:sub>
                          <m:sup>
                            <m:r>
                              <a:rPr lang="en-US" sz="1600" i="1">
                                <a:effectLst/>
                                <a:latin typeface="Cambria Math" panose="02040503050406030204" pitchFamily="18" charset="0"/>
                                <a:ea typeface="宋体" panose="02010600030101010101" pitchFamily="2" charset="-122"/>
                                <a:cs typeface="Times New Roman" panose="02020603050405020304" pitchFamily="18" charset="0"/>
                              </a:rPr>
                              <m:t>𝑖</m:t>
                            </m:r>
                          </m:sup>
                        </m:sSubSup>
                      </m:e>
                    </m:nary>
                    <m:r>
                      <a:rPr lang="en-US" sz="1600" i="1">
                        <a:effectLst/>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sz="1600" i="1">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sz="1600" i="1">
                            <a:effectLst/>
                            <a:latin typeface="Cambria Math" panose="02040503050406030204" pitchFamily="18" charset="0"/>
                            <a:ea typeface="宋体" panose="02010600030101010101" pitchFamily="2" charset="-122"/>
                            <a:cs typeface="Times New Roman" panose="02020603050405020304" pitchFamily="18" charset="0"/>
                          </a:rPr>
                          <m:t>𝑠</m:t>
                        </m:r>
                      </m:e>
                      <m:sub>
                        <m:r>
                          <a:rPr lang="en-US" sz="1600" i="1">
                            <a:effectLst/>
                            <a:latin typeface="Cambria Math" panose="02040503050406030204" pitchFamily="18" charset="0"/>
                            <a:ea typeface="宋体" panose="02010600030101010101" pitchFamily="2" charset="-122"/>
                            <a:cs typeface="Times New Roman" panose="02020603050405020304" pitchFamily="18" charset="0"/>
                          </a:rPr>
                          <m:t>𝑘</m:t>
                        </m:r>
                        <m:r>
                          <a:rPr lang="en-US" sz="1600" i="1">
                            <a:effectLst/>
                            <a:latin typeface="Cambria Math" panose="02040503050406030204" pitchFamily="18" charset="0"/>
                            <a:ea typeface="宋体" panose="02010600030101010101" pitchFamily="2" charset="-122"/>
                            <a:cs typeface="Times New Roman" panose="02020603050405020304" pitchFamily="18" charset="0"/>
                          </a:rPr>
                          <m:t>,</m:t>
                        </m:r>
                        <m:r>
                          <a:rPr lang="en-US" sz="1600" i="1">
                            <a:effectLst/>
                            <a:latin typeface="Cambria Math" panose="02040503050406030204" pitchFamily="18" charset="0"/>
                            <a:ea typeface="宋体" panose="02010600030101010101" pitchFamily="2" charset="-122"/>
                            <a:cs typeface="Times New Roman" panose="02020603050405020304" pitchFamily="18" charset="0"/>
                          </a:rPr>
                          <m:t>𝑛</m:t>
                        </m:r>
                      </m:sub>
                      <m:sup>
                        <m:r>
                          <a:rPr lang="en-US" sz="1600" i="1">
                            <a:effectLst/>
                            <a:latin typeface="Cambria Math" panose="02040503050406030204" pitchFamily="18" charset="0"/>
                            <a:ea typeface="宋体" panose="02010600030101010101" pitchFamily="2" charset="-122"/>
                            <a:cs typeface="Times New Roman" panose="02020603050405020304" pitchFamily="18" charset="0"/>
                          </a:rPr>
                          <m:t>𝑚</m:t>
                        </m:r>
                      </m:sup>
                    </m:sSubSup>
                    <m:r>
                      <a:rPr lang="en-US" sz="16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sz="16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600" i="1">
                            <a:effectLst/>
                            <a:latin typeface="Cambria Math" panose="02040503050406030204" pitchFamily="18" charset="0"/>
                            <a:ea typeface="宋体" panose="02010600030101010101" pitchFamily="2" charset="-122"/>
                            <a:cs typeface="Times New Roman" panose="02020603050405020304" pitchFamily="18" charset="0"/>
                          </a:rPr>
                          <m:t>𝑠</m:t>
                        </m:r>
                      </m:e>
                      <m:sub>
                        <m:r>
                          <a:rPr lang="en-US" sz="1600" i="1">
                            <a:effectLst/>
                            <a:latin typeface="Cambria Math" panose="02040503050406030204" pitchFamily="18" charset="0"/>
                            <a:ea typeface="宋体" panose="02010600030101010101" pitchFamily="2" charset="-122"/>
                            <a:cs typeface="Times New Roman" panose="02020603050405020304" pitchFamily="18" charset="0"/>
                          </a:rPr>
                          <m:t>𝑘</m:t>
                        </m:r>
                        <m:d>
                          <m:dPr>
                            <m:begChr m:val="|"/>
                            <m:endChr m:val=""/>
                            <m:ctrlPr>
                              <a:rPr lang="zh-CN" sz="1600"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sz="1600" i="1">
                                <a:effectLst/>
                                <a:latin typeface="Cambria Math" panose="02040503050406030204" pitchFamily="18" charset="0"/>
                                <a:ea typeface="宋体" panose="02010600030101010101" pitchFamily="2" charset="-122"/>
                                <a:cs typeface="Times New Roman" panose="02020603050405020304" pitchFamily="18" charset="0"/>
                              </a:rPr>
                              <m:t>𝑘</m:t>
                            </m:r>
                            <m:r>
                              <a:rPr lang="en-US" sz="1600" i="1">
                                <a:effectLst/>
                                <a:latin typeface="Cambria Math" panose="02040503050406030204" pitchFamily="18" charset="0"/>
                                <a:ea typeface="宋体" panose="02010600030101010101" pitchFamily="2" charset="-122"/>
                                <a:cs typeface="Times New Roman" panose="02020603050405020304" pitchFamily="18" charset="0"/>
                              </a:rPr>
                              <m:t>−1,</m:t>
                            </m:r>
                            <m:r>
                              <a:rPr lang="en-US" sz="1600" i="1">
                                <a:effectLst/>
                                <a:latin typeface="Cambria Math" panose="02040503050406030204" pitchFamily="18" charset="0"/>
                                <a:ea typeface="宋体" panose="02010600030101010101" pitchFamily="2" charset="-122"/>
                                <a:cs typeface="Times New Roman" panose="02020603050405020304" pitchFamily="18" charset="0"/>
                              </a:rPr>
                              <m:t>𝑛</m:t>
                            </m:r>
                          </m:e>
                        </m:d>
                      </m:sub>
                    </m:sSub>
                    <m:r>
                      <a:rPr lang="en-US" sz="1600" i="1">
                        <a:effectLst/>
                        <a:latin typeface="Cambria Math" panose="02040503050406030204" pitchFamily="18" charset="0"/>
                        <a:ea typeface="宋体" panose="02010600030101010101" pitchFamily="2" charset="-122"/>
                        <a:cs typeface="Times New Roman" panose="02020603050405020304" pitchFamily="18" charset="0"/>
                      </a:rPr>
                      <m:t>)</m:t>
                    </m:r>
                    <m:sSup>
                      <m:sSupPr>
                        <m:ctrlPr>
                          <a:rPr lang="zh-CN" sz="16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sz="1600" i="1">
                            <a:effectLst/>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sz="1600" i="1">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sz="1600" i="1">
                                <a:effectLst/>
                                <a:latin typeface="Cambria Math" panose="02040503050406030204" pitchFamily="18" charset="0"/>
                                <a:ea typeface="宋体" panose="02010600030101010101" pitchFamily="2" charset="-122"/>
                                <a:cs typeface="Times New Roman" panose="02020603050405020304" pitchFamily="18" charset="0"/>
                              </a:rPr>
                              <m:t>𝑧</m:t>
                            </m:r>
                          </m:e>
                          <m:sub>
                            <m:r>
                              <a:rPr lang="en-US" sz="1600" i="1">
                                <a:effectLst/>
                                <a:latin typeface="Cambria Math" panose="02040503050406030204" pitchFamily="18" charset="0"/>
                                <a:ea typeface="宋体" panose="02010600030101010101" pitchFamily="2" charset="-122"/>
                                <a:cs typeface="Times New Roman" panose="02020603050405020304" pitchFamily="18" charset="0"/>
                              </a:rPr>
                              <m:t>𝑘</m:t>
                            </m:r>
                            <m:r>
                              <a:rPr lang="en-US" sz="1600" i="1">
                                <a:effectLst/>
                                <a:latin typeface="Cambria Math" panose="02040503050406030204" pitchFamily="18" charset="0"/>
                                <a:ea typeface="宋体" panose="02010600030101010101" pitchFamily="2" charset="-122"/>
                                <a:cs typeface="Times New Roman" panose="02020603050405020304" pitchFamily="18" charset="0"/>
                              </a:rPr>
                              <m:t>,</m:t>
                            </m:r>
                            <m:r>
                              <a:rPr lang="en-US" sz="1600" i="1">
                                <a:effectLst/>
                                <a:latin typeface="Cambria Math" panose="02040503050406030204" pitchFamily="18" charset="0"/>
                                <a:ea typeface="宋体" panose="02010600030101010101" pitchFamily="2" charset="-122"/>
                                <a:cs typeface="Times New Roman" panose="02020603050405020304" pitchFamily="18" charset="0"/>
                              </a:rPr>
                              <m:t>𝑛</m:t>
                            </m:r>
                          </m:sub>
                          <m:sup>
                            <m:r>
                              <a:rPr lang="en-US" sz="1600" i="1">
                                <a:effectLst/>
                                <a:latin typeface="Cambria Math" panose="02040503050406030204" pitchFamily="18" charset="0"/>
                                <a:ea typeface="宋体" panose="02010600030101010101" pitchFamily="2" charset="-122"/>
                                <a:cs typeface="Times New Roman" panose="02020603050405020304" pitchFamily="18" charset="0"/>
                              </a:rPr>
                              <m:t>𝑖</m:t>
                            </m:r>
                          </m:sup>
                        </m:sSubSup>
                        <m:r>
                          <a:rPr lang="en-US" sz="16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sz="16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600" i="1">
                                <a:effectLst/>
                                <a:latin typeface="Cambria Math" panose="02040503050406030204" pitchFamily="18" charset="0"/>
                                <a:ea typeface="宋体" panose="02010600030101010101" pitchFamily="2" charset="-122"/>
                                <a:cs typeface="Times New Roman" panose="02020603050405020304" pitchFamily="18" charset="0"/>
                              </a:rPr>
                              <m:t>𝑧</m:t>
                            </m:r>
                          </m:e>
                          <m:sub>
                            <m:r>
                              <a:rPr lang="en-US" sz="1600" i="1">
                                <a:effectLst/>
                                <a:latin typeface="Cambria Math" panose="02040503050406030204" pitchFamily="18" charset="0"/>
                                <a:ea typeface="宋体" panose="02010600030101010101" pitchFamily="2" charset="-122"/>
                                <a:cs typeface="Times New Roman" panose="02020603050405020304" pitchFamily="18" charset="0"/>
                              </a:rPr>
                              <m:t>𝑘</m:t>
                            </m:r>
                            <m:d>
                              <m:dPr>
                                <m:begChr m:val="|"/>
                                <m:endChr m:val=""/>
                                <m:ctrlPr>
                                  <a:rPr lang="zh-CN" sz="1600"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sz="1600" i="1">
                                    <a:effectLst/>
                                    <a:latin typeface="Cambria Math" panose="02040503050406030204" pitchFamily="18" charset="0"/>
                                    <a:ea typeface="宋体" panose="02010600030101010101" pitchFamily="2" charset="-122"/>
                                    <a:cs typeface="Times New Roman" panose="02020603050405020304" pitchFamily="18" charset="0"/>
                                  </a:rPr>
                                  <m:t>𝑘</m:t>
                                </m:r>
                                <m:r>
                                  <a:rPr lang="en-US" sz="1600" i="1">
                                    <a:effectLst/>
                                    <a:latin typeface="Cambria Math" panose="02040503050406030204" pitchFamily="18" charset="0"/>
                                    <a:ea typeface="宋体" panose="02010600030101010101" pitchFamily="2" charset="-122"/>
                                    <a:cs typeface="Times New Roman" panose="02020603050405020304" pitchFamily="18" charset="0"/>
                                  </a:rPr>
                                  <m:t>−1</m:t>
                                </m:r>
                              </m:e>
                            </m:d>
                            <m:r>
                              <a:rPr lang="en-US" sz="1600" i="1">
                                <a:effectLst/>
                                <a:latin typeface="Cambria Math" panose="02040503050406030204" pitchFamily="18" charset="0"/>
                                <a:ea typeface="宋体" panose="02010600030101010101" pitchFamily="2" charset="-122"/>
                                <a:cs typeface="Times New Roman" panose="02020603050405020304" pitchFamily="18" charset="0"/>
                              </a:rPr>
                              <m:t>,</m:t>
                            </m:r>
                            <m:r>
                              <a:rPr lang="en-US" sz="1600" i="1">
                                <a:effectLst/>
                                <a:latin typeface="Cambria Math" panose="02040503050406030204" pitchFamily="18" charset="0"/>
                                <a:ea typeface="宋体" panose="02010600030101010101" pitchFamily="2" charset="-122"/>
                                <a:cs typeface="Times New Roman" panose="02020603050405020304" pitchFamily="18" charset="0"/>
                              </a:rPr>
                              <m:t>𝑛</m:t>
                            </m:r>
                          </m:sub>
                        </m:sSub>
                        <m:r>
                          <a:rPr lang="en-US" sz="1600" i="1">
                            <a:effectLst/>
                            <a:latin typeface="Cambria Math" panose="02040503050406030204" pitchFamily="18" charset="0"/>
                            <a:ea typeface="宋体" panose="02010600030101010101" pitchFamily="2" charset="-122"/>
                            <a:cs typeface="Times New Roman" panose="02020603050405020304" pitchFamily="18" charset="0"/>
                          </a:rPr>
                          <m:t>)</m:t>
                        </m:r>
                      </m:e>
                      <m:sup>
                        <m:r>
                          <a:rPr lang="en-US" sz="1600" i="1">
                            <a:effectLst/>
                            <a:latin typeface="Cambria Math" panose="02040503050406030204" pitchFamily="18" charset="0"/>
                            <a:ea typeface="宋体" panose="02010600030101010101" pitchFamily="2" charset="-122"/>
                            <a:cs typeface="Times New Roman" panose="02020603050405020304" pitchFamily="18" charset="0"/>
                          </a:rPr>
                          <m:t>𝑇</m:t>
                        </m:r>
                      </m:sup>
                    </m:sSup>
                  </m:oMath>
                </a14:m>
                <a:r>
                  <a:rPr lang="en-US" sz="1600" dirty="0">
                    <a:effectLst/>
                    <a:latin typeface="Calibri" panose="020F0502020204030204" pitchFamily="34" charset="0"/>
                    <a:ea typeface="宋体" panose="02010600030101010101" pitchFamily="2" charset="-122"/>
                    <a:cs typeface="Times New Roman" panose="02020603050405020304" pitchFamily="18" charset="0"/>
                  </a:rPr>
                  <a:t> </a:t>
                </a:r>
                <a:endParaRPr lang="zh-CN" sz="1600" dirty="0">
                  <a:effectLst/>
                  <a:latin typeface="Calibri" panose="020F0502020204030204" pitchFamily="34" charset="0"/>
                  <a:ea typeface="宋体" panose="02010600030101010101" pitchFamily="2" charset="-122"/>
                  <a:cs typeface="Times New Roman" panose="02020603050405020304" pitchFamily="18" charset="0"/>
                </a:endParaRPr>
              </a:p>
              <a:p>
                <a:pPr marL="152400" indent="304800" algn="ctr">
                  <a:lnSpc>
                    <a:spcPct val="107000"/>
                  </a:lnSpc>
                  <a:spcAft>
                    <a:spcPts val="800"/>
                  </a:spcAft>
                </a:pPr>
                <a14:m>
                  <m:oMath xmlns:m="http://schemas.openxmlformats.org/officeDocument/2006/math">
                    <m:sSub>
                      <m:sSubPr>
                        <m:ctrlPr>
                          <a:rPr lang="zh-CN" sz="16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600" i="1">
                            <a:effectLst/>
                            <a:latin typeface="Cambria Math" panose="02040503050406030204" pitchFamily="18" charset="0"/>
                            <a:ea typeface="宋体" panose="02010600030101010101" pitchFamily="2" charset="-122"/>
                            <a:cs typeface="Times New Roman" panose="02020603050405020304" pitchFamily="18" charset="0"/>
                          </a:rPr>
                          <m:t> </m:t>
                        </m:r>
                        <m:r>
                          <a:rPr lang="en-US" sz="1600" i="1">
                            <a:effectLst/>
                            <a:latin typeface="Cambria Math" panose="02040503050406030204" pitchFamily="18" charset="0"/>
                            <a:ea typeface="宋体" panose="02010600030101010101" pitchFamily="2" charset="-122"/>
                            <a:cs typeface="Times New Roman" panose="02020603050405020304" pitchFamily="18" charset="0"/>
                          </a:rPr>
                          <m:t>𝐾</m:t>
                        </m:r>
                      </m:e>
                      <m:sub>
                        <m:r>
                          <a:rPr lang="en-US" sz="1600" i="1">
                            <a:effectLst/>
                            <a:latin typeface="Cambria Math" panose="02040503050406030204" pitchFamily="18" charset="0"/>
                            <a:ea typeface="宋体" panose="02010600030101010101" pitchFamily="2" charset="-122"/>
                            <a:cs typeface="Times New Roman" panose="02020603050405020304" pitchFamily="18" charset="0"/>
                          </a:rPr>
                          <m:t>𝑘</m:t>
                        </m:r>
                        <m:r>
                          <a:rPr lang="en-US" sz="1600" i="1">
                            <a:effectLst/>
                            <a:latin typeface="Cambria Math" panose="02040503050406030204" pitchFamily="18" charset="0"/>
                            <a:ea typeface="宋体" panose="02010600030101010101" pitchFamily="2" charset="-122"/>
                            <a:cs typeface="Times New Roman" panose="02020603050405020304" pitchFamily="18" charset="0"/>
                          </a:rPr>
                          <m:t>,</m:t>
                        </m:r>
                        <m:r>
                          <a:rPr lang="en-US" sz="1600" i="1">
                            <a:effectLst/>
                            <a:latin typeface="Cambria Math" panose="02040503050406030204" pitchFamily="18" charset="0"/>
                            <a:ea typeface="宋体" panose="02010600030101010101" pitchFamily="2" charset="-122"/>
                            <a:cs typeface="Times New Roman" panose="02020603050405020304" pitchFamily="18" charset="0"/>
                          </a:rPr>
                          <m:t>𝑛</m:t>
                        </m:r>
                      </m:sub>
                    </m:sSub>
                    <m:r>
                      <a:rPr lang="en-US" sz="1600">
                        <a:effectLst/>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sz="1600" i="1">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sz="1600" i="1">
                            <a:effectLst/>
                            <a:latin typeface="Cambria Math" panose="02040503050406030204" pitchFamily="18" charset="0"/>
                            <a:ea typeface="宋体" panose="02010600030101010101" pitchFamily="2" charset="-122"/>
                            <a:cs typeface="Times New Roman" panose="02020603050405020304" pitchFamily="18" charset="0"/>
                          </a:rPr>
                          <m:t>𝐶</m:t>
                        </m:r>
                      </m:e>
                      <m:sub>
                        <m:r>
                          <a:rPr lang="en-US" sz="1600" i="1">
                            <a:effectLst/>
                            <a:latin typeface="Cambria Math" panose="02040503050406030204" pitchFamily="18" charset="0"/>
                            <a:ea typeface="宋体" panose="02010600030101010101" pitchFamily="2" charset="-122"/>
                            <a:cs typeface="Times New Roman" panose="02020603050405020304" pitchFamily="18" charset="0"/>
                          </a:rPr>
                          <m:t>𝑘</m:t>
                        </m:r>
                        <m:r>
                          <a:rPr lang="en-US" sz="1600" i="1">
                            <a:effectLst/>
                            <a:latin typeface="Cambria Math" panose="02040503050406030204" pitchFamily="18" charset="0"/>
                            <a:ea typeface="宋体" panose="02010600030101010101" pitchFamily="2" charset="-122"/>
                            <a:cs typeface="Times New Roman" panose="02020603050405020304" pitchFamily="18" charset="0"/>
                          </a:rPr>
                          <m:t>,</m:t>
                        </m:r>
                        <m:r>
                          <a:rPr lang="en-US" sz="1600" i="1">
                            <a:effectLst/>
                            <a:latin typeface="Cambria Math" panose="02040503050406030204" pitchFamily="18" charset="0"/>
                            <a:ea typeface="宋体" panose="02010600030101010101" pitchFamily="2" charset="-122"/>
                            <a:cs typeface="Times New Roman" panose="02020603050405020304" pitchFamily="18" charset="0"/>
                          </a:rPr>
                          <m:t>𝑛</m:t>
                        </m:r>
                      </m:sub>
                      <m:sup>
                        <m:r>
                          <a:rPr lang="en-US" sz="1600" i="1">
                            <a:effectLst/>
                            <a:latin typeface="Cambria Math" panose="02040503050406030204" pitchFamily="18" charset="0"/>
                            <a:ea typeface="宋体" panose="02010600030101010101" pitchFamily="2" charset="-122"/>
                            <a:cs typeface="Times New Roman" panose="02020603050405020304" pitchFamily="18" charset="0"/>
                          </a:rPr>
                          <m:t>𝑥𝑧</m:t>
                        </m:r>
                      </m:sup>
                    </m:sSubSup>
                    <m:sSubSup>
                      <m:sSubSupPr>
                        <m:ctrlPr>
                          <a:rPr lang="zh-CN" sz="1600" i="1">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sz="1600" i="1">
                            <a:effectLst/>
                            <a:latin typeface="Cambria Math" panose="02040503050406030204" pitchFamily="18" charset="0"/>
                            <a:ea typeface="宋体" panose="02010600030101010101" pitchFamily="2" charset="-122"/>
                            <a:cs typeface="Times New Roman" panose="02020603050405020304" pitchFamily="18" charset="0"/>
                          </a:rPr>
                          <m:t>𝑆</m:t>
                        </m:r>
                      </m:e>
                      <m:sub>
                        <m:r>
                          <a:rPr lang="en-US" sz="1600" i="1">
                            <a:effectLst/>
                            <a:latin typeface="Cambria Math" panose="02040503050406030204" pitchFamily="18" charset="0"/>
                            <a:ea typeface="宋体" panose="02010600030101010101" pitchFamily="2" charset="-122"/>
                            <a:cs typeface="Times New Roman" panose="02020603050405020304" pitchFamily="18" charset="0"/>
                          </a:rPr>
                          <m:t>𝑘</m:t>
                        </m:r>
                        <m:r>
                          <a:rPr lang="en-US" sz="1600" i="1">
                            <a:effectLst/>
                            <a:latin typeface="Cambria Math" panose="02040503050406030204" pitchFamily="18" charset="0"/>
                            <a:ea typeface="宋体" panose="02010600030101010101" pitchFamily="2" charset="-122"/>
                            <a:cs typeface="Times New Roman" panose="02020603050405020304" pitchFamily="18" charset="0"/>
                          </a:rPr>
                          <m:t>,</m:t>
                        </m:r>
                        <m:r>
                          <a:rPr lang="en-US" sz="1600" i="1">
                            <a:effectLst/>
                            <a:latin typeface="Cambria Math" panose="02040503050406030204" pitchFamily="18" charset="0"/>
                            <a:ea typeface="宋体" panose="02010600030101010101" pitchFamily="2" charset="-122"/>
                            <a:cs typeface="Times New Roman" panose="02020603050405020304" pitchFamily="18" charset="0"/>
                          </a:rPr>
                          <m:t>𝑛</m:t>
                        </m:r>
                      </m:sub>
                      <m:sup>
                        <m:r>
                          <a:rPr lang="en-US" sz="1600" i="1">
                            <a:effectLst/>
                            <a:latin typeface="Cambria Math" panose="02040503050406030204" pitchFamily="18" charset="0"/>
                            <a:ea typeface="宋体" panose="02010600030101010101" pitchFamily="2" charset="-122"/>
                            <a:cs typeface="Times New Roman" panose="02020603050405020304" pitchFamily="18" charset="0"/>
                          </a:rPr>
                          <m:t>−1</m:t>
                        </m:r>
                      </m:sup>
                    </m:sSubSup>
                  </m:oMath>
                </a14:m>
                <a:r>
                  <a:rPr lang="en-US" sz="1600" dirty="0">
                    <a:effectLst/>
                    <a:latin typeface="Calibri" panose="020F0502020204030204" pitchFamily="34" charset="0"/>
                    <a:ea typeface="宋体" panose="02010600030101010101" pitchFamily="2" charset="-122"/>
                    <a:cs typeface="Times New Roman" panose="02020603050405020304" pitchFamily="18" charset="0"/>
                  </a:rPr>
                  <a:t> </a:t>
                </a:r>
                <a:endParaRPr lang="zh-CN" sz="1600" dirty="0">
                  <a:effectLst/>
                  <a:latin typeface="Calibri" panose="020F0502020204030204" pitchFamily="34" charset="0"/>
                  <a:ea typeface="宋体" panose="02010600030101010101" pitchFamily="2" charset="-122"/>
                  <a:cs typeface="Times New Roman" panose="02020603050405020304" pitchFamily="18" charset="0"/>
                </a:endParaRPr>
              </a:p>
              <a:p>
                <a:pPr marL="342900" lvl="0" indent="-342900">
                  <a:lnSpc>
                    <a:spcPct val="107000"/>
                  </a:lnSpc>
                  <a:spcAft>
                    <a:spcPts val="800"/>
                  </a:spcAft>
                  <a:buFont typeface="Wingdings" panose="05000000000000000000" pitchFamily="2" charset="2"/>
                  <a:buChar char=""/>
                </a:pPr>
                <a:r>
                  <a:rPr lang="zh-CN" sz="1600" dirty="0">
                    <a:effectLst/>
                    <a:latin typeface="Calibri" panose="020F0502020204030204" pitchFamily="34" charset="0"/>
                    <a:ea typeface="宋体" panose="02010600030101010101" pitchFamily="2" charset="-122"/>
                    <a:cs typeface="Times New Roman" panose="02020603050405020304" pitchFamily="18" charset="0"/>
                  </a:rPr>
                  <a:t>更新步</a:t>
                </a:r>
              </a:p>
              <a:p>
                <a:pPr marL="393700" indent="266700" algn="ctr">
                  <a:lnSpc>
                    <a:spcPct val="107000"/>
                  </a:lnSpc>
                  <a:spcAft>
                    <a:spcPts val="800"/>
                  </a:spcAft>
                </a:pPr>
                <a:r>
                  <a:rPr lang="en-US" sz="1600" dirty="0">
                    <a:effectLst/>
                    <a:latin typeface="Calibri" panose="020F0502020204030204" pitchFamily="34" charset="0"/>
                    <a:ea typeface="宋体" panose="02010600030101010101" pitchFamily="2" charset="-122"/>
                    <a:cs typeface="Times New Roman" panose="02020603050405020304" pitchFamily="18" charset="0"/>
                  </a:rPr>
                  <a:t> </a:t>
                </a:r>
                <a14:m>
                  <m:oMath xmlns:m="http://schemas.openxmlformats.org/officeDocument/2006/math">
                    <m:sSub>
                      <m:sSubPr>
                        <m:ctrlPr>
                          <a:rPr lang="zh-CN" sz="1600" i="1">
                            <a:effectLst/>
                            <a:latin typeface="Cambria Math" panose="02040503050406030204" pitchFamily="18" charset="0"/>
                            <a:ea typeface="Cambria Math" panose="02040503050406030204" pitchFamily="18" charset="0"/>
                            <a:cs typeface="Times New Roman" panose="02020603050405020304" pitchFamily="18" charset="0"/>
                          </a:rPr>
                        </m:ctrlPr>
                      </m:sSubPr>
                      <m:e>
                        <m:acc>
                          <m:accPr>
                            <m:chr m:val="̂"/>
                            <m:ctrlPr>
                              <a:rPr lang="zh-CN" sz="1600" i="1">
                                <a:effectLst/>
                                <a:latin typeface="Cambria Math" panose="02040503050406030204" pitchFamily="18" charset="0"/>
                                <a:ea typeface="Cambria Math" panose="02040503050406030204" pitchFamily="18" charset="0"/>
                                <a:cs typeface="Times New Roman" panose="02020603050405020304" pitchFamily="18" charset="0"/>
                              </a:rPr>
                            </m:ctrlPr>
                          </m:accPr>
                          <m:e>
                            <m:r>
                              <a:rPr lang="en-US" sz="1600" i="1">
                                <a:effectLst/>
                                <a:latin typeface="Cambria Math" panose="02040503050406030204" pitchFamily="18" charset="0"/>
                                <a:ea typeface="宋体" panose="02010600030101010101" pitchFamily="2" charset="-122"/>
                                <a:cs typeface="Times New Roman" panose="02020603050405020304" pitchFamily="18" charset="0"/>
                              </a:rPr>
                              <m:t>𝑥</m:t>
                            </m:r>
                          </m:e>
                        </m:acc>
                      </m:e>
                      <m:sub>
                        <m:r>
                          <a:rPr lang="en-US" sz="1600" i="1">
                            <a:effectLst/>
                            <a:latin typeface="Cambria Math" panose="02040503050406030204" pitchFamily="18" charset="0"/>
                            <a:ea typeface="宋体" panose="02010600030101010101" pitchFamily="2" charset="-122"/>
                            <a:cs typeface="Times New Roman" panose="02020603050405020304" pitchFamily="18" charset="0"/>
                          </a:rPr>
                          <m:t>𝑘</m:t>
                        </m:r>
                        <m:r>
                          <a:rPr lang="en-US" sz="1600" i="1">
                            <a:effectLst/>
                            <a:latin typeface="Cambria Math" panose="02040503050406030204" pitchFamily="18" charset="0"/>
                            <a:ea typeface="宋体" panose="02010600030101010101" pitchFamily="2" charset="-122"/>
                            <a:cs typeface="Times New Roman" panose="02020603050405020304" pitchFamily="18" charset="0"/>
                          </a:rPr>
                          <m:t>,</m:t>
                        </m:r>
                        <m:r>
                          <a:rPr lang="en-US" sz="1600" i="1">
                            <a:effectLst/>
                            <a:latin typeface="Cambria Math" panose="02040503050406030204" pitchFamily="18" charset="0"/>
                            <a:ea typeface="宋体" panose="02010600030101010101" pitchFamily="2" charset="-122"/>
                            <a:cs typeface="Times New Roman" panose="02020603050405020304" pitchFamily="18" charset="0"/>
                          </a:rPr>
                          <m:t>𝑛</m:t>
                        </m:r>
                      </m:sub>
                    </m:sSub>
                    <m:r>
                      <a:rPr lang="en-US" sz="16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sz="16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600" i="1">
                            <a:effectLst/>
                            <a:latin typeface="Cambria Math" panose="02040503050406030204" pitchFamily="18" charset="0"/>
                            <a:ea typeface="宋体" panose="02010600030101010101" pitchFamily="2" charset="-122"/>
                            <a:cs typeface="Times New Roman" panose="02020603050405020304" pitchFamily="18" charset="0"/>
                          </a:rPr>
                          <m:t>𝑠</m:t>
                        </m:r>
                      </m:e>
                      <m:sub>
                        <m:r>
                          <a:rPr lang="en-US" sz="1600" i="1">
                            <a:effectLst/>
                            <a:latin typeface="Cambria Math" panose="02040503050406030204" pitchFamily="18" charset="0"/>
                            <a:ea typeface="宋体" panose="02010600030101010101" pitchFamily="2" charset="-122"/>
                            <a:cs typeface="Times New Roman" panose="02020603050405020304" pitchFamily="18" charset="0"/>
                          </a:rPr>
                          <m:t>𝑘</m:t>
                        </m:r>
                        <m:d>
                          <m:dPr>
                            <m:begChr m:val="|"/>
                            <m:endChr m:val=""/>
                            <m:ctrlPr>
                              <a:rPr lang="zh-CN" sz="1600"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sz="1600" i="1">
                                <a:effectLst/>
                                <a:latin typeface="Cambria Math" panose="02040503050406030204" pitchFamily="18" charset="0"/>
                                <a:ea typeface="宋体" panose="02010600030101010101" pitchFamily="2" charset="-122"/>
                                <a:cs typeface="Times New Roman" panose="02020603050405020304" pitchFamily="18" charset="0"/>
                              </a:rPr>
                              <m:t>𝑘</m:t>
                            </m:r>
                            <m:r>
                              <a:rPr lang="en-US" sz="1600" i="1">
                                <a:effectLst/>
                                <a:latin typeface="Cambria Math" panose="02040503050406030204" pitchFamily="18" charset="0"/>
                                <a:ea typeface="宋体" panose="02010600030101010101" pitchFamily="2" charset="-122"/>
                                <a:cs typeface="Times New Roman" panose="02020603050405020304" pitchFamily="18" charset="0"/>
                              </a:rPr>
                              <m:t>−1,</m:t>
                            </m:r>
                            <m:r>
                              <a:rPr lang="en-US" sz="1600" i="1">
                                <a:effectLst/>
                                <a:latin typeface="Cambria Math" panose="02040503050406030204" pitchFamily="18" charset="0"/>
                                <a:ea typeface="宋体" panose="02010600030101010101" pitchFamily="2" charset="-122"/>
                                <a:cs typeface="Times New Roman" panose="02020603050405020304" pitchFamily="18" charset="0"/>
                              </a:rPr>
                              <m:t>𝑛</m:t>
                            </m:r>
                          </m:e>
                        </m:d>
                      </m:sub>
                    </m:sSub>
                    <m:r>
                      <a:rPr lang="en-US" sz="16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sz="16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600" i="1">
                            <a:effectLst/>
                            <a:latin typeface="Cambria Math" panose="02040503050406030204" pitchFamily="18" charset="0"/>
                            <a:ea typeface="宋体" panose="02010600030101010101" pitchFamily="2" charset="-122"/>
                            <a:cs typeface="Times New Roman" panose="02020603050405020304" pitchFamily="18" charset="0"/>
                          </a:rPr>
                          <m:t>𝐾</m:t>
                        </m:r>
                      </m:e>
                      <m:sub>
                        <m:r>
                          <a:rPr lang="en-US" sz="1600" i="1">
                            <a:effectLst/>
                            <a:latin typeface="Cambria Math" panose="02040503050406030204" pitchFamily="18" charset="0"/>
                            <a:ea typeface="宋体" panose="02010600030101010101" pitchFamily="2" charset="-122"/>
                            <a:cs typeface="Times New Roman" panose="02020603050405020304" pitchFamily="18" charset="0"/>
                          </a:rPr>
                          <m:t>𝑘</m:t>
                        </m:r>
                      </m:sub>
                    </m:sSub>
                    <m:r>
                      <a:rPr lang="en-US" sz="16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sz="16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600" i="1">
                            <a:effectLst/>
                            <a:latin typeface="Cambria Math" panose="02040503050406030204" pitchFamily="18" charset="0"/>
                            <a:ea typeface="宋体" panose="02010600030101010101" pitchFamily="2" charset="-122"/>
                            <a:cs typeface="Times New Roman" panose="02020603050405020304" pitchFamily="18" charset="0"/>
                          </a:rPr>
                          <m:t>𝑧</m:t>
                        </m:r>
                      </m:e>
                      <m:sub>
                        <m:r>
                          <a:rPr lang="en-US" sz="1600" i="1">
                            <a:effectLst/>
                            <a:latin typeface="Cambria Math" panose="02040503050406030204" pitchFamily="18" charset="0"/>
                            <a:ea typeface="宋体" panose="02010600030101010101" pitchFamily="2" charset="-122"/>
                            <a:cs typeface="Times New Roman" panose="02020603050405020304" pitchFamily="18" charset="0"/>
                          </a:rPr>
                          <m:t>𝑘</m:t>
                        </m:r>
                        <m:r>
                          <a:rPr lang="en-US" sz="1600" i="1">
                            <a:effectLst/>
                            <a:latin typeface="Cambria Math" panose="02040503050406030204" pitchFamily="18" charset="0"/>
                            <a:ea typeface="宋体" panose="02010600030101010101" pitchFamily="2" charset="-122"/>
                            <a:cs typeface="Times New Roman" panose="02020603050405020304" pitchFamily="18" charset="0"/>
                          </a:rPr>
                          <m:t>,</m:t>
                        </m:r>
                        <m:r>
                          <a:rPr lang="en-US" sz="1600" i="1">
                            <a:effectLst/>
                            <a:latin typeface="Cambria Math" panose="02040503050406030204" pitchFamily="18" charset="0"/>
                            <a:ea typeface="宋体" panose="02010600030101010101" pitchFamily="2" charset="-122"/>
                            <a:cs typeface="Times New Roman" panose="02020603050405020304" pitchFamily="18" charset="0"/>
                          </a:rPr>
                          <m:t>𝑛</m:t>
                        </m:r>
                      </m:sub>
                    </m:sSub>
                    <m:r>
                      <a:rPr lang="en-US" sz="16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sz="16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600" i="1">
                            <a:effectLst/>
                            <a:latin typeface="Cambria Math" panose="02040503050406030204" pitchFamily="18" charset="0"/>
                            <a:ea typeface="宋体" panose="02010600030101010101" pitchFamily="2" charset="-122"/>
                            <a:cs typeface="Times New Roman" panose="02020603050405020304" pitchFamily="18" charset="0"/>
                          </a:rPr>
                          <m:t>𝑧</m:t>
                        </m:r>
                      </m:e>
                      <m:sub>
                        <m:r>
                          <a:rPr lang="en-US" sz="1600" i="1">
                            <a:effectLst/>
                            <a:latin typeface="Cambria Math" panose="02040503050406030204" pitchFamily="18" charset="0"/>
                            <a:ea typeface="宋体" panose="02010600030101010101" pitchFamily="2" charset="-122"/>
                            <a:cs typeface="Times New Roman" panose="02020603050405020304" pitchFamily="18" charset="0"/>
                          </a:rPr>
                          <m:t>𝑘</m:t>
                        </m:r>
                        <m:d>
                          <m:dPr>
                            <m:begChr m:val="|"/>
                            <m:endChr m:val=""/>
                            <m:ctrlPr>
                              <a:rPr lang="zh-CN" sz="1600"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sz="1600" i="1">
                                <a:effectLst/>
                                <a:latin typeface="Cambria Math" panose="02040503050406030204" pitchFamily="18" charset="0"/>
                                <a:ea typeface="宋体" panose="02010600030101010101" pitchFamily="2" charset="-122"/>
                                <a:cs typeface="Times New Roman" panose="02020603050405020304" pitchFamily="18" charset="0"/>
                              </a:rPr>
                              <m:t>𝑘</m:t>
                            </m:r>
                            <m:r>
                              <a:rPr lang="en-US" sz="1600" i="1">
                                <a:effectLst/>
                                <a:latin typeface="Cambria Math" panose="02040503050406030204" pitchFamily="18" charset="0"/>
                                <a:ea typeface="宋体" panose="02010600030101010101" pitchFamily="2" charset="-122"/>
                                <a:cs typeface="Times New Roman" panose="02020603050405020304" pitchFamily="18" charset="0"/>
                              </a:rPr>
                              <m:t>−1</m:t>
                            </m:r>
                          </m:e>
                        </m:d>
                      </m:sub>
                    </m:sSub>
                    <m:r>
                      <a:rPr lang="en-US" sz="1600" i="1">
                        <a:effectLst/>
                        <a:latin typeface="Cambria Math" panose="02040503050406030204" pitchFamily="18" charset="0"/>
                        <a:ea typeface="宋体" panose="02010600030101010101" pitchFamily="2" charset="-122"/>
                        <a:cs typeface="Times New Roman" panose="02020603050405020304" pitchFamily="18" charset="0"/>
                      </a:rPr>
                      <m:t>)</m:t>
                    </m:r>
                  </m:oMath>
                </a14:m>
                <a:endParaRPr lang="zh-CN" sz="1600" dirty="0">
                  <a:effectLst/>
                  <a:latin typeface="Calibri" panose="020F0502020204030204" pitchFamily="34" charset="0"/>
                  <a:ea typeface="宋体" panose="02010600030101010101" pitchFamily="2" charset="-122"/>
                  <a:cs typeface="Times New Roman" panose="02020603050405020304" pitchFamily="18" charset="0"/>
                </a:endParaRPr>
              </a:p>
              <a:p>
                <a:pPr marL="393700" indent="266700" algn="ctr">
                  <a:lnSpc>
                    <a:spcPct val="107000"/>
                  </a:lnSpc>
                  <a:spcAft>
                    <a:spcPts val="800"/>
                  </a:spcAft>
                </a:pPr>
                <a14:m>
                  <m:oMath xmlns:m="http://schemas.openxmlformats.org/officeDocument/2006/math">
                    <m:sSub>
                      <m:sSubPr>
                        <m:ctrlPr>
                          <a:rPr lang="zh-CN" sz="16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600" i="1">
                            <a:effectLst/>
                            <a:latin typeface="Cambria Math" panose="02040503050406030204" pitchFamily="18" charset="0"/>
                            <a:ea typeface="宋体" panose="02010600030101010101" pitchFamily="2" charset="-122"/>
                            <a:cs typeface="Times New Roman" panose="02020603050405020304" pitchFamily="18" charset="0"/>
                          </a:rPr>
                          <m:t>  </m:t>
                        </m:r>
                        <m:r>
                          <a:rPr lang="en-US" sz="1600" i="1">
                            <a:effectLst/>
                            <a:latin typeface="Cambria Math" panose="02040503050406030204" pitchFamily="18" charset="0"/>
                            <a:ea typeface="宋体" panose="02010600030101010101" pitchFamily="2" charset="-122"/>
                            <a:cs typeface="Times New Roman" panose="02020603050405020304" pitchFamily="18" charset="0"/>
                          </a:rPr>
                          <m:t>𝑃</m:t>
                        </m:r>
                      </m:e>
                      <m:sub>
                        <m:r>
                          <a:rPr lang="en-US" sz="1600" i="1">
                            <a:effectLst/>
                            <a:latin typeface="Cambria Math" panose="02040503050406030204" pitchFamily="18" charset="0"/>
                            <a:ea typeface="宋体" panose="02010600030101010101" pitchFamily="2" charset="-122"/>
                            <a:cs typeface="Times New Roman" panose="02020603050405020304" pitchFamily="18" charset="0"/>
                          </a:rPr>
                          <m:t>𝑘</m:t>
                        </m:r>
                        <m:r>
                          <a:rPr lang="en-US" sz="1600" i="1">
                            <a:effectLst/>
                            <a:latin typeface="Cambria Math" panose="02040503050406030204" pitchFamily="18" charset="0"/>
                            <a:ea typeface="宋体" panose="02010600030101010101" pitchFamily="2" charset="-122"/>
                            <a:cs typeface="Times New Roman" panose="02020603050405020304" pitchFamily="18" charset="0"/>
                          </a:rPr>
                          <m:t>,</m:t>
                        </m:r>
                        <m:r>
                          <a:rPr lang="en-US" sz="1600" i="1">
                            <a:effectLst/>
                            <a:latin typeface="Cambria Math" panose="02040503050406030204" pitchFamily="18" charset="0"/>
                            <a:ea typeface="宋体" panose="02010600030101010101" pitchFamily="2" charset="-122"/>
                            <a:cs typeface="Times New Roman" panose="02020603050405020304" pitchFamily="18" charset="0"/>
                          </a:rPr>
                          <m:t>𝑛</m:t>
                        </m:r>
                      </m:sub>
                    </m:sSub>
                    <m:r>
                      <a:rPr lang="en-US" sz="16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sz="16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600" i="1">
                            <a:effectLst/>
                            <a:latin typeface="Cambria Math" panose="02040503050406030204" pitchFamily="18" charset="0"/>
                            <a:ea typeface="宋体" panose="02010600030101010101" pitchFamily="2" charset="-122"/>
                            <a:cs typeface="Times New Roman" panose="02020603050405020304" pitchFamily="18" charset="0"/>
                          </a:rPr>
                          <m:t>𝑃</m:t>
                        </m:r>
                      </m:e>
                      <m:sub>
                        <m:r>
                          <a:rPr lang="en-US" sz="1600" i="1">
                            <a:effectLst/>
                            <a:latin typeface="Cambria Math" panose="02040503050406030204" pitchFamily="18" charset="0"/>
                            <a:ea typeface="宋体" panose="02010600030101010101" pitchFamily="2" charset="-122"/>
                            <a:cs typeface="Times New Roman" panose="02020603050405020304" pitchFamily="18" charset="0"/>
                          </a:rPr>
                          <m:t>𝑘</m:t>
                        </m:r>
                        <m:d>
                          <m:dPr>
                            <m:begChr m:val="|"/>
                            <m:endChr m:val=""/>
                            <m:ctrlPr>
                              <a:rPr lang="zh-CN" sz="1600"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sz="1600" i="1">
                                <a:effectLst/>
                                <a:latin typeface="Cambria Math" panose="02040503050406030204" pitchFamily="18" charset="0"/>
                                <a:ea typeface="宋体" panose="02010600030101010101" pitchFamily="2" charset="-122"/>
                                <a:cs typeface="Times New Roman" panose="02020603050405020304" pitchFamily="18" charset="0"/>
                              </a:rPr>
                              <m:t>𝑘</m:t>
                            </m:r>
                            <m:r>
                              <a:rPr lang="en-US" sz="1600" i="1">
                                <a:effectLst/>
                                <a:latin typeface="Cambria Math" panose="02040503050406030204" pitchFamily="18" charset="0"/>
                                <a:ea typeface="宋体" panose="02010600030101010101" pitchFamily="2" charset="-122"/>
                                <a:cs typeface="Times New Roman" panose="02020603050405020304" pitchFamily="18" charset="0"/>
                              </a:rPr>
                              <m:t>−1</m:t>
                            </m:r>
                          </m:e>
                        </m:d>
                        <m:r>
                          <a:rPr lang="en-US" sz="1600" i="1">
                            <a:effectLst/>
                            <a:latin typeface="Cambria Math" panose="02040503050406030204" pitchFamily="18" charset="0"/>
                            <a:ea typeface="宋体" panose="02010600030101010101" pitchFamily="2" charset="-122"/>
                            <a:cs typeface="Times New Roman" panose="02020603050405020304" pitchFamily="18" charset="0"/>
                          </a:rPr>
                          <m:t>,</m:t>
                        </m:r>
                        <m:r>
                          <a:rPr lang="en-US" sz="1600" i="1">
                            <a:effectLst/>
                            <a:latin typeface="Cambria Math" panose="02040503050406030204" pitchFamily="18" charset="0"/>
                            <a:ea typeface="宋体" panose="02010600030101010101" pitchFamily="2" charset="-122"/>
                            <a:cs typeface="Times New Roman" panose="02020603050405020304" pitchFamily="18" charset="0"/>
                          </a:rPr>
                          <m:t>𝑛</m:t>
                        </m:r>
                      </m:sub>
                    </m:sSub>
                    <m:r>
                      <a:rPr lang="en-US" sz="16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sz="16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600" i="1">
                            <a:effectLst/>
                            <a:latin typeface="Cambria Math" panose="02040503050406030204" pitchFamily="18" charset="0"/>
                            <a:ea typeface="宋体" panose="02010600030101010101" pitchFamily="2" charset="-122"/>
                            <a:cs typeface="Times New Roman" panose="02020603050405020304" pitchFamily="18" charset="0"/>
                          </a:rPr>
                          <m:t>𝐾</m:t>
                        </m:r>
                      </m:e>
                      <m:sub>
                        <m:r>
                          <a:rPr lang="en-US" sz="1600" i="1">
                            <a:effectLst/>
                            <a:latin typeface="Cambria Math" panose="02040503050406030204" pitchFamily="18" charset="0"/>
                            <a:ea typeface="宋体" panose="02010600030101010101" pitchFamily="2" charset="-122"/>
                            <a:cs typeface="Times New Roman" panose="02020603050405020304" pitchFamily="18" charset="0"/>
                          </a:rPr>
                          <m:t>𝑘</m:t>
                        </m:r>
                        <m:r>
                          <a:rPr lang="en-US" sz="1600" i="1">
                            <a:effectLst/>
                            <a:latin typeface="Cambria Math" panose="02040503050406030204" pitchFamily="18" charset="0"/>
                            <a:ea typeface="宋体" panose="02010600030101010101" pitchFamily="2" charset="-122"/>
                            <a:cs typeface="Times New Roman" panose="02020603050405020304" pitchFamily="18" charset="0"/>
                          </a:rPr>
                          <m:t>,</m:t>
                        </m:r>
                        <m:r>
                          <a:rPr lang="en-US" sz="1600" i="1">
                            <a:effectLst/>
                            <a:latin typeface="Cambria Math" panose="02040503050406030204" pitchFamily="18" charset="0"/>
                            <a:ea typeface="宋体" panose="02010600030101010101" pitchFamily="2" charset="-122"/>
                            <a:cs typeface="Times New Roman" panose="02020603050405020304" pitchFamily="18" charset="0"/>
                          </a:rPr>
                          <m:t>𝑛</m:t>
                        </m:r>
                      </m:sub>
                    </m:sSub>
                    <m:sSub>
                      <m:sSubPr>
                        <m:ctrlPr>
                          <a:rPr lang="zh-CN" sz="16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600" i="1">
                            <a:effectLst/>
                            <a:latin typeface="Cambria Math" panose="02040503050406030204" pitchFamily="18" charset="0"/>
                            <a:ea typeface="宋体" panose="02010600030101010101" pitchFamily="2" charset="-122"/>
                            <a:cs typeface="Times New Roman" panose="02020603050405020304" pitchFamily="18" charset="0"/>
                          </a:rPr>
                          <m:t>𝑆</m:t>
                        </m:r>
                      </m:e>
                      <m:sub>
                        <m:r>
                          <a:rPr lang="en-US" sz="1600" i="1">
                            <a:effectLst/>
                            <a:latin typeface="Cambria Math" panose="02040503050406030204" pitchFamily="18" charset="0"/>
                            <a:ea typeface="宋体" panose="02010600030101010101" pitchFamily="2" charset="-122"/>
                            <a:cs typeface="Times New Roman" panose="02020603050405020304" pitchFamily="18" charset="0"/>
                          </a:rPr>
                          <m:t>𝑘</m:t>
                        </m:r>
                        <m:r>
                          <a:rPr lang="en-US" sz="1600" i="1">
                            <a:effectLst/>
                            <a:latin typeface="Cambria Math" panose="02040503050406030204" pitchFamily="18" charset="0"/>
                            <a:ea typeface="宋体" panose="02010600030101010101" pitchFamily="2" charset="-122"/>
                            <a:cs typeface="Times New Roman" panose="02020603050405020304" pitchFamily="18" charset="0"/>
                          </a:rPr>
                          <m:t>,</m:t>
                        </m:r>
                        <m:r>
                          <a:rPr lang="en-US" sz="1600" i="1">
                            <a:effectLst/>
                            <a:latin typeface="Cambria Math" panose="02040503050406030204" pitchFamily="18" charset="0"/>
                            <a:ea typeface="宋体" panose="02010600030101010101" pitchFamily="2" charset="-122"/>
                            <a:cs typeface="Times New Roman" panose="02020603050405020304" pitchFamily="18" charset="0"/>
                          </a:rPr>
                          <m:t>𝑛</m:t>
                        </m:r>
                      </m:sub>
                    </m:sSub>
                    <m:sSubSup>
                      <m:sSubSupPr>
                        <m:ctrlPr>
                          <a:rPr lang="zh-CN" sz="1600" i="1">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sz="1600" i="1">
                            <a:effectLst/>
                            <a:latin typeface="Cambria Math" panose="02040503050406030204" pitchFamily="18" charset="0"/>
                            <a:ea typeface="宋体" panose="02010600030101010101" pitchFamily="2" charset="-122"/>
                            <a:cs typeface="Times New Roman" panose="02020603050405020304" pitchFamily="18" charset="0"/>
                          </a:rPr>
                          <m:t>𝐾</m:t>
                        </m:r>
                      </m:e>
                      <m:sub>
                        <m:r>
                          <a:rPr lang="en-US" sz="1600" i="1">
                            <a:effectLst/>
                            <a:latin typeface="Cambria Math" panose="02040503050406030204" pitchFamily="18" charset="0"/>
                            <a:ea typeface="宋体" panose="02010600030101010101" pitchFamily="2" charset="-122"/>
                            <a:cs typeface="Times New Roman" panose="02020603050405020304" pitchFamily="18" charset="0"/>
                          </a:rPr>
                          <m:t>𝑘</m:t>
                        </m:r>
                        <m:r>
                          <a:rPr lang="en-US" sz="1600" i="1">
                            <a:effectLst/>
                            <a:latin typeface="Cambria Math" panose="02040503050406030204" pitchFamily="18" charset="0"/>
                            <a:ea typeface="宋体" panose="02010600030101010101" pitchFamily="2" charset="-122"/>
                            <a:cs typeface="Times New Roman" panose="02020603050405020304" pitchFamily="18" charset="0"/>
                          </a:rPr>
                          <m:t>,</m:t>
                        </m:r>
                        <m:r>
                          <a:rPr lang="en-US" sz="1600" i="1">
                            <a:effectLst/>
                            <a:latin typeface="Cambria Math" panose="02040503050406030204" pitchFamily="18" charset="0"/>
                            <a:ea typeface="宋体" panose="02010600030101010101" pitchFamily="2" charset="-122"/>
                            <a:cs typeface="Times New Roman" panose="02020603050405020304" pitchFamily="18" charset="0"/>
                          </a:rPr>
                          <m:t>𝑛</m:t>
                        </m:r>
                      </m:sub>
                      <m:sup>
                        <m:r>
                          <a:rPr lang="en-US" sz="1600" i="1">
                            <a:effectLst/>
                            <a:latin typeface="Cambria Math" panose="02040503050406030204" pitchFamily="18" charset="0"/>
                            <a:ea typeface="宋体" panose="02010600030101010101" pitchFamily="2" charset="-122"/>
                            <a:cs typeface="Times New Roman" panose="02020603050405020304" pitchFamily="18" charset="0"/>
                          </a:rPr>
                          <m:t>𝑇</m:t>
                        </m:r>
                      </m:sup>
                    </m:sSubSup>
                  </m:oMath>
                </a14:m>
                <a:r>
                  <a:rPr lang="en-US" sz="1600" dirty="0">
                    <a:effectLst/>
                    <a:latin typeface="Calibri" panose="020F0502020204030204" pitchFamily="34" charset="0"/>
                    <a:ea typeface="宋体" panose="02010600030101010101" pitchFamily="2" charset="-122"/>
                    <a:cs typeface="Times New Roman" panose="02020603050405020304" pitchFamily="18" charset="0"/>
                  </a:rPr>
                  <a:t> </a:t>
                </a:r>
                <a:endParaRPr lang="zh-CN" sz="1600" dirty="0">
                  <a:effectLst/>
                  <a:latin typeface="Calibri" panose="020F0502020204030204" pitchFamily="34" charset="0"/>
                  <a:ea typeface="宋体" panose="02010600030101010101" pitchFamily="2" charset="-122"/>
                  <a:cs typeface="Times New Roman" panose="02020603050405020304" pitchFamily="18" charset="0"/>
                </a:endParaRPr>
              </a:p>
              <a:p>
                <a:pPr marL="393700" indent="266700">
                  <a:lnSpc>
                    <a:spcPct val="107000"/>
                  </a:lnSpc>
                  <a:spcAft>
                    <a:spcPts val="800"/>
                  </a:spcAft>
                </a:pPr>
                <a:r>
                  <a:rPr lang="en-US" sz="1600" dirty="0">
                    <a:effectLst/>
                    <a:latin typeface="Calibri" panose="020F0502020204030204" pitchFamily="34" charset="0"/>
                    <a:ea typeface="宋体" panose="02010600030101010101" pitchFamily="2" charset="-122"/>
                    <a:cs typeface="Times New Roman" panose="02020603050405020304" pitchFamily="18" charset="0"/>
                  </a:rPr>
                  <a:t> </a:t>
                </a:r>
                <a:endParaRPr lang="zh-CN" sz="1600" dirty="0">
                  <a:effectLst/>
                  <a:latin typeface="Calibri" panose="020F0502020204030204" pitchFamily="34" charset="0"/>
                  <a:ea typeface="宋体" panose="02010600030101010101" pitchFamily="2" charset="-122"/>
                  <a:cs typeface="Times New Roman" panose="02020603050405020304" pitchFamily="18" charset="0"/>
                </a:endParaRPr>
              </a:p>
            </p:txBody>
          </p:sp>
        </mc:Choice>
        <mc:Fallback xmlns="">
          <p:sp>
            <p:nvSpPr>
              <p:cNvPr id="2" name="文本框 2">
                <a:extLst>
                  <a:ext uri="{FF2B5EF4-FFF2-40B4-BE49-F238E27FC236}">
                    <a16:creationId xmlns:a16="http://schemas.microsoft.com/office/drawing/2014/main" id="{83767AF4-4891-4364-ACCD-9FFD2217B8F0}"/>
                  </a:ext>
                </a:extLst>
              </p:cNvPr>
              <p:cNvSpPr txBox="1">
                <a:spLocks noRot="1" noChangeAspect="1" noMove="1" noResize="1" noEditPoints="1" noAdjustHandles="1" noChangeArrowheads="1" noChangeShapeType="1" noTextEdit="1"/>
              </p:cNvSpPr>
              <p:nvPr/>
            </p:nvSpPr>
            <p:spPr bwMode="auto">
              <a:xfrm>
                <a:off x="2567608" y="1802433"/>
                <a:ext cx="6696744" cy="4340860"/>
              </a:xfrm>
              <a:prstGeom prst="rect">
                <a:avLst/>
              </a:prstGeom>
              <a:blipFill>
                <a:blip r:embed="rId2"/>
                <a:stretch>
                  <a:fillRect l="-272" t="-2521"/>
                </a:stretch>
              </a:blipFill>
              <a:ln w="9525">
                <a:solidFill>
                  <a:srgbClr val="000000"/>
                </a:solidFill>
                <a:miter lim="800000"/>
                <a:headEnd/>
                <a:tailEnd/>
              </a:ln>
            </p:spPr>
            <p:txBody>
              <a:bodyPr/>
              <a:lstStyle/>
              <a:p>
                <a:r>
                  <a:rPr lang="zh-CN" altLang="en-US">
                    <a:noFill/>
                  </a:rPr>
                  <a:t> </a:t>
                </a:r>
              </a:p>
            </p:txBody>
          </p:sp>
        </mc:Fallback>
      </mc:AlternateContent>
      <p:graphicFrame>
        <p:nvGraphicFramePr>
          <p:cNvPr id="3" name="表格 2">
            <a:extLst>
              <a:ext uri="{FF2B5EF4-FFF2-40B4-BE49-F238E27FC236}">
                <a16:creationId xmlns:a16="http://schemas.microsoft.com/office/drawing/2014/main" id="{2C9CC09B-C8E9-4917-AF35-E085D455879F}"/>
              </a:ext>
            </a:extLst>
          </p:cNvPr>
          <p:cNvGraphicFramePr>
            <a:graphicFrameLocks noGrp="1"/>
          </p:cNvGraphicFramePr>
          <p:nvPr/>
        </p:nvGraphicFramePr>
        <p:xfrm>
          <a:off x="1847528" y="548680"/>
          <a:ext cx="6624000" cy="804879"/>
        </p:xfrm>
        <a:graphic>
          <a:graphicData uri="http://schemas.openxmlformats.org/drawingml/2006/table">
            <a:tbl>
              <a:tblPr firstRow="1" bandRow="1">
                <a:tableStyleId>{5C22544A-7EE6-4342-B048-85BDC9FD1C3A}</a:tableStyleId>
              </a:tblPr>
              <a:tblGrid>
                <a:gridCol w="1656000">
                  <a:extLst>
                    <a:ext uri="{9D8B030D-6E8A-4147-A177-3AD203B41FA5}">
                      <a16:colId xmlns:a16="http://schemas.microsoft.com/office/drawing/2014/main" val="20001"/>
                    </a:ext>
                  </a:extLst>
                </a:gridCol>
                <a:gridCol w="1656000">
                  <a:extLst>
                    <a:ext uri="{9D8B030D-6E8A-4147-A177-3AD203B41FA5}">
                      <a16:colId xmlns:a16="http://schemas.microsoft.com/office/drawing/2014/main" val="20002"/>
                    </a:ext>
                  </a:extLst>
                </a:gridCol>
                <a:gridCol w="1656000">
                  <a:extLst>
                    <a:ext uri="{9D8B030D-6E8A-4147-A177-3AD203B41FA5}">
                      <a16:colId xmlns:a16="http://schemas.microsoft.com/office/drawing/2014/main" val="20003"/>
                    </a:ext>
                  </a:extLst>
                </a:gridCol>
                <a:gridCol w="1656000">
                  <a:extLst>
                    <a:ext uri="{9D8B030D-6E8A-4147-A177-3AD203B41FA5}">
                      <a16:colId xmlns:a16="http://schemas.microsoft.com/office/drawing/2014/main" val="4231623938"/>
                    </a:ext>
                  </a:extLst>
                </a:gridCol>
              </a:tblGrid>
              <a:tr h="497601">
                <a:tc>
                  <a:txBody>
                    <a:bodyPr/>
                    <a:lstStyle/>
                    <a:p>
                      <a:pPr algn="ctr"/>
                      <a:r>
                        <a:rPr lang="zh-CN" altLang="en-US" b="0" dirty="0">
                          <a:solidFill>
                            <a:schemeClr val="accent1">
                              <a:lumMod val="75000"/>
                            </a:schemeClr>
                          </a:solidFill>
                          <a:latin typeface="微软雅黑" pitchFamily="34" charset="-122"/>
                          <a:ea typeface="微软雅黑" pitchFamily="34" charset="-122"/>
                        </a:rPr>
                        <a:t>背景介绍及研究意义</a:t>
                      </a:r>
                    </a:p>
                  </a:txBody>
                  <a:tcPr anchor="b">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b="1" dirty="0">
                          <a:solidFill>
                            <a:schemeClr val="bg1"/>
                          </a:solidFill>
                          <a:latin typeface="微软雅黑" pitchFamily="34" charset="-122"/>
                          <a:ea typeface="微软雅黑" pitchFamily="34" charset="-122"/>
                        </a:rPr>
                        <a:t>研究内容</a:t>
                      </a: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4F81BD"/>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b="0" dirty="0">
                          <a:solidFill>
                            <a:schemeClr val="accent1">
                              <a:lumMod val="75000"/>
                            </a:schemeClr>
                          </a:solidFill>
                          <a:latin typeface="微软雅黑" pitchFamily="34" charset="-122"/>
                          <a:ea typeface="微软雅黑" pitchFamily="34" charset="-122"/>
                        </a:rPr>
                        <a:t>研究计划</a:t>
                      </a:r>
                    </a:p>
                  </a:txBody>
                  <a:tcPr anchor="b">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b="0" dirty="0">
                          <a:solidFill>
                            <a:schemeClr val="accent1">
                              <a:lumMod val="75000"/>
                            </a:schemeClr>
                          </a:solidFill>
                          <a:latin typeface="微软雅黑" pitchFamily="34" charset="-122"/>
                          <a:ea typeface="微软雅黑" pitchFamily="34" charset="-122"/>
                        </a:rPr>
                        <a:t>总结</a:t>
                      </a:r>
                    </a:p>
                  </a:txBody>
                  <a:tcPr anchor="b">
                    <a:lnL w="5715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164799">
                <a:tc>
                  <a:txBody>
                    <a:bodyPr/>
                    <a:lstStyle/>
                    <a:p>
                      <a:pPr algn="ctr"/>
                      <a:endParaRPr lang="zh-CN" altLang="en-US" sz="100" b="0" dirty="0">
                        <a:solidFill>
                          <a:schemeClr val="accent1">
                            <a:lumMod val="75000"/>
                          </a:schemeClr>
                        </a:solidFill>
                        <a:latin typeface="微软雅黑" pitchFamily="34" charset="-122"/>
                        <a:ea typeface="微软雅黑" pitchFamily="34" charset="-122"/>
                      </a:endParaRP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vMerge="1">
                  <a:txBody>
                    <a:bodyPr/>
                    <a:lstStyle/>
                    <a:p>
                      <a:pPr algn="ctr"/>
                      <a:endParaRPr lang="zh-CN" altLang="en-US" sz="100" b="0" dirty="0">
                        <a:solidFill>
                          <a:schemeClr val="accent1">
                            <a:lumMod val="75000"/>
                          </a:schemeClr>
                        </a:solidFill>
                        <a:latin typeface="微软雅黑" pitchFamily="34" charset="-122"/>
                        <a:ea typeface="微软雅黑" pitchFamily="34" charset="-122"/>
                      </a:endParaRP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zh-CN" altLang="en-US" sz="100" b="0" dirty="0">
                        <a:solidFill>
                          <a:schemeClr val="accent1">
                            <a:lumMod val="75000"/>
                          </a:schemeClr>
                        </a:solidFill>
                        <a:latin typeface="微软雅黑" pitchFamily="34" charset="-122"/>
                        <a:ea typeface="微软雅黑" pitchFamily="34" charset="-122"/>
                      </a:endParaRP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zh-CN" altLang="en-US" sz="100" b="0" dirty="0">
                        <a:solidFill>
                          <a:schemeClr val="accent1">
                            <a:lumMod val="75000"/>
                          </a:schemeClr>
                        </a:solidFill>
                        <a:latin typeface="微软雅黑" pitchFamily="34" charset="-122"/>
                        <a:ea typeface="微软雅黑" pitchFamily="34" charset="-122"/>
                      </a:endParaRP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10001"/>
                  </a:ext>
                </a:extLst>
              </a:tr>
            </a:tbl>
          </a:graphicData>
        </a:graphic>
      </p:graphicFrame>
      <p:sp>
        <p:nvSpPr>
          <p:cNvPr id="4" name="矩形 3">
            <a:extLst>
              <a:ext uri="{FF2B5EF4-FFF2-40B4-BE49-F238E27FC236}">
                <a16:creationId xmlns:a16="http://schemas.microsoft.com/office/drawing/2014/main" id="{95FF1A75-72E2-4BE9-880D-02F671B3B2A8}"/>
              </a:ext>
            </a:extLst>
          </p:cNvPr>
          <p:cNvSpPr/>
          <p:nvPr/>
        </p:nvSpPr>
        <p:spPr>
          <a:xfrm>
            <a:off x="1343472" y="1340768"/>
            <a:ext cx="6096000" cy="461665"/>
          </a:xfrm>
          <a:prstGeom prst="rect">
            <a:avLst/>
          </a:prstGeom>
        </p:spPr>
        <p:txBody>
          <a:bodyPr>
            <a:spAutoFit/>
          </a:bodyPr>
          <a:lstStyle/>
          <a:p>
            <a:pPr marL="285750" indent="-285750">
              <a:buFont typeface="Wingdings" panose="05000000000000000000" pitchFamily="2" charset="2"/>
              <a:buChar char="p"/>
            </a:pPr>
            <a:r>
              <a:rPr lang="en-US" altLang="zh-CN" sz="2400" b="1" dirty="0"/>
              <a:t>UKF-</a:t>
            </a:r>
            <a:r>
              <a:rPr lang="el-GR" altLang="zh-CN" sz="2400" b="1" dirty="0"/>
              <a:t>δ-</a:t>
            </a:r>
            <a:r>
              <a:rPr lang="en-US" altLang="zh-CN" sz="2400" b="1" dirty="0"/>
              <a:t>GLMB </a:t>
            </a:r>
            <a:r>
              <a:rPr lang="zh-CN" altLang="en-US" sz="2400" b="1" dirty="0"/>
              <a:t>滤波算法</a:t>
            </a:r>
            <a:endParaRPr lang="en-US" altLang="zh-CN" sz="2400" b="1" dirty="0"/>
          </a:p>
        </p:txBody>
      </p:sp>
    </p:spTree>
    <p:extLst>
      <p:ext uri="{BB962C8B-B14F-4D97-AF65-F5344CB8AC3E}">
        <p14:creationId xmlns:p14="http://schemas.microsoft.com/office/powerpoint/2010/main" val="10080127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表格 2">
            <a:extLst>
              <a:ext uri="{FF2B5EF4-FFF2-40B4-BE49-F238E27FC236}">
                <a16:creationId xmlns:a16="http://schemas.microsoft.com/office/drawing/2014/main" id="{2C9CC09B-C8E9-4917-AF35-E085D455879F}"/>
              </a:ext>
            </a:extLst>
          </p:cNvPr>
          <p:cNvGraphicFramePr>
            <a:graphicFrameLocks noGrp="1"/>
          </p:cNvGraphicFramePr>
          <p:nvPr/>
        </p:nvGraphicFramePr>
        <p:xfrm>
          <a:off x="1847528" y="548680"/>
          <a:ext cx="6624000" cy="804879"/>
        </p:xfrm>
        <a:graphic>
          <a:graphicData uri="http://schemas.openxmlformats.org/drawingml/2006/table">
            <a:tbl>
              <a:tblPr firstRow="1" bandRow="1">
                <a:tableStyleId>{5C22544A-7EE6-4342-B048-85BDC9FD1C3A}</a:tableStyleId>
              </a:tblPr>
              <a:tblGrid>
                <a:gridCol w="1656000">
                  <a:extLst>
                    <a:ext uri="{9D8B030D-6E8A-4147-A177-3AD203B41FA5}">
                      <a16:colId xmlns:a16="http://schemas.microsoft.com/office/drawing/2014/main" val="20001"/>
                    </a:ext>
                  </a:extLst>
                </a:gridCol>
                <a:gridCol w="1656000">
                  <a:extLst>
                    <a:ext uri="{9D8B030D-6E8A-4147-A177-3AD203B41FA5}">
                      <a16:colId xmlns:a16="http://schemas.microsoft.com/office/drawing/2014/main" val="20002"/>
                    </a:ext>
                  </a:extLst>
                </a:gridCol>
                <a:gridCol w="1656000">
                  <a:extLst>
                    <a:ext uri="{9D8B030D-6E8A-4147-A177-3AD203B41FA5}">
                      <a16:colId xmlns:a16="http://schemas.microsoft.com/office/drawing/2014/main" val="20003"/>
                    </a:ext>
                  </a:extLst>
                </a:gridCol>
                <a:gridCol w="1656000">
                  <a:extLst>
                    <a:ext uri="{9D8B030D-6E8A-4147-A177-3AD203B41FA5}">
                      <a16:colId xmlns:a16="http://schemas.microsoft.com/office/drawing/2014/main" val="4231623938"/>
                    </a:ext>
                  </a:extLst>
                </a:gridCol>
              </a:tblGrid>
              <a:tr h="497601">
                <a:tc>
                  <a:txBody>
                    <a:bodyPr/>
                    <a:lstStyle/>
                    <a:p>
                      <a:pPr algn="ctr"/>
                      <a:r>
                        <a:rPr lang="zh-CN" altLang="en-US" b="0" dirty="0">
                          <a:solidFill>
                            <a:schemeClr val="accent1">
                              <a:lumMod val="75000"/>
                            </a:schemeClr>
                          </a:solidFill>
                          <a:latin typeface="微软雅黑" pitchFamily="34" charset="-122"/>
                          <a:ea typeface="微软雅黑" pitchFamily="34" charset="-122"/>
                        </a:rPr>
                        <a:t>背景介绍及研究意义</a:t>
                      </a:r>
                    </a:p>
                  </a:txBody>
                  <a:tcPr anchor="b">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b="1" dirty="0">
                          <a:solidFill>
                            <a:schemeClr val="bg1"/>
                          </a:solidFill>
                          <a:latin typeface="微软雅黑" pitchFamily="34" charset="-122"/>
                          <a:ea typeface="微软雅黑" pitchFamily="34" charset="-122"/>
                        </a:rPr>
                        <a:t>研究内容</a:t>
                      </a: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4F81BD"/>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b="0" dirty="0">
                          <a:solidFill>
                            <a:schemeClr val="accent1">
                              <a:lumMod val="75000"/>
                            </a:schemeClr>
                          </a:solidFill>
                          <a:latin typeface="微软雅黑" pitchFamily="34" charset="-122"/>
                          <a:ea typeface="微软雅黑" pitchFamily="34" charset="-122"/>
                        </a:rPr>
                        <a:t>研究计划</a:t>
                      </a:r>
                    </a:p>
                  </a:txBody>
                  <a:tcPr anchor="b">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b="0" dirty="0">
                          <a:solidFill>
                            <a:schemeClr val="accent1">
                              <a:lumMod val="75000"/>
                            </a:schemeClr>
                          </a:solidFill>
                          <a:latin typeface="微软雅黑" pitchFamily="34" charset="-122"/>
                          <a:ea typeface="微软雅黑" pitchFamily="34" charset="-122"/>
                        </a:rPr>
                        <a:t>总结</a:t>
                      </a:r>
                    </a:p>
                  </a:txBody>
                  <a:tcPr anchor="b">
                    <a:lnL w="5715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164799">
                <a:tc>
                  <a:txBody>
                    <a:bodyPr/>
                    <a:lstStyle/>
                    <a:p>
                      <a:pPr algn="ctr"/>
                      <a:endParaRPr lang="zh-CN" altLang="en-US" sz="100" b="0" dirty="0">
                        <a:solidFill>
                          <a:schemeClr val="accent1">
                            <a:lumMod val="75000"/>
                          </a:schemeClr>
                        </a:solidFill>
                        <a:latin typeface="微软雅黑" pitchFamily="34" charset="-122"/>
                        <a:ea typeface="微软雅黑" pitchFamily="34" charset="-122"/>
                      </a:endParaRP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vMerge="1">
                  <a:txBody>
                    <a:bodyPr/>
                    <a:lstStyle/>
                    <a:p>
                      <a:pPr algn="ctr"/>
                      <a:endParaRPr lang="zh-CN" altLang="en-US" sz="100" b="0" dirty="0">
                        <a:solidFill>
                          <a:schemeClr val="accent1">
                            <a:lumMod val="75000"/>
                          </a:schemeClr>
                        </a:solidFill>
                        <a:latin typeface="微软雅黑" pitchFamily="34" charset="-122"/>
                        <a:ea typeface="微软雅黑" pitchFamily="34" charset="-122"/>
                      </a:endParaRP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zh-CN" altLang="en-US" sz="100" b="0" dirty="0">
                        <a:solidFill>
                          <a:schemeClr val="accent1">
                            <a:lumMod val="75000"/>
                          </a:schemeClr>
                        </a:solidFill>
                        <a:latin typeface="微软雅黑" pitchFamily="34" charset="-122"/>
                        <a:ea typeface="微软雅黑" pitchFamily="34" charset="-122"/>
                      </a:endParaRP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zh-CN" altLang="en-US" sz="100" b="0" dirty="0">
                        <a:solidFill>
                          <a:schemeClr val="accent1">
                            <a:lumMod val="75000"/>
                          </a:schemeClr>
                        </a:solidFill>
                        <a:latin typeface="微软雅黑" pitchFamily="34" charset="-122"/>
                        <a:ea typeface="微软雅黑" pitchFamily="34" charset="-122"/>
                      </a:endParaRP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10001"/>
                  </a:ext>
                </a:extLst>
              </a:tr>
            </a:tbl>
          </a:graphicData>
        </a:graphic>
      </p:graphicFrame>
      <p:sp>
        <p:nvSpPr>
          <p:cNvPr id="4" name="矩形 3">
            <a:extLst>
              <a:ext uri="{FF2B5EF4-FFF2-40B4-BE49-F238E27FC236}">
                <a16:creationId xmlns:a16="http://schemas.microsoft.com/office/drawing/2014/main" id="{95FF1A75-72E2-4BE9-880D-02F671B3B2A8}"/>
              </a:ext>
            </a:extLst>
          </p:cNvPr>
          <p:cNvSpPr/>
          <p:nvPr/>
        </p:nvSpPr>
        <p:spPr>
          <a:xfrm>
            <a:off x="1343472" y="1340768"/>
            <a:ext cx="6096000" cy="461665"/>
          </a:xfrm>
          <a:prstGeom prst="rect">
            <a:avLst/>
          </a:prstGeom>
        </p:spPr>
        <p:txBody>
          <a:bodyPr>
            <a:spAutoFit/>
          </a:bodyPr>
          <a:lstStyle/>
          <a:p>
            <a:pPr marL="285750" indent="-285750">
              <a:buFont typeface="Wingdings" panose="05000000000000000000" pitchFamily="2" charset="2"/>
              <a:buChar char="p"/>
            </a:pPr>
            <a:r>
              <a:rPr lang="zh-CN" altLang="en-US" sz="2400" b="1" dirty="0"/>
              <a:t>初步仿真实现</a:t>
            </a:r>
            <a:endParaRPr lang="en-US" altLang="zh-CN" sz="2400" b="1" dirty="0"/>
          </a:p>
        </p:txBody>
      </p:sp>
      <p:pic>
        <p:nvPicPr>
          <p:cNvPr id="6" name="图片 5">
            <a:extLst>
              <a:ext uri="{FF2B5EF4-FFF2-40B4-BE49-F238E27FC236}">
                <a16:creationId xmlns:a16="http://schemas.microsoft.com/office/drawing/2014/main" id="{686BD564-50F6-41F6-8758-0D67771C8E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29220" y="1802433"/>
            <a:ext cx="5333559" cy="4010836"/>
          </a:xfrm>
          <a:prstGeom prst="rect">
            <a:avLst/>
          </a:prstGeom>
        </p:spPr>
      </p:pic>
      <p:pic>
        <p:nvPicPr>
          <p:cNvPr id="8" name="图片 7">
            <a:extLst>
              <a:ext uri="{FF2B5EF4-FFF2-40B4-BE49-F238E27FC236}">
                <a16:creationId xmlns:a16="http://schemas.microsoft.com/office/drawing/2014/main" id="{1ECD5FCA-3E7A-4755-A4CB-2E43020F30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29220" y="2145647"/>
            <a:ext cx="5333559" cy="4010836"/>
          </a:xfrm>
          <a:prstGeom prst="rect">
            <a:avLst/>
          </a:prstGeom>
        </p:spPr>
      </p:pic>
    </p:spTree>
    <p:extLst>
      <p:ext uri="{BB962C8B-B14F-4D97-AF65-F5344CB8AC3E}">
        <p14:creationId xmlns:p14="http://schemas.microsoft.com/office/powerpoint/2010/main" val="16582251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表格 2">
            <a:extLst>
              <a:ext uri="{FF2B5EF4-FFF2-40B4-BE49-F238E27FC236}">
                <a16:creationId xmlns:a16="http://schemas.microsoft.com/office/drawing/2014/main" id="{2C9CC09B-C8E9-4917-AF35-E085D455879F}"/>
              </a:ext>
            </a:extLst>
          </p:cNvPr>
          <p:cNvGraphicFramePr>
            <a:graphicFrameLocks noGrp="1"/>
          </p:cNvGraphicFramePr>
          <p:nvPr/>
        </p:nvGraphicFramePr>
        <p:xfrm>
          <a:off x="1847528" y="548680"/>
          <a:ext cx="6624000" cy="804879"/>
        </p:xfrm>
        <a:graphic>
          <a:graphicData uri="http://schemas.openxmlformats.org/drawingml/2006/table">
            <a:tbl>
              <a:tblPr firstRow="1" bandRow="1">
                <a:tableStyleId>{5C22544A-7EE6-4342-B048-85BDC9FD1C3A}</a:tableStyleId>
              </a:tblPr>
              <a:tblGrid>
                <a:gridCol w="1656000">
                  <a:extLst>
                    <a:ext uri="{9D8B030D-6E8A-4147-A177-3AD203B41FA5}">
                      <a16:colId xmlns:a16="http://schemas.microsoft.com/office/drawing/2014/main" val="20001"/>
                    </a:ext>
                  </a:extLst>
                </a:gridCol>
                <a:gridCol w="1656000">
                  <a:extLst>
                    <a:ext uri="{9D8B030D-6E8A-4147-A177-3AD203B41FA5}">
                      <a16:colId xmlns:a16="http://schemas.microsoft.com/office/drawing/2014/main" val="20002"/>
                    </a:ext>
                  </a:extLst>
                </a:gridCol>
                <a:gridCol w="1656000">
                  <a:extLst>
                    <a:ext uri="{9D8B030D-6E8A-4147-A177-3AD203B41FA5}">
                      <a16:colId xmlns:a16="http://schemas.microsoft.com/office/drawing/2014/main" val="20003"/>
                    </a:ext>
                  </a:extLst>
                </a:gridCol>
                <a:gridCol w="1656000">
                  <a:extLst>
                    <a:ext uri="{9D8B030D-6E8A-4147-A177-3AD203B41FA5}">
                      <a16:colId xmlns:a16="http://schemas.microsoft.com/office/drawing/2014/main" val="4231623938"/>
                    </a:ext>
                  </a:extLst>
                </a:gridCol>
              </a:tblGrid>
              <a:tr h="497601">
                <a:tc>
                  <a:txBody>
                    <a:bodyPr/>
                    <a:lstStyle/>
                    <a:p>
                      <a:pPr algn="ctr"/>
                      <a:r>
                        <a:rPr lang="zh-CN" altLang="en-US" b="0" dirty="0">
                          <a:solidFill>
                            <a:schemeClr val="accent1">
                              <a:lumMod val="75000"/>
                            </a:schemeClr>
                          </a:solidFill>
                          <a:latin typeface="微软雅黑" pitchFamily="34" charset="-122"/>
                          <a:ea typeface="微软雅黑" pitchFamily="34" charset="-122"/>
                        </a:rPr>
                        <a:t>背景介绍及研究意义</a:t>
                      </a:r>
                    </a:p>
                  </a:txBody>
                  <a:tcPr anchor="b">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b="1" dirty="0">
                          <a:solidFill>
                            <a:schemeClr val="bg1"/>
                          </a:solidFill>
                          <a:latin typeface="微软雅黑" pitchFamily="34" charset="-122"/>
                          <a:ea typeface="微软雅黑" pitchFamily="34" charset="-122"/>
                        </a:rPr>
                        <a:t>研究内容</a:t>
                      </a: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4F81BD"/>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b="0" dirty="0">
                          <a:solidFill>
                            <a:schemeClr val="accent1">
                              <a:lumMod val="75000"/>
                            </a:schemeClr>
                          </a:solidFill>
                          <a:latin typeface="微软雅黑" pitchFamily="34" charset="-122"/>
                          <a:ea typeface="微软雅黑" pitchFamily="34" charset="-122"/>
                        </a:rPr>
                        <a:t>研究计划</a:t>
                      </a:r>
                    </a:p>
                  </a:txBody>
                  <a:tcPr anchor="b">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b="0" dirty="0">
                          <a:solidFill>
                            <a:schemeClr val="accent1">
                              <a:lumMod val="75000"/>
                            </a:schemeClr>
                          </a:solidFill>
                          <a:latin typeface="微软雅黑" pitchFamily="34" charset="-122"/>
                          <a:ea typeface="微软雅黑" pitchFamily="34" charset="-122"/>
                        </a:rPr>
                        <a:t>总结</a:t>
                      </a:r>
                    </a:p>
                  </a:txBody>
                  <a:tcPr anchor="b">
                    <a:lnL w="5715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164799">
                <a:tc>
                  <a:txBody>
                    <a:bodyPr/>
                    <a:lstStyle/>
                    <a:p>
                      <a:pPr algn="ctr"/>
                      <a:endParaRPr lang="zh-CN" altLang="en-US" sz="100" b="0" dirty="0">
                        <a:solidFill>
                          <a:schemeClr val="accent1">
                            <a:lumMod val="75000"/>
                          </a:schemeClr>
                        </a:solidFill>
                        <a:latin typeface="微软雅黑" pitchFamily="34" charset="-122"/>
                        <a:ea typeface="微软雅黑" pitchFamily="34" charset="-122"/>
                      </a:endParaRP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vMerge="1">
                  <a:txBody>
                    <a:bodyPr/>
                    <a:lstStyle/>
                    <a:p>
                      <a:pPr algn="ctr"/>
                      <a:endParaRPr lang="zh-CN" altLang="en-US" sz="100" b="0" dirty="0">
                        <a:solidFill>
                          <a:schemeClr val="accent1">
                            <a:lumMod val="75000"/>
                          </a:schemeClr>
                        </a:solidFill>
                        <a:latin typeface="微软雅黑" pitchFamily="34" charset="-122"/>
                        <a:ea typeface="微软雅黑" pitchFamily="34" charset="-122"/>
                      </a:endParaRP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zh-CN" altLang="en-US" sz="100" b="0" dirty="0">
                        <a:solidFill>
                          <a:schemeClr val="accent1">
                            <a:lumMod val="75000"/>
                          </a:schemeClr>
                        </a:solidFill>
                        <a:latin typeface="微软雅黑" pitchFamily="34" charset="-122"/>
                        <a:ea typeface="微软雅黑" pitchFamily="34" charset="-122"/>
                      </a:endParaRP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zh-CN" altLang="en-US" sz="100" b="0" dirty="0">
                        <a:solidFill>
                          <a:schemeClr val="accent1">
                            <a:lumMod val="75000"/>
                          </a:schemeClr>
                        </a:solidFill>
                        <a:latin typeface="微软雅黑" pitchFamily="34" charset="-122"/>
                        <a:ea typeface="微软雅黑" pitchFamily="34" charset="-122"/>
                      </a:endParaRP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10001"/>
                  </a:ext>
                </a:extLst>
              </a:tr>
            </a:tbl>
          </a:graphicData>
        </a:graphic>
      </p:graphicFrame>
      <p:sp>
        <p:nvSpPr>
          <p:cNvPr id="4" name="矩形 3">
            <a:extLst>
              <a:ext uri="{FF2B5EF4-FFF2-40B4-BE49-F238E27FC236}">
                <a16:creationId xmlns:a16="http://schemas.microsoft.com/office/drawing/2014/main" id="{95FF1A75-72E2-4BE9-880D-02F671B3B2A8}"/>
              </a:ext>
            </a:extLst>
          </p:cNvPr>
          <p:cNvSpPr/>
          <p:nvPr/>
        </p:nvSpPr>
        <p:spPr>
          <a:xfrm>
            <a:off x="1343472" y="1340768"/>
            <a:ext cx="6096000" cy="461665"/>
          </a:xfrm>
          <a:prstGeom prst="rect">
            <a:avLst/>
          </a:prstGeom>
        </p:spPr>
        <p:txBody>
          <a:bodyPr>
            <a:spAutoFit/>
          </a:bodyPr>
          <a:lstStyle/>
          <a:p>
            <a:pPr marL="285750" indent="-285750">
              <a:buFont typeface="Wingdings" panose="05000000000000000000" pitchFamily="2" charset="2"/>
              <a:buChar char="p"/>
            </a:pPr>
            <a:r>
              <a:rPr lang="zh-CN" altLang="en-US" sz="2400" b="1" dirty="0"/>
              <a:t>跟踪性能</a:t>
            </a:r>
            <a:endParaRPr lang="en-US" altLang="zh-CN" sz="2400" b="1" dirty="0"/>
          </a:p>
        </p:txBody>
      </p:sp>
      <p:pic>
        <p:nvPicPr>
          <p:cNvPr id="5" name="图片 4">
            <a:extLst>
              <a:ext uri="{FF2B5EF4-FFF2-40B4-BE49-F238E27FC236}">
                <a16:creationId xmlns:a16="http://schemas.microsoft.com/office/drawing/2014/main" id="{EB1AA2A3-F302-4C2F-B2F8-50F31FA443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6199" y="1892571"/>
            <a:ext cx="5319316" cy="4000126"/>
          </a:xfrm>
          <a:prstGeom prst="rect">
            <a:avLst/>
          </a:prstGeom>
        </p:spPr>
      </p:pic>
      <p:pic>
        <p:nvPicPr>
          <p:cNvPr id="9" name="图片 3">
            <a:extLst>
              <a:ext uri="{FF2B5EF4-FFF2-40B4-BE49-F238E27FC236}">
                <a16:creationId xmlns:a16="http://schemas.microsoft.com/office/drawing/2014/main" id="{34377507-6B2D-4D69-9D7F-2FFDAD014C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27054" y="2111503"/>
            <a:ext cx="4848747" cy="3734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730062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表格 2">
            <a:extLst>
              <a:ext uri="{FF2B5EF4-FFF2-40B4-BE49-F238E27FC236}">
                <a16:creationId xmlns:a16="http://schemas.microsoft.com/office/drawing/2014/main" id="{2C9CC09B-C8E9-4917-AF35-E085D455879F}"/>
              </a:ext>
            </a:extLst>
          </p:cNvPr>
          <p:cNvGraphicFramePr>
            <a:graphicFrameLocks noGrp="1"/>
          </p:cNvGraphicFramePr>
          <p:nvPr/>
        </p:nvGraphicFramePr>
        <p:xfrm>
          <a:off x="1847528" y="548680"/>
          <a:ext cx="6624000" cy="804879"/>
        </p:xfrm>
        <a:graphic>
          <a:graphicData uri="http://schemas.openxmlformats.org/drawingml/2006/table">
            <a:tbl>
              <a:tblPr firstRow="1" bandRow="1">
                <a:tableStyleId>{5C22544A-7EE6-4342-B048-85BDC9FD1C3A}</a:tableStyleId>
              </a:tblPr>
              <a:tblGrid>
                <a:gridCol w="1656000">
                  <a:extLst>
                    <a:ext uri="{9D8B030D-6E8A-4147-A177-3AD203B41FA5}">
                      <a16:colId xmlns:a16="http://schemas.microsoft.com/office/drawing/2014/main" val="20001"/>
                    </a:ext>
                  </a:extLst>
                </a:gridCol>
                <a:gridCol w="1656000">
                  <a:extLst>
                    <a:ext uri="{9D8B030D-6E8A-4147-A177-3AD203B41FA5}">
                      <a16:colId xmlns:a16="http://schemas.microsoft.com/office/drawing/2014/main" val="20002"/>
                    </a:ext>
                  </a:extLst>
                </a:gridCol>
                <a:gridCol w="1656000">
                  <a:extLst>
                    <a:ext uri="{9D8B030D-6E8A-4147-A177-3AD203B41FA5}">
                      <a16:colId xmlns:a16="http://schemas.microsoft.com/office/drawing/2014/main" val="20003"/>
                    </a:ext>
                  </a:extLst>
                </a:gridCol>
                <a:gridCol w="1656000">
                  <a:extLst>
                    <a:ext uri="{9D8B030D-6E8A-4147-A177-3AD203B41FA5}">
                      <a16:colId xmlns:a16="http://schemas.microsoft.com/office/drawing/2014/main" val="4231623938"/>
                    </a:ext>
                  </a:extLst>
                </a:gridCol>
              </a:tblGrid>
              <a:tr h="497601">
                <a:tc>
                  <a:txBody>
                    <a:bodyPr/>
                    <a:lstStyle/>
                    <a:p>
                      <a:pPr algn="ctr"/>
                      <a:r>
                        <a:rPr lang="zh-CN" altLang="en-US" b="0" dirty="0">
                          <a:solidFill>
                            <a:schemeClr val="accent1">
                              <a:lumMod val="75000"/>
                            </a:schemeClr>
                          </a:solidFill>
                          <a:latin typeface="微软雅黑" pitchFamily="34" charset="-122"/>
                          <a:ea typeface="微软雅黑" pitchFamily="34" charset="-122"/>
                        </a:rPr>
                        <a:t>背景介绍及研究意义</a:t>
                      </a:r>
                    </a:p>
                  </a:txBody>
                  <a:tcPr anchor="b">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b="1" dirty="0">
                          <a:solidFill>
                            <a:schemeClr val="bg1"/>
                          </a:solidFill>
                          <a:latin typeface="微软雅黑" pitchFamily="34" charset="-122"/>
                          <a:ea typeface="微软雅黑" pitchFamily="34" charset="-122"/>
                        </a:rPr>
                        <a:t>研究内容</a:t>
                      </a: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4F81BD"/>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b="0" dirty="0">
                          <a:solidFill>
                            <a:schemeClr val="accent1">
                              <a:lumMod val="75000"/>
                            </a:schemeClr>
                          </a:solidFill>
                          <a:latin typeface="微软雅黑" pitchFamily="34" charset="-122"/>
                          <a:ea typeface="微软雅黑" pitchFamily="34" charset="-122"/>
                        </a:rPr>
                        <a:t>研究计划</a:t>
                      </a:r>
                    </a:p>
                  </a:txBody>
                  <a:tcPr anchor="b">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b="0" dirty="0">
                          <a:solidFill>
                            <a:schemeClr val="accent1">
                              <a:lumMod val="75000"/>
                            </a:schemeClr>
                          </a:solidFill>
                          <a:latin typeface="微软雅黑" pitchFamily="34" charset="-122"/>
                          <a:ea typeface="微软雅黑" pitchFamily="34" charset="-122"/>
                        </a:rPr>
                        <a:t>总结</a:t>
                      </a:r>
                    </a:p>
                  </a:txBody>
                  <a:tcPr anchor="b">
                    <a:lnL w="5715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164799">
                <a:tc>
                  <a:txBody>
                    <a:bodyPr/>
                    <a:lstStyle/>
                    <a:p>
                      <a:pPr algn="ctr"/>
                      <a:endParaRPr lang="zh-CN" altLang="en-US" sz="100" b="0" dirty="0">
                        <a:solidFill>
                          <a:schemeClr val="accent1">
                            <a:lumMod val="75000"/>
                          </a:schemeClr>
                        </a:solidFill>
                        <a:latin typeface="微软雅黑" pitchFamily="34" charset="-122"/>
                        <a:ea typeface="微软雅黑" pitchFamily="34" charset="-122"/>
                      </a:endParaRP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vMerge="1">
                  <a:txBody>
                    <a:bodyPr/>
                    <a:lstStyle/>
                    <a:p>
                      <a:pPr algn="ctr"/>
                      <a:endParaRPr lang="zh-CN" altLang="en-US" sz="100" b="0" dirty="0">
                        <a:solidFill>
                          <a:schemeClr val="accent1">
                            <a:lumMod val="75000"/>
                          </a:schemeClr>
                        </a:solidFill>
                        <a:latin typeface="微软雅黑" pitchFamily="34" charset="-122"/>
                        <a:ea typeface="微软雅黑" pitchFamily="34" charset="-122"/>
                      </a:endParaRP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zh-CN" altLang="en-US" sz="100" b="0" dirty="0">
                        <a:solidFill>
                          <a:schemeClr val="accent1">
                            <a:lumMod val="75000"/>
                          </a:schemeClr>
                        </a:solidFill>
                        <a:latin typeface="微软雅黑" pitchFamily="34" charset="-122"/>
                        <a:ea typeface="微软雅黑" pitchFamily="34" charset="-122"/>
                      </a:endParaRP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zh-CN" altLang="en-US" sz="100" b="0" dirty="0">
                        <a:solidFill>
                          <a:schemeClr val="accent1">
                            <a:lumMod val="75000"/>
                          </a:schemeClr>
                        </a:solidFill>
                        <a:latin typeface="微软雅黑" pitchFamily="34" charset="-122"/>
                        <a:ea typeface="微软雅黑" pitchFamily="34" charset="-122"/>
                      </a:endParaRP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10001"/>
                  </a:ext>
                </a:extLst>
              </a:tr>
            </a:tbl>
          </a:graphicData>
        </a:graphic>
      </p:graphicFrame>
      <p:sp>
        <p:nvSpPr>
          <p:cNvPr id="4" name="矩形 3">
            <a:extLst>
              <a:ext uri="{FF2B5EF4-FFF2-40B4-BE49-F238E27FC236}">
                <a16:creationId xmlns:a16="http://schemas.microsoft.com/office/drawing/2014/main" id="{95FF1A75-72E2-4BE9-880D-02F671B3B2A8}"/>
              </a:ext>
            </a:extLst>
          </p:cNvPr>
          <p:cNvSpPr/>
          <p:nvPr/>
        </p:nvSpPr>
        <p:spPr>
          <a:xfrm>
            <a:off x="1343472" y="1340768"/>
            <a:ext cx="6096000" cy="461665"/>
          </a:xfrm>
          <a:prstGeom prst="rect">
            <a:avLst/>
          </a:prstGeom>
        </p:spPr>
        <p:txBody>
          <a:bodyPr>
            <a:spAutoFit/>
          </a:bodyPr>
          <a:lstStyle/>
          <a:p>
            <a:pPr marL="285750" indent="-285750">
              <a:buFont typeface="Wingdings" panose="05000000000000000000" pitchFamily="2" charset="2"/>
              <a:buChar char="p"/>
            </a:pPr>
            <a:r>
              <a:rPr lang="zh-CN" altLang="en-US" sz="2400" b="1" dirty="0"/>
              <a:t>目标个数跟踪</a:t>
            </a:r>
            <a:endParaRPr lang="en-US" altLang="zh-CN" sz="2400" b="1" dirty="0"/>
          </a:p>
        </p:txBody>
      </p:sp>
      <p:pic>
        <p:nvPicPr>
          <p:cNvPr id="6" name="图片 5">
            <a:extLst>
              <a:ext uri="{FF2B5EF4-FFF2-40B4-BE49-F238E27FC236}">
                <a16:creationId xmlns:a16="http://schemas.microsoft.com/office/drawing/2014/main" id="{7983769B-F4A1-4E6A-A785-ECDE28830615}"/>
              </a:ext>
            </a:extLst>
          </p:cNvPr>
          <p:cNvPicPr>
            <a:picLocks noChangeAspect="1"/>
          </p:cNvPicPr>
          <p:nvPr/>
        </p:nvPicPr>
        <p:blipFill rotWithShape="1">
          <a:blip r:embed="rId2">
            <a:extLst>
              <a:ext uri="{28A0092B-C50C-407E-A947-70E740481C1C}">
                <a14:useLocalDpi xmlns:a14="http://schemas.microsoft.com/office/drawing/2010/main" val="0"/>
              </a:ext>
            </a:extLst>
          </a:blip>
          <a:srcRect b="43294"/>
          <a:stretch/>
        </p:blipFill>
        <p:spPr>
          <a:xfrm>
            <a:off x="1549401" y="2110556"/>
            <a:ext cx="9093197" cy="3877627"/>
          </a:xfrm>
          <a:prstGeom prst="rect">
            <a:avLst/>
          </a:prstGeom>
        </p:spPr>
      </p:pic>
    </p:spTree>
    <p:extLst>
      <p:ext uri="{BB962C8B-B14F-4D97-AF65-F5344CB8AC3E}">
        <p14:creationId xmlns:p14="http://schemas.microsoft.com/office/powerpoint/2010/main" val="12282449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p:cNvGraphicFramePr>
            <a:graphicFrameLocks noGrp="1"/>
          </p:cNvGraphicFramePr>
          <p:nvPr/>
        </p:nvGraphicFramePr>
        <p:xfrm>
          <a:off x="1847528" y="548680"/>
          <a:ext cx="6624000" cy="804879"/>
        </p:xfrm>
        <a:graphic>
          <a:graphicData uri="http://schemas.openxmlformats.org/drawingml/2006/table">
            <a:tbl>
              <a:tblPr firstRow="1" bandRow="1">
                <a:tableStyleId>{5C22544A-7EE6-4342-B048-85BDC9FD1C3A}</a:tableStyleId>
              </a:tblPr>
              <a:tblGrid>
                <a:gridCol w="1656000">
                  <a:extLst>
                    <a:ext uri="{9D8B030D-6E8A-4147-A177-3AD203B41FA5}">
                      <a16:colId xmlns:a16="http://schemas.microsoft.com/office/drawing/2014/main" val="20001"/>
                    </a:ext>
                  </a:extLst>
                </a:gridCol>
                <a:gridCol w="1656000">
                  <a:extLst>
                    <a:ext uri="{9D8B030D-6E8A-4147-A177-3AD203B41FA5}">
                      <a16:colId xmlns:a16="http://schemas.microsoft.com/office/drawing/2014/main" val="20002"/>
                    </a:ext>
                  </a:extLst>
                </a:gridCol>
                <a:gridCol w="1656000">
                  <a:extLst>
                    <a:ext uri="{9D8B030D-6E8A-4147-A177-3AD203B41FA5}">
                      <a16:colId xmlns:a16="http://schemas.microsoft.com/office/drawing/2014/main" val="20003"/>
                    </a:ext>
                  </a:extLst>
                </a:gridCol>
                <a:gridCol w="1656000">
                  <a:extLst>
                    <a:ext uri="{9D8B030D-6E8A-4147-A177-3AD203B41FA5}">
                      <a16:colId xmlns:a16="http://schemas.microsoft.com/office/drawing/2014/main" val="4231623938"/>
                    </a:ext>
                  </a:extLst>
                </a:gridCol>
              </a:tblGrid>
              <a:tr h="497601">
                <a:tc>
                  <a:txBody>
                    <a:bodyPr/>
                    <a:lstStyle/>
                    <a:p>
                      <a:pPr algn="ctr"/>
                      <a:r>
                        <a:rPr lang="zh-CN" altLang="en-US" b="0" dirty="0">
                          <a:solidFill>
                            <a:schemeClr val="accent1">
                              <a:lumMod val="75000"/>
                            </a:schemeClr>
                          </a:solidFill>
                          <a:latin typeface="微软雅黑" pitchFamily="34" charset="-122"/>
                          <a:ea typeface="微软雅黑" pitchFamily="34" charset="-122"/>
                        </a:rPr>
                        <a:t>背景介绍及研究意义</a:t>
                      </a:r>
                    </a:p>
                  </a:txBody>
                  <a:tcPr anchor="b">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b="1" dirty="0">
                          <a:solidFill>
                            <a:schemeClr val="bg1"/>
                          </a:solidFill>
                          <a:latin typeface="微软雅黑" pitchFamily="34" charset="-122"/>
                          <a:ea typeface="微软雅黑" pitchFamily="34" charset="-122"/>
                        </a:rPr>
                        <a:t>研究内容</a:t>
                      </a: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4F81BD"/>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b="0" dirty="0">
                          <a:solidFill>
                            <a:schemeClr val="accent1">
                              <a:lumMod val="75000"/>
                            </a:schemeClr>
                          </a:solidFill>
                          <a:latin typeface="微软雅黑" pitchFamily="34" charset="-122"/>
                          <a:ea typeface="微软雅黑" pitchFamily="34" charset="-122"/>
                        </a:rPr>
                        <a:t>研究计划</a:t>
                      </a:r>
                    </a:p>
                  </a:txBody>
                  <a:tcPr anchor="b">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b="0" dirty="0">
                          <a:solidFill>
                            <a:schemeClr val="accent1">
                              <a:lumMod val="75000"/>
                            </a:schemeClr>
                          </a:solidFill>
                          <a:latin typeface="微软雅黑" pitchFamily="34" charset="-122"/>
                          <a:ea typeface="微软雅黑" pitchFamily="34" charset="-122"/>
                        </a:rPr>
                        <a:t>总结</a:t>
                      </a:r>
                    </a:p>
                  </a:txBody>
                  <a:tcPr anchor="b">
                    <a:lnL w="5715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164799">
                <a:tc>
                  <a:txBody>
                    <a:bodyPr/>
                    <a:lstStyle/>
                    <a:p>
                      <a:pPr algn="ctr"/>
                      <a:endParaRPr lang="zh-CN" altLang="en-US" sz="100" b="0" dirty="0">
                        <a:solidFill>
                          <a:schemeClr val="accent1">
                            <a:lumMod val="75000"/>
                          </a:schemeClr>
                        </a:solidFill>
                        <a:latin typeface="微软雅黑" pitchFamily="34" charset="-122"/>
                        <a:ea typeface="微软雅黑" pitchFamily="34" charset="-122"/>
                      </a:endParaRP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vMerge="1">
                  <a:txBody>
                    <a:bodyPr/>
                    <a:lstStyle/>
                    <a:p>
                      <a:pPr algn="ctr"/>
                      <a:endParaRPr lang="zh-CN" altLang="en-US" sz="100" b="0" dirty="0">
                        <a:solidFill>
                          <a:schemeClr val="accent1">
                            <a:lumMod val="75000"/>
                          </a:schemeClr>
                        </a:solidFill>
                        <a:latin typeface="微软雅黑" pitchFamily="34" charset="-122"/>
                        <a:ea typeface="微软雅黑" pitchFamily="34" charset="-122"/>
                      </a:endParaRP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zh-CN" altLang="en-US" sz="100" b="0" dirty="0">
                        <a:solidFill>
                          <a:schemeClr val="accent1">
                            <a:lumMod val="75000"/>
                          </a:schemeClr>
                        </a:solidFill>
                        <a:latin typeface="微软雅黑" pitchFamily="34" charset="-122"/>
                        <a:ea typeface="微软雅黑" pitchFamily="34" charset="-122"/>
                      </a:endParaRP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zh-CN" altLang="en-US" sz="100" b="0" dirty="0">
                        <a:solidFill>
                          <a:schemeClr val="accent1">
                            <a:lumMod val="75000"/>
                          </a:schemeClr>
                        </a:solidFill>
                        <a:latin typeface="微软雅黑" pitchFamily="34" charset="-122"/>
                        <a:ea typeface="微软雅黑" pitchFamily="34" charset="-122"/>
                      </a:endParaRP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10001"/>
                  </a:ext>
                </a:extLst>
              </a:tr>
            </a:tbl>
          </a:graphicData>
        </a:graphic>
      </p:graphicFrame>
      <p:sp>
        <p:nvSpPr>
          <p:cNvPr id="3" name="矩形 2">
            <a:extLst>
              <a:ext uri="{FF2B5EF4-FFF2-40B4-BE49-F238E27FC236}">
                <a16:creationId xmlns:a16="http://schemas.microsoft.com/office/drawing/2014/main" id="{C7318055-86B6-4E43-B3C2-20A2B1E76418}"/>
              </a:ext>
            </a:extLst>
          </p:cNvPr>
          <p:cNvSpPr/>
          <p:nvPr/>
        </p:nvSpPr>
        <p:spPr>
          <a:xfrm>
            <a:off x="1343472" y="1340768"/>
            <a:ext cx="6096000" cy="461665"/>
          </a:xfrm>
          <a:prstGeom prst="rect">
            <a:avLst/>
          </a:prstGeom>
        </p:spPr>
        <p:txBody>
          <a:bodyPr>
            <a:spAutoFit/>
          </a:bodyPr>
          <a:lstStyle/>
          <a:p>
            <a:pPr marL="285750" indent="-285750">
              <a:buFont typeface="Wingdings" panose="05000000000000000000" pitchFamily="2" charset="2"/>
              <a:buChar char="p"/>
            </a:pPr>
            <a:r>
              <a:rPr lang="zh-CN" altLang="en-US" sz="2400" b="1" dirty="0"/>
              <a:t>更新步与预测步</a:t>
            </a:r>
            <a:endParaRPr lang="en-US" altLang="zh-CN" sz="2400" b="1" dirty="0"/>
          </a:p>
        </p:txBody>
      </p:sp>
      <p:sp>
        <p:nvSpPr>
          <p:cNvPr id="6" name="文本框 5">
            <a:extLst>
              <a:ext uri="{FF2B5EF4-FFF2-40B4-BE49-F238E27FC236}">
                <a16:creationId xmlns:a16="http://schemas.microsoft.com/office/drawing/2014/main" id="{4ABFB0A5-84C0-4725-A3A0-E3BE1693935B}"/>
              </a:ext>
            </a:extLst>
          </p:cNvPr>
          <p:cNvSpPr txBox="1"/>
          <p:nvPr/>
        </p:nvSpPr>
        <p:spPr>
          <a:xfrm>
            <a:off x="1631503" y="1987099"/>
            <a:ext cx="1800493" cy="369332"/>
          </a:xfrm>
          <a:prstGeom prst="rect">
            <a:avLst/>
          </a:prstGeom>
          <a:noFill/>
        </p:spPr>
        <p:txBody>
          <a:bodyPr wrap="none" rtlCol="0">
            <a:spAutoFit/>
          </a:bodyPr>
          <a:lstStyle/>
          <a:p>
            <a:r>
              <a:rPr lang="zh-CN" altLang="en-US" dirty="0"/>
              <a:t>状态转移概率：</a:t>
            </a:r>
          </a:p>
        </p:txBody>
      </p:sp>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0A595685-A5EA-426A-AA92-ED2A890E63BD}"/>
                  </a:ext>
                </a:extLst>
              </p:cNvPr>
              <p:cNvSpPr/>
              <p:nvPr/>
            </p:nvSpPr>
            <p:spPr>
              <a:xfrm>
                <a:off x="3201163" y="2332469"/>
                <a:ext cx="4825615" cy="8188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nary>
                        <m:naryPr>
                          <m:limLoc m:val="undOvr"/>
                          <m:subHide m:val="on"/>
                          <m:supHide m:val="on"/>
                          <m:ctrlPr>
                            <a:rPr lang="zh-CN" altLang="zh-CN" i="1">
                              <a:latin typeface="Cambria Math" panose="02040503050406030204" pitchFamily="18" charset="0"/>
                            </a:rPr>
                          </m:ctrlPr>
                        </m:naryPr>
                        <m:sub/>
                        <m:sup/>
                        <m:e>
                          <m:d>
                            <m:dPr>
                              <m:ctrlPr>
                                <a:rPr lang="zh-CN" altLang="zh-CN" i="1">
                                  <a:latin typeface="Cambria Math" panose="02040503050406030204" pitchFamily="18" charset="0"/>
                                </a:rPr>
                              </m:ctrlPr>
                            </m:dPr>
                            <m:e>
                              <m:sSub>
                                <m:sSubPr>
                                  <m:ctrlPr>
                                    <a:rPr lang="zh-CN"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𝑘</m:t>
                                  </m:r>
                                  <m:r>
                                    <a:rPr lang="en-US" altLang="zh-CN" i="1">
                                      <a:latin typeface="Cambria Math" panose="02040503050406030204" pitchFamily="18" charset="0"/>
                                    </a:rPr>
                                    <m:t>+1,</m:t>
                                  </m:r>
                                  <m:r>
                                    <a:rPr lang="en-US" altLang="zh-CN" i="1">
                                      <a:latin typeface="Cambria Math" panose="02040503050406030204" pitchFamily="18" charset="0"/>
                                    </a:rPr>
                                    <m:t>𝑖</m:t>
                                  </m:r>
                                </m:sub>
                              </m:sSub>
                              <m:d>
                                <m:dPr>
                                  <m:begChr m:val="|"/>
                                  <m:endChr m:val=""/>
                                  <m:ctrlPr>
                                    <a:rPr lang="zh-CN" altLang="zh-CN" i="1">
                                      <a:latin typeface="Cambria Math" panose="02040503050406030204" pitchFamily="18" charset="0"/>
                                    </a:rPr>
                                  </m:ctrlPr>
                                </m:dPr>
                                <m:e>
                                  <m:sSub>
                                    <m:sSubPr>
                                      <m:ctrlPr>
                                        <a:rPr lang="zh-CN"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𝑘</m:t>
                                      </m:r>
                                      <m:r>
                                        <a:rPr lang="en-US" altLang="zh-CN" i="1">
                                          <a:latin typeface="Cambria Math" panose="02040503050406030204" pitchFamily="18" charset="0"/>
                                        </a:rPr>
                                        <m:t>,</m:t>
                                      </m:r>
                                      <m:r>
                                        <a:rPr lang="en-US" altLang="zh-CN" i="1">
                                          <a:latin typeface="Cambria Math" panose="02040503050406030204" pitchFamily="18" charset="0"/>
                                        </a:rPr>
                                        <m:t>𝑖</m:t>
                                      </m:r>
                                    </m:sub>
                                  </m:sSub>
                                </m:e>
                              </m:d>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𝐴</m:t>
                                  </m:r>
                                </m:e>
                                <m:sub>
                                  <m:r>
                                    <a:rPr lang="en-US" altLang="zh-CN" i="1">
                                      <a:latin typeface="Cambria Math" panose="02040503050406030204" pitchFamily="18" charset="0"/>
                                    </a:rPr>
                                    <m:t>𝑘</m:t>
                                  </m:r>
                                  <m:r>
                                    <a:rPr lang="en-US" altLang="zh-CN" i="1">
                                      <a:latin typeface="Cambria Math" panose="02040503050406030204" pitchFamily="18" charset="0"/>
                                    </a:rPr>
                                    <m:t>−1</m:t>
                                  </m:r>
                                </m:sub>
                              </m:sSub>
                            </m:e>
                          </m:d>
                          <m:r>
                            <a:rPr lang="en-US" altLang="zh-CN" i="1">
                              <a:latin typeface="Cambria Math" panose="02040503050406030204" pitchFamily="18" charset="0"/>
                            </a:rPr>
                            <m:t>=</m:t>
                          </m:r>
                          <m:r>
                            <a:rPr lang="en-US" altLang="zh-CN" i="1">
                              <a:latin typeface="Cambria Math" panose="02040503050406030204" pitchFamily="18" charset="0"/>
                            </a:rPr>
                            <m:t>𝒩</m:t>
                          </m:r>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𝑘</m:t>
                              </m:r>
                              <m:r>
                                <a:rPr lang="en-US" altLang="zh-CN" i="1">
                                  <a:latin typeface="Cambria Math" panose="02040503050406030204" pitchFamily="18" charset="0"/>
                                </a:rPr>
                                <m:t>+1,</m:t>
                              </m:r>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𝐹</m:t>
                              </m:r>
                            </m:e>
                            <m:sub>
                              <m:r>
                                <a:rPr lang="en-US" altLang="zh-CN" i="1">
                                  <a:latin typeface="Cambria Math" panose="02040503050406030204" pitchFamily="18" charset="0"/>
                                </a:rPr>
                                <m:t>𝑘</m:t>
                              </m:r>
                              <m:r>
                                <a:rPr lang="en-US" altLang="zh-CN" i="1">
                                  <a:latin typeface="Cambria Math" panose="02040503050406030204" pitchFamily="18" charset="0"/>
                                </a:rPr>
                                <m:t>,</m:t>
                              </m:r>
                              <m:r>
                                <a:rPr lang="en-US" altLang="zh-CN" i="1">
                                  <a:latin typeface="Cambria Math" panose="02040503050406030204" pitchFamily="18" charset="0"/>
                                </a:rPr>
                                <m:t>𝑖</m:t>
                              </m:r>
                            </m:sub>
                          </m:sSub>
                          <m:sSub>
                            <m:sSubPr>
                              <m:ctrlPr>
                                <a:rPr lang="zh-CN"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𝑘</m:t>
                              </m:r>
                              <m:r>
                                <a:rPr lang="en-US" altLang="zh-CN" i="1">
                                  <a:latin typeface="Cambria Math" panose="02040503050406030204" pitchFamily="18" charset="0"/>
                                </a:rPr>
                                <m:t>,</m:t>
                              </m:r>
                              <m:r>
                                <a:rPr lang="en-US" altLang="zh-CN" i="1">
                                  <a:latin typeface="Cambria Math" panose="02040503050406030204" pitchFamily="18" charset="0"/>
                                </a:rPr>
                                <m:t>𝑖</m:t>
                              </m:r>
                            </m:sub>
                          </m:sSub>
                          <m:r>
                            <a:rPr lang="en-US" altLang="zh-CN" i="1">
                              <a:latin typeface="Cambria Math" panose="02040503050406030204" pitchFamily="18" charset="0"/>
                            </a:rPr>
                            <m:t>;</m:t>
                          </m:r>
                          <m:sSubSup>
                            <m:sSubSupPr>
                              <m:ctrlPr>
                                <a:rPr lang="zh-CN" altLang="zh-CN" i="1">
                                  <a:latin typeface="Cambria Math" panose="02040503050406030204" pitchFamily="18" charset="0"/>
                                </a:rPr>
                              </m:ctrlPr>
                            </m:sSubSupPr>
                            <m:e>
                              <m:r>
                                <a:rPr lang="en-US" altLang="zh-CN" i="1">
                                  <a:latin typeface="Cambria Math" panose="02040503050406030204" pitchFamily="18" charset="0"/>
                                </a:rPr>
                                <m:t>𝑄</m:t>
                              </m:r>
                            </m:e>
                            <m:sub>
                              <m:r>
                                <a:rPr lang="en-US" altLang="zh-CN" i="1">
                                  <a:latin typeface="Cambria Math" panose="02040503050406030204" pitchFamily="18" charset="0"/>
                                </a:rPr>
                                <m:t>𝑘</m:t>
                              </m:r>
                              <m:r>
                                <a:rPr lang="en-US" altLang="zh-CN" i="1">
                                  <a:latin typeface="Cambria Math" panose="02040503050406030204" pitchFamily="18" charset="0"/>
                                </a:rPr>
                                <m:t>,</m:t>
                              </m:r>
                              <m:r>
                                <a:rPr lang="en-US" altLang="zh-CN" i="1">
                                  <a:latin typeface="Cambria Math" panose="02040503050406030204" pitchFamily="18" charset="0"/>
                                </a:rPr>
                                <m:t>𝑖</m:t>
                              </m:r>
                            </m:sub>
                            <m:sup>
                              <m:r>
                                <a:rPr lang="en-US" altLang="zh-CN" i="1">
                                  <a:latin typeface="Cambria Math" panose="02040503050406030204" pitchFamily="18" charset="0"/>
                                </a:rPr>
                                <m:t>𝑜</m:t>
                              </m:r>
                            </m:sup>
                          </m:sSubSup>
                          <m:r>
                            <a:rPr lang="en-US" altLang="zh-CN" i="1">
                              <a:latin typeface="Cambria Math" panose="02040503050406030204" pitchFamily="18" charset="0"/>
                            </a:rPr>
                            <m:t>)</m:t>
                          </m:r>
                        </m:e>
                      </m:nary>
                    </m:oMath>
                  </m:oMathPara>
                </a14:m>
                <a:endParaRPr lang="zh-CN" altLang="en-US" dirty="0"/>
              </a:p>
            </p:txBody>
          </p:sp>
        </mc:Choice>
        <mc:Fallback xmlns="">
          <p:sp>
            <p:nvSpPr>
              <p:cNvPr id="8" name="矩形 7">
                <a:extLst>
                  <a:ext uri="{FF2B5EF4-FFF2-40B4-BE49-F238E27FC236}">
                    <a16:creationId xmlns:a16="http://schemas.microsoft.com/office/drawing/2014/main" id="{0A595685-A5EA-426A-AA92-ED2A890E63BD}"/>
                  </a:ext>
                </a:extLst>
              </p:cNvPr>
              <p:cNvSpPr>
                <a:spLocks noRot="1" noChangeAspect="1" noMove="1" noResize="1" noEditPoints="1" noAdjustHandles="1" noChangeArrowheads="1" noChangeShapeType="1" noTextEdit="1"/>
              </p:cNvSpPr>
              <p:nvPr/>
            </p:nvSpPr>
            <p:spPr>
              <a:xfrm>
                <a:off x="3201163" y="2332469"/>
                <a:ext cx="4825615" cy="818879"/>
              </a:xfrm>
              <a:prstGeom prst="rect">
                <a:avLst/>
              </a:prstGeom>
              <a:blipFill>
                <a:blip r:embed="rId3"/>
                <a:stretch>
                  <a:fillRect/>
                </a:stretch>
              </a:blipFill>
            </p:spPr>
            <p:txBody>
              <a:bodyPr/>
              <a:lstStyle/>
              <a:p>
                <a:r>
                  <a:rPr lang="zh-CN" altLang="en-US">
                    <a:noFill/>
                  </a:rPr>
                  <a:t> </a:t>
                </a:r>
              </a:p>
            </p:txBody>
          </p:sp>
        </mc:Fallback>
      </mc:AlternateContent>
      <p:sp>
        <p:nvSpPr>
          <p:cNvPr id="9" name="文本框 8">
            <a:extLst>
              <a:ext uri="{FF2B5EF4-FFF2-40B4-BE49-F238E27FC236}">
                <a16:creationId xmlns:a16="http://schemas.microsoft.com/office/drawing/2014/main" id="{200C64EC-11A7-4FAE-8F1B-2D52977CF855}"/>
              </a:ext>
            </a:extLst>
          </p:cNvPr>
          <p:cNvSpPr txBox="1"/>
          <p:nvPr/>
        </p:nvSpPr>
        <p:spPr>
          <a:xfrm>
            <a:off x="1631503" y="3086274"/>
            <a:ext cx="1582484" cy="369332"/>
          </a:xfrm>
          <a:prstGeom prst="rect">
            <a:avLst/>
          </a:prstGeom>
          <a:noFill/>
        </p:spPr>
        <p:txBody>
          <a:bodyPr wrap="none" rtlCol="0">
            <a:spAutoFit/>
          </a:bodyPr>
          <a:lstStyle/>
          <a:p>
            <a:r>
              <a:rPr lang="zh-CN" altLang="en-US" dirty="0"/>
              <a:t>状态预测步：</a:t>
            </a:r>
          </a:p>
        </p:txBody>
      </p:sp>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D333CB60-B11C-4CF6-8629-48D60DF05652}"/>
                  </a:ext>
                </a:extLst>
              </p:cNvPr>
              <p:cNvSpPr/>
              <p:nvPr/>
            </p:nvSpPr>
            <p:spPr>
              <a:xfrm>
                <a:off x="3090074" y="3483293"/>
                <a:ext cx="5047792" cy="8188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𝑝</m:t>
                      </m:r>
                      <m:d>
                        <m:dPr>
                          <m:ctrlPr>
                            <a:rPr lang="zh-CN" altLang="zh-CN" i="1">
                              <a:latin typeface="Cambria Math" panose="02040503050406030204" pitchFamily="18" charset="0"/>
                            </a:rPr>
                          </m:ctrlPr>
                        </m:dPr>
                        <m:e>
                          <m:sSub>
                            <m:sSubPr>
                              <m:ctrlPr>
                                <a:rPr lang="zh-CN"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𝑘</m:t>
                              </m:r>
                              <m:r>
                                <a:rPr lang="en-US" altLang="zh-CN" i="1">
                                  <a:latin typeface="Cambria Math" panose="02040503050406030204" pitchFamily="18" charset="0"/>
                                </a:rPr>
                                <m:t>+1,</m:t>
                              </m:r>
                              <m:r>
                                <a:rPr lang="en-US" altLang="zh-CN" i="1">
                                  <a:latin typeface="Cambria Math" panose="02040503050406030204" pitchFamily="18" charset="0"/>
                                </a:rPr>
                                <m:t>𝑖</m:t>
                              </m:r>
                            </m:sub>
                          </m:sSub>
                        </m:e>
                      </m:d>
                      <m:r>
                        <a:rPr lang="en-US" altLang="zh-CN">
                          <a:latin typeface="Cambria Math" panose="02040503050406030204" pitchFamily="18" charset="0"/>
                        </a:rPr>
                        <m:t>=</m:t>
                      </m:r>
                      <m:nary>
                        <m:naryPr>
                          <m:limLoc m:val="undOvr"/>
                          <m:subHide m:val="on"/>
                          <m:supHide m:val="on"/>
                          <m:ctrlPr>
                            <a:rPr lang="zh-CN" altLang="zh-CN" i="1">
                              <a:latin typeface="Cambria Math" panose="02040503050406030204" pitchFamily="18" charset="0"/>
                            </a:rPr>
                          </m:ctrlPr>
                        </m:naryPr>
                        <m:sub/>
                        <m:sup/>
                        <m:e>
                          <m:r>
                            <a:rPr lang="en-US" altLang="zh-CN" i="1">
                              <a:latin typeface="Cambria Math" panose="02040503050406030204" pitchFamily="18" charset="0"/>
                            </a:rPr>
                            <m:t>𝒩</m:t>
                          </m:r>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𝑘</m:t>
                              </m:r>
                              <m:r>
                                <a:rPr lang="en-US" altLang="zh-CN" i="1">
                                  <a:latin typeface="Cambria Math" panose="02040503050406030204" pitchFamily="18" charset="0"/>
                                </a:rPr>
                                <m:t>+1,</m:t>
                              </m:r>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𝐹</m:t>
                              </m:r>
                            </m:e>
                            <m:sub>
                              <m:r>
                                <a:rPr lang="en-US" altLang="zh-CN" i="1">
                                  <a:latin typeface="Cambria Math" panose="02040503050406030204" pitchFamily="18" charset="0"/>
                                </a:rPr>
                                <m:t>𝑘</m:t>
                              </m:r>
                              <m:r>
                                <a:rPr lang="en-US" altLang="zh-CN" i="1">
                                  <a:latin typeface="Cambria Math" panose="02040503050406030204" pitchFamily="18" charset="0"/>
                                </a:rPr>
                                <m:t>,</m:t>
                              </m:r>
                              <m:r>
                                <a:rPr lang="en-US" altLang="zh-CN" i="1">
                                  <a:latin typeface="Cambria Math" panose="02040503050406030204" pitchFamily="18" charset="0"/>
                                </a:rPr>
                                <m:t>𝑖</m:t>
                              </m:r>
                            </m:sub>
                          </m:sSub>
                          <m:sSub>
                            <m:sSubPr>
                              <m:ctrlPr>
                                <a:rPr lang="zh-CN"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𝑘</m:t>
                              </m:r>
                              <m:r>
                                <a:rPr lang="en-US" altLang="zh-CN" i="1">
                                  <a:latin typeface="Cambria Math" panose="02040503050406030204" pitchFamily="18" charset="0"/>
                                </a:rPr>
                                <m:t>,</m:t>
                              </m:r>
                              <m:r>
                                <a:rPr lang="en-US" altLang="zh-CN" i="1">
                                  <a:latin typeface="Cambria Math" panose="02040503050406030204" pitchFamily="18" charset="0"/>
                                </a:rPr>
                                <m:t>𝑖</m:t>
                              </m:r>
                            </m:sub>
                          </m:sSub>
                          <m:r>
                            <a:rPr lang="en-US" altLang="zh-CN" i="1">
                              <a:latin typeface="Cambria Math" panose="02040503050406030204" pitchFamily="18" charset="0"/>
                            </a:rPr>
                            <m:t>,</m:t>
                          </m:r>
                          <m:sSubSup>
                            <m:sSubSupPr>
                              <m:ctrlPr>
                                <a:rPr lang="zh-CN" altLang="zh-CN" i="1">
                                  <a:latin typeface="Cambria Math" panose="02040503050406030204" pitchFamily="18" charset="0"/>
                                </a:rPr>
                              </m:ctrlPr>
                            </m:sSubSupPr>
                            <m:e>
                              <m:r>
                                <a:rPr lang="en-US" altLang="zh-CN" i="1">
                                  <a:latin typeface="Cambria Math" panose="02040503050406030204" pitchFamily="18" charset="0"/>
                                </a:rPr>
                                <m:t>𝑄</m:t>
                              </m:r>
                            </m:e>
                            <m:sub>
                              <m:r>
                                <a:rPr lang="en-US" altLang="zh-CN" i="1">
                                  <a:latin typeface="Cambria Math" panose="02040503050406030204" pitchFamily="18" charset="0"/>
                                </a:rPr>
                                <m:t>𝑘</m:t>
                              </m:r>
                              <m:r>
                                <a:rPr lang="en-US" altLang="zh-CN" i="1">
                                  <a:latin typeface="Cambria Math" panose="02040503050406030204" pitchFamily="18" charset="0"/>
                                </a:rPr>
                                <m:t>,</m:t>
                              </m:r>
                              <m:r>
                                <a:rPr lang="en-US" altLang="zh-CN" i="1">
                                  <a:latin typeface="Cambria Math" panose="02040503050406030204" pitchFamily="18" charset="0"/>
                                </a:rPr>
                                <m:t>𝑖</m:t>
                              </m:r>
                            </m:sub>
                            <m:sup>
                              <m:r>
                                <a:rPr lang="en-US" altLang="zh-CN" i="1">
                                  <a:latin typeface="Cambria Math" panose="02040503050406030204" pitchFamily="18" charset="0"/>
                                </a:rPr>
                                <m:t>0</m:t>
                              </m:r>
                            </m:sup>
                          </m:sSubSup>
                          <m:r>
                            <a:rPr lang="en-US" altLang="zh-CN" i="1">
                              <a:latin typeface="Cambria Math" panose="02040503050406030204" pitchFamily="18" charset="0"/>
                            </a:rPr>
                            <m:t>)</m:t>
                          </m:r>
                          <m:r>
                            <a:rPr lang="en-US" altLang="zh-CN" i="1">
                              <a:latin typeface="Cambria Math" panose="02040503050406030204" pitchFamily="18" charset="0"/>
                            </a:rPr>
                            <m:t>𝑝</m:t>
                          </m:r>
                          <m:d>
                            <m:dPr>
                              <m:ctrlPr>
                                <a:rPr lang="zh-CN" altLang="zh-CN" i="1">
                                  <a:latin typeface="Cambria Math" panose="02040503050406030204" pitchFamily="18" charset="0"/>
                                </a:rPr>
                              </m:ctrlPr>
                            </m:dPr>
                            <m:e>
                              <m:sSub>
                                <m:sSubPr>
                                  <m:ctrlPr>
                                    <a:rPr lang="zh-CN"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𝑘</m:t>
                                  </m:r>
                                  <m:r>
                                    <a:rPr lang="en-US" altLang="zh-CN" i="1">
                                      <a:latin typeface="Cambria Math" panose="02040503050406030204" pitchFamily="18" charset="0"/>
                                    </a:rPr>
                                    <m:t>,</m:t>
                                  </m:r>
                                  <m:r>
                                    <a:rPr lang="en-US" altLang="zh-CN" i="1">
                                      <a:latin typeface="Cambria Math" panose="02040503050406030204" pitchFamily="18" charset="0"/>
                                    </a:rPr>
                                    <m:t>𝑖</m:t>
                                  </m:r>
                                </m:sub>
                              </m:sSub>
                            </m:e>
                          </m:d>
                          <m:box>
                            <m:boxPr>
                              <m:diff m:val="on"/>
                              <m:ctrlPr>
                                <a:rPr lang="zh-CN" altLang="zh-CN" i="1">
                                  <a:latin typeface="Cambria Math" panose="02040503050406030204" pitchFamily="18" charset="0"/>
                                </a:rPr>
                              </m:ctrlPr>
                            </m:boxPr>
                            <m:e>
                              <m:r>
                                <a:rPr lang="en-US" altLang="zh-CN" i="1">
                                  <a:latin typeface="Cambria Math" panose="02040503050406030204" pitchFamily="18" charset="0"/>
                                </a:rPr>
                                <m:t>𝑑</m:t>
                              </m:r>
                              <m:sSub>
                                <m:sSubPr>
                                  <m:ctrlPr>
                                    <a:rPr lang="zh-CN"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𝑘</m:t>
                                  </m:r>
                                  <m:r>
                                    <a:rPr lang="en-US" altLang="zh-CN" i="1">
                                      <a:latin typeface="Cambria Math" panose="02040503050406030204" pitchFamily="18" charset="0"/>
                                    </a:rPr>
                                    <m:t>,</m:t>
                                  </m:r>
                                  <m:r>
                                    <a:rPr lang="en-US" altLang="zh-CN" i="1">
                                      <a:latin typeface="Cambria Math" panose="02040503050406030204" pitchFamily="18" charset="0"/>
                                    </a:rPr>
                                    <m:t>𝑖</m:t>
                                  </m:r>
                                </m:sub>
                              </m:sSub>
                            </m:e>
                          </m:box>
                        </m:e>
                      </m:nary>
                    </m:oMath>
                  </m:oMathPara>
                </a14:m>
                <a:endParaRPr lang="zh-CN" altLang="en-US" dirty="0"/>
              </a:p>
            </p:txBody>
          </p:sp>
        </mc:Choice>
        <mc:Fallback xmlns="">
          <p:sp>
            <p:nvSpPr>
              <p:cNvPr id="10" name="矩形 9">
                <a:extLst>
                  <a:ext uri="{FF2B5EF4-FFF2-40B4-BE49-F238E27FC236}">
                    <a16:creationId xmlns:a16="http://schemas.microsoft.com/office/drawing/2014/main" id="{D333CB60-B11C-4CF6-8629-48D60DF05652}"/>
                  </a:ext>
                </a:extLst>
              </p:cNvPr>
              <p:cNvSpPr>
                <a:spLocks noRot="1" noChangeAspect="1" noMove="1" noResize="1" noEditPoints="1" noAdjustHandles="1" noChangeArrowheads="1" noChangeShapeType="1" noTextEdit="1"/>
              </p:cNvSpPr>
              <p:nvPr/>
            </p:nvSpPr>
            <p:spPr>
              <a:xfrm>
                <a:off x="3090074" y="3483293"/>
                <a:ext cx="5047792" cy="818879"/>
              </a:xfrm>
              <a:prstGeom prst="rect">
                <a:avLst/>
              </a:prstGeom>
              <a:blipFill>
                <a:blip r:embed="rId4"/>
                <a:stretch>
                  <a:fillRect/>
                </a:stretch>
              </a:blipFill>
            </p:spPr>
            <p:txBody>
              <a:bodyPr/>
              <a:lstStyle/>
              <a:p>
                <a:r>
                  <a:rPr lang="zh-CN" altLang="en-US">
                    <a:noFill/>
                  </a:rPr>
                  <a:t> </a:t>
                </a:r>
              </a:p>
            </p:txBody>
          </p:sp>
        </mc:Fallback>
      </mc:AlternateContent>
      <p:sp>
        <p:nvSpPr>
          <p:cNvPr id="11" name="文本框 10">
            <a:extLst>
              <a:ext uri="{FF2B5EF4-FFF2-40B4-BE49-F238E27FC236}">
                <a16:creationId xmlns:a16="http://schemas.microsoft.com/office/drawing/2014/main" id="{2AE45A6A-FA41-421E-91AB-E0E0E8C6471E}"/>
              </a:ext>
            </a:extLst>
          </p:cNvPr>
          <p:cNvSpPr txBox="1"/>
          <p:nvPr/>
        </p:nvSpPr>
        <p:spPr>
          <a:xfrm>
            <a:off x="1644327" y="4240178"/>
            <a:ext cx="1569660" cy="369332"/>
          </a:xfrm>
          <a:prstGeom prst="rect">
            <a:avLst/>
          </a:prstGeom>
          <a:noFill/>
        </p:spPr>
        <p:txBody>
          <a:bodyPr wrap="none" rtlCol="0">
            <a:spAutoFit/>
          </a:bodyPr>
          <a:lstStyle/>
          <a:p>
            <a:r>
              <a:rPr lang="zh-CN" altLang="en-US" dirty="0"/>
              <a:t>状态更新步：</a:t>
            </a:r>
          </a:p>
        </p:txBody>
      </p:sp>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id="{76B85381-9F97-4125-A0D9-BEB2B8D40CFD}"/>
                  </a:ext>
                </a:extLst>
              </p:cNvPr>
              <p:cNvSpPr/>
              <p:nvPr/>
            </p:nvSpPr>
            <p:spPr>
              <a:xfrm>
                <a:off x="2968534" y="4683009"/>
                <a:ext cx="5290871" cy="77912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𝑝</m:t>
                      </m:r>
                      <m:d>
                        <m:dPr>
                          <m:ctrlPr>
                            <a:rPr lang="zh-CN" altLang="zh-CN" i="1">
                              <a:latin typeface="Cambria Math" panose="02040503050406030204" pitchFamily="18" charset="0"/>
                            </a:rPr>
                          </m:ctrlPr>
                        </m:dPr>
                        <m:e>
                          <m:sSub>
                            <m:sSubPr>
                              <m:ctrlPr>
                                <a:rPr lang="zh-CN"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𝑘</m:t>
                              </m:r>
                              <m:r>
                                <a:rPr lang="en-US" altLang="zh-CN" i="1">
                                  <a:latin typeface="Cambria Math" panose="02040503050406030204" pitchFamily="18" charset="0"/>
                                </a:rPr>
                                <m:t>+1,</m:t>
                              </m:r>
                              <m:r>
                                <a:rPr lang="en-US" altLang="zh-CN" i="1">
                                  <a:latin typeface="Cambria Math" panose="02040503050406030204" pitchFamily="18" charset="0"/>
                                </a:rPr>
                                <m:t>𝑖</m:t>
                              </m:r>
                            </m:sub>
                          </m:sSub>
                          <m:d>
                            <m:dPr>
                              <m:begChr m:val="|"/>
                              <m:endChr m:val=""/>
                              <m:ctrlPr>
                                <a:rPr lang="zh-CN" altLang="zh-CN" i="1">
                                  <a:latin typeface="Cambria Math" panose="02040503050406030204" pitchFamily="18" charset="0"/>
                                </a:rPr>
                              </m:ctrlPr>
                            </m:dPr>
                            <m:e>
                              <m:sSub>
                                <m:sSubPr>
                                  <m:ctrlPr>
                                    <a:rPr lang="zh-CN" altLang="zh-CN" i="1">
                                      <a:latin typeface="Cambria Math" panose="02040503050406030204" pitchFamily="18" charset="0"/>
                                    </a:rPr>
                                  </m:ctrlPr>
                                </m:sSubPr>
                                <m:e>
                                  <m:r>
                                    <a:rPr lang="en-US" altLang="zh-CN" i="1">
                                      <a:latin typeface="Cambria Math" panose="02040503050406030204" pitchFamily="18" charset="0"/>
                                    </a:rPr>
                                    <m:t>𝑧</m:t>
                                  </m:r>
                                </m:e>
                                <m:sub>
                                  <m:r>
                                    <a:rPr lang="en-US" altLang="zh-CN" i="1">
                                      <a:latin typeface="Cambria Math" panose="02040503050406030204" pitchFamily="18" charset="0"/>
                                    </a:rPr>
                                    <m:t>𝑘</m:t>
                                  </m:r>
                                  <m:r>
                                    <a:rPr lang="en-US" altLang="zh-CN" i="1">
                                      <a:latin typeface="Cambria Math" panose="02040503050406030204" pitchFamily="18" charset="0"/>
                                    </a:rPr>
                                    <m:t>+1</m:t>
                                  </m:r>
                                </m:sub>
                              </m:sSub>
                            </m:e>
                          </m:d>
                        </m:e>
                      </m:d>
                      <m:r>
                        <a:rPr lang="en-US" altLang="zh-CN">
                          <a:latin typeface="Cambria Math" panose="02040503050406030204" pitchFamily="18" charset="0"/>
                        </a:rPr>
                        <m:t>=</m:t>
                      </m:r>
                      <m:f>
                        <m:fPr>
                          <m:ctrlPr>
                            <a:rPr lang="zh-CN" altLang="zh-CN" i="1">
                              <a:latin typeface="Cambria Math" panose="02040503050406030204" pitchFamily="18" charset="0"/>
                            </a:rPr>
                          </m:ctrlPr>
                        </m:fPr>
                        <m:num>
                          <m:r>
                            <a:rPr lang="en-US" altLang="zh-CN" i="1">
                              <a:latin typeface="Cambria Math" panose="02040503050406030204" pitchFamily="18" charset="0"/>
                            </a:rPr>
                            <m:t>𝑔</m:t>
                          </m:r>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𝑧</m:t>
                              </m:r>
                            </m:e>
                            <m:sub>
                              <m:r>
                                <a:rPr lang="en-US" altLang="zh-CN" i="1">
                                  <a:latin typeface="Cambria Math" panose="02040503050406030204" pitchFamily="18" charset="0"/>
                                </a:rPr>
                                <m:t>𝑘</m:t>
                              </m:r>
                              <m:r>
                                <a:rPr lang="en-US" altLang="zh-CN" i="1">
                                  <a:latin typeface="Cambria Math" panose="02040503050406030204" pitchFamily="18" charset="0"/>
                                </a:rPr>
                                <m:t>+1</m:t>
                              </m:r>
                            </m:sub>
                          </m:sSub>
                          <m:d>
                            <m:dPr>
                              <m:begChr m:val="|"/>
                              <m:endChr m:val=""/>
                              <m:ctrlPr>
                                <a:rPr lang="zh-CN" altLang="zh-CN" i="1">
                                  <a:latin typeface="Cambria Math" panose="02040503050406030204" pitchFamily="18" charset="0"/>
                                </a:rPr>
                              </m:ctrlPr>
                            </m:dPr>
                            <m:e>
                              <m:sSub>
                                <m:sSubPr>
                                  <m:ctrlPr>
                                    <a:rPr lang="zh-CN"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𝑘</m:t>
                                  </m:r>
                                  <m:r>
                                    <a:rPr lang="en-US" altLang="zh-CN" i="1">
                                      <a:latin typeface="Cambria Math" panose="02040503050406030204" pitchFamily="18" charset="0"/>
                                    </a:rPr>
                                    <m:t>+1</m:t>
                                  </m:r>
                                </m:sub>
                              </m:sSub>
                            </m:e>
                          </m:d>
                          <m:r>
                            <a:rPr lang="en-US" altLang="zh-CN" i="1">
                              <a:latin typeface="Cambria Math" panose="02040503050406030204" pitchFamily="18" charset="0"/>
                            </a:rPr>
                            <m:t>,</m:t>
                          </m:r>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𝑝</m:t>
                          </m:r>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𝑘</m:t>
                              </m:r>
                              <m:r>
                                <a:rPr lang="en-US" altLang="zh-CN" i="1">
                                  <a:latin typeface="Cambria Math" panose="02040503050406030204" pitchFamily="18" charset="0"/>
                                </a:rPr>
                                <m:t>+1</m:t>
                              </m:r>
                            </m:sub>
                          </m:sSub>
                          <m:r>
                            <a:rPr lang="en-US" altLang="zh-CN" i="1">
                              <a:latin typeface="Cambria Math" panose="02040503050406030204" pitchFamily="18" charset="0"/>
                            </a:rPr>
                            <m:t>,</m:t>
                          </m:r>
                          <m:r>
                            <a:rPr lang="en-US" altLang="zh-CN" i="1">
                              <a:latin typeface="Cambria Math" panose="02040503050406030204" pitchFamily="18" charset="0"/>
                            </a:rPr>
                            <m:t>𝑖</m:t>
                          </m:r>
                          <m:r>
                            <a:rPr lang="en-US" altLang="zh-CN" i="1">
                              <a:latin typeface="Cambria Math" panose="02040503050406030204" pitchFamily="18" charset="0"/>
                            </a:rPr>
                            <m:t>)</m:t>
                          </m:r>
                        </m:num>
                        <m:den>
                          <m:nary>
                            <m:naryPr>
                              <m:limLoc m:val="undOvr"/>
                              <m:subHide m:val="on"/>
                              <m:supHide m:val="on"/>
                              <m:ctrlPr>
                                <a:rPr lang="zh-CN" altLang="zh-CN" i="1">
                                  <a:latin typeface="Cambria Math" panose="02040503050406030204" pitchFamily="18" charset="0"/>
                                </a:rPr>
                              </m:ctrlPr>
                            </m:naryPr>
                            <m:sub/>
                            <m:sup/>
                            <m:e>
                              <m:r>
                                <a:rPr lang="en-US" altLang="zh-CN" i="1">
                                  <a:latin typeface="Cambria Math" panose="02040503050406030204" pitchFamily="18" charset="0"/>
                                </a:rPr>
                                <m:t>𝑔</m:t>
                              </m:r>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𝑧</m:t>
                                  </m:r>
                                </m:e>
                                <m:sub>
                                  <m:r>
                                    <a:rPr lang="en-US" altLang="zh-CN" i="1">
                                      <a:latin typeface="Cambria Math" panose="02040503050406030204" pitchFamily="18" charset="0"/>
                                    </a:rPr>
                                    <m:t>𝑘</m:t>
                                  </m:r>
                                  <m:r>
                                    <a:rPr lang="en-US" altLang="zh-CN" i="1">
                                      <a:latin typeface="Cambria Math" panose="02040503050406030204" pitchFamily="18" charset="0"/>
                                    </a:rPr>
                                    <m:t>+1</m:t>
                                  </m:r>
                                </m:sub>
                              </m:sSub>
                              <m:d>
                                <m:dPr>
                                  <m:begChr m:val="|"/>
                                  <m:endChr m:val=""/>
                                  <m:ctrlPr>
                                    <a:rPr lang="zh-CN" altLang="zh-CN" i="1">
                                      <a:latin typeface="Cambria Math" panose="02040503050406030204" pitchFamily="18" charset="0"/>
                                    </a:rPr>
                                  </m:ctrlPr>
                                </m:dPr>
                                <m:e>
                                  <m:sSub>
                                    <m:sSubPr>
                                      <m:ctrlPr>
                                        <a:rPr lang="zh-CN"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𝑘</m:t>
                                      </m:r>
                                      <m:r>
                                        <a:rPr lang="en-US" altLang="zh-CN" i="1">
                                          <a:latin typeface="Cambria Math" panose="02040503050406030204" pitchFamily="18" charset="0"/>
                                        </a:rPr>
                                        <m:t>+1</m:t>
                                      </m:r>
                                    </m:sub>
                                  </m:sSub>
                                </m:e>
                              </m:d>
                              <m:r>
                                <a:rPr lang="en-US" altLang="zh-CN" i="1">
                                  <a:latin typeface="Cambria Math" panose="02040503050406030204" pitchFamily="18" charset="0"/>
                                </a:rPr>
                                <m:t>,</m:t>
                              </m:r>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𝑝</m:t>
                              </m:r>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𝑘</m:t>
                                  </m:r>
                                  <m:r>
                                    <a:rPr lang="en-US" altLang="zh-CN" i="1">
                                      <a:latin typeface="Cambria Math" panose="02040503050406030204" pitchFamily="18" charset="0"/>
                                    </a:rPr>
                                    <m:t>+1</m:t>
                                  </m:r>
                                </m:sub>
                              </m:sSub>
                              <m:r>
                                <a:rPr lang="en-US" altLang="zh-CN" i="1">
                                  <a:latin typeface="Cambria Math" panose="02040503050406030204" pitchFamily="18" charset="0"/>
                                </a:rPr>
                                <m:t>,</m:t>
                              </m:r>
                              <m:r>
                                <a:rPr lang="en-US" altLang="zh-CN" i="1">
                                  <a:latin typeface="Cambria Math" panose="02040503050406030204" pitchFamily="18" charset="0"/>
                                </a:rPr>
                                <m:t>𝑖</m:t>
                              </m:r>
                              <m:r>
                                <a:rPr lang="en-US" altLang="zh-CN" i="1">
                                  <a:latin typeface="Cambria Math" panose="02040503050406030204" pitchFamily="18" charset="0"/>
                                </a:rPr>
                                <m:t>)</m:t>
                              </m:r>
                              <m:box>
                                <m:boxPr>
                                  <m:diff m:val="on"/>
                                  <m:ctrlPr>
                                    <a:rPr lang="zh-CN" altLang="zh-CN" i="1">
                                      <a:latin typeface="Cambria Math" panose="02040503050406030204" pitchFamily="18" charset="0"/>
                                    </a:rPr>
                                  </m:ctrlPr>
                                </m:boxPr>
                                <m:e>
                                  <m:r>
                                    <a:rPr lang="en-US" altLang="zh-CN" i="1">
                                      <a:latin typeface="Cambria Math" panose="02040503050406030204" pitchFamily="18" charset="0"/>
                                    </a:rPr>
                                    <m:t>𝑑</m:t>
                                  </m:r>
                                  <m:sSub>
                                    <m:sSubPr>
                                      <m:ctrlPr>
                                        <a:rPr lang="zh-CN"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𝑘</m:t>
                                      </m:r>
                                      <m:r>
                                        <a:rPr lang="en-US" altLang="zh-CN" i="1">
                                          <a:latin typeface="Cambria Math" panose="02040503050406030204" pitchFamily="18" charset="0"/>
                                        </a:rPr>
                                        <m:t>+1,</m:t>
                                      </m:r>
                                      <m:r>
                                        <a:rPr lang="en-US" altLang="zh-CN" i="1">
                                          <a:latin typeface="Cambria Math" panose="02040503050406030204" pitchFamily="18" charset="0"/>
                                        </a:rPr>
                                        <m:t>𝑖</m:t>
                                      </m:r>
                                    </m:sub>
                                  </m:sSub>
                                </m:e>
                              </m:box>
                            </m:e>
                          </m:nary>
                        </m:den>
                      </m:f>
                    </m:oMath>
                  </m:oMathPara>
                </a14:m>
                <a:endParaRPr lang="zh-CN" altLang="en-US" dirty="0"/>
              </a:p>
            </p:txBody>
          </p:sp>
        </mc:Choice>
        <mc:Fallback xmlns="">
          <p:sp>
            <p:nvSpPr>
              <p:cNvPr id="12" name="矩形 11">
                <a:extLst>
                  <a:ext uri="{FF2B5EF4-FFF2-40B4-BE49-F238E27FC236}">
                    <a16:creationId xmlns:a16="http://schemas.microsoft.com/office/drawing/2014/main" id="{76B85381-9F97-4125-A0D9-BEB2B8D40CFD}"/>
                  </a:ext>
                </a:extLst>
              </p:cNvPr>
              <p:cNvSpPr>
                <a:spLocks noRot="1" noChangeAspect="1" noMove="1" noResize="1" noEditPoints="1" noAdjustHandles="1" noChangeArrowheads="1" noChangeShapeType="1" noTextEdit="1"/>
              </p:cNvSpPr>
              <p:nvPr/>
            </p:nvSpPr>
            <p:spPr>
              <a:xfrm>
                <a:off x="2968534" y="4683009"/>
                <a:ext cx="5290871" cy="779124"/>
              </a:xfrm>
              <a:prstGeom prst="rect">
                <a:avLst/>
              </a:prstGeom>
              <a:blipFill>
                <a:blip r:embed="rId5"/>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6166174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p:cNvGraphicFramePr>
            <a:graphicFrameLocks noGrp="1"/>
          </p:cNvGraphicFramePr>
          <p:nvPr>
            <p:extLst>
              <p:ext uri="{D42A27DB-BD31-4B8C-83A1-F6EECF244321}">
                <p14:modId xmlns:p14="http://schemas.microsoft.com/office/powerpoint/2010/main" val="457534295"/>
              </p:ext>
            </p:extLst>
          </p:nvPr>
        </p:nvGraphicFramePr>
        <p:xfrm>
          <a:off x="1847528" y="548680"/>
          <a:ext cx="6624000" cy="804879"/>
        </p:xfrm>
        <a:graphic>
          <a:graphicData uri="http://schemas.openxmlformats.org/drawingml/2006/table">
            <a:tbl>
              <a:tblPr firstRow="1" bandRow="1">
                <a:tableStyleId>{5C22544A-7EE6-4342-B048-85BDC9FD1C3A}</a:tableStyleId>
              </a:tblPr>
              <a:tblGrid>
                <a:gridCol w="1656000">
                  <a:extLst>
                    <a:ext uri="{9D8B030D-6E8A-4147-A177-3AD203B41FA5}">
                      <a16:colId xmlns:a16="http://schemas.microsoft.com/office/drawing/2014/main" val="20001"/>
                    </a:ext>
                  </a:extLst>
                </a:gridCol>
                <a:gridCol w="1656000">
                  <a:extLst>
                    <a:ext uri="{9D8B030D-6E8A-4147-A177-3AD203B41FA5}">
                      <a16:colId xmlns:a16="http://schemas.microsoft.com/office/drawing/2014/main" val="20002"/>
                    </a:ext>
                  </a:extLst>
                </a:gridCol>
                <a:gridCol w="1656000">
                  <a:extLst>
                    <a:ext uri="{9D8B030D-6E8A-4147-A177-3AD203B41FA5}">
                      <a16:colId xmlns:a16="http://schemas.microsoft.com/office/drawing/2014/main" val="20003"/>
                    </a:ext>
                  </a:extLst>
                </a:gridCol>
                <a:gridCol w="1656000">
                  <a:extLst>
                    <a:ext uri="{9D8B030D-6E8A-4147-A177-3AD203B41FA5}">
                      <a16:colId xmlns:a16="http://schemas.microsoft.com/office/drawing/2014/main" val="4231623938"/>
                    </a:ext>
                  </a:extLst>
                </a:gridCol>
              </a:tblGrid>
              <a:tr h="497601">
                <a:tc>
                  <a:txBody>
                    <a:bodyPr/>
                    <a:lstStyle/>
                    <a:p>
                      <a:pPr algn="ctr"/>
                      <a:r>
                        <a:rPr lang="zh-CN" altLang="en-US" b="0" dirty="0">
                          <a:solidFill>
                            <a:schemeClr val="accent1">
                              <a:lumMod val="75000"/>
                            </a:schemeClr>
                          </a:solidFill>
                          <a:latin typeface="微软雅黑" pitchFamily="34" charset="-122"/>
                          <a:ea typeface="微软雅黑" pitchFamily="34" charset="-122"/>
                        </a:rPr>
                        <a:t>背景介绍及研究意义</a:t>
                      </a:r>
                    </a:p>
                  </a:txBody>
                  <a:tcPr anchor="b">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b="1" dirty="0">
                          <a:solidFill>
                            <a:schemeClr val="bg1"/>
                          </a:solidFill>
                          <a:latin typeface="微软雅黑" pitchFamily="34" charset="-122"/>
                          <a:ea typeface="微软雅黑" pitchFamily="34" charset="-122"/>
                        </a:rPr>
                        <a:t>研究内容</a:t>
                      </a: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4F81BD"/>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b="0" dirty="0">
                          <a:solidFill>
                            <a:schemeClr val="accent1">
                              <a:lumMod val="75000"/>
                            </a:schemeClr>
                          </a:solidFill>
                          <a:latin typeface="微软雅黑" pitchFamily="34" charset="-122"/>
                          <a:ea typeface="微软雅黑" pitchFamily="34" charset="-122"/>
                        </a:rPr>
                        <a:t>研究计划</a:t>
                      </a:r>
                    </a:p>
                  </a:txBody>
                  <a:tcPr anchor="b">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b="0" dirty="0">
                          <a:solidFill>
                            <a:schemeClr val="accent1">
                              <a:lumMod val="75000"/>
                            </a:schemeClr>
                          </a:solidFill>
                          <a:latin typeface="微软雅黑" pitchFamily="34" charset="-122"/>
                          <a:ea typeface="微软雅黑" pitchFamily="34" charset="-122"/>
                        </a:rPr>
                        <a:t>研究成果</a:t>
                      </a:r>
                    </a:p>
                  </a:txBody>
                  <a:tcPr anchor="b">
                    <a:lnL w="5715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164799">
                <a:tc>
                  <a:txBody>
                    <a:bodyPr/>
                    <a:lstStyle/>
                    <a:p>
                      <a:pPr algn="ctr"/>
                      <a:endParaRPr lang="zh-CN" altLang="en-US" sz="100" b="0" dirty="0">
                        <a:solidFill>
                          <a:schemeClr val="accent1">
                            <a:lumMod val="75000"/>
                          </a:schemeClr>
                        </a:solidFill>
                        <a:latin typeface="微软雅黑" pitchFamily="34" charset="-122"/>
                        <a:ea typeface="微软雅黑" pitchFamily="34" charset="-122"/>
                      </a:endParaRP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vMerge="1">
                  <a:txBody>
                    <a:bodyPr/>
                    <a:lstStyle/>
                    <a:p>
                      <a:pPr algn="ctr"/>
                      <a:endParaRPr lang="zh-CN" altLang="en-US" sz="100" b="0" dirty="0">
                        <a:solidFill>
                          <a:schemeClr val="accent1">
                            <a:lumMod val="75000"/>
                          </a:schemeClr>
                        </a:solidFill>
                        <a:latin typeface="微软雅黑" pitchFamily="34" charset="-122"/>
                        <a:ea typeface="微软雅黑" pitchFamily="34" charset="-122"/>
                      </a:endParaRP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zh-CN" altLang="en-US" sz="100" b="0" dirty="0">
                        <a:solidFill>
                          <a:schemeClr val="accent1">
                            <a:lumMod val="75000"/>
                          </a:schemeClr>
                        </a:solidFill>
                        <a:latin typeface="微软雅黑" pitchFamily="34" charset="-122"/>
                        <a:ea typeface="微软雅黑" pitchFamily="34" charset="-122"/>
                      </a:endParaRP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zh-CN" altLang="en-US" sz="100" b="0" dirty="0">
                        <a:solidFill>
                          <a:schemeClr val="accent1">
                            <a:lumMod val="75000"/>
                          </a:schemeClr>
                        </a:solidFill>
                        <a:latin typeface="微软雅黑" pitchFamily="34" charset="-122"/>
                        <a:ea typeface="微软雅黑" pitchFamily="34" charset="-122"/>
                      </a:endParaRP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10001"/>
                  </a:ext>
                </a:extLst>
              </a:tr>
            </a:tbl>
          </a:graphicData>
        </a:graphic>
      </p:graphicFrame>
      <p:sp>
        <p:nvSpPr>
          <p:cNvPr id="5" name="TextBox 9">
            <a:extLst>
              <a:ext uri="{FF2B5EF4-FFF2-40B4-BE49-F238E27FC236}">
                <a16:creationId xmlns:a16="http://schemas.microsoft.com/office/drawing/2014/main" id="{A4E9D41F-65EC-47CE-89B5-8B5805863862}"/>
              </a:ext>
            </a:extLst>
          </p:cNvPr>
          <p:cNvSpPr txBox="1"/>
          <p:nvPr/>
        </p:nvSpPr>
        <p:spPr>
          <a:xfrm>
            <a:off x="1559496" y="1385934"/>
            <a:ext cx="7769113" cy="830997"/>
          </a:xfrm>
          <a:prstGeom prst="rect">
            <a:avLst/>
          </a:prstGeom>
          <a:noFill/>
        </p:spPr>
        <p:txBody>
          <a:bodyPr wrap="square" rtlCol="0">
            <a:spAutoFit/>
          </a:bodyPr>
          <a:lstStyle/>
          <a:p>
            <a:r>
              <a:rPr lang="zh-CN" altLang="en-US" sz="2800" b="1" dirty="0"/>
              <a:t>研究内容</a:t>
            </a:r>
            <a:r>
              <a:rPr lang="en-US" altLang="zh-CN" sz="2800" b="1" dirty="0"/>
              <a:t>2</a:t>
            </a:r>
            <a:r>
              <a:rPr lang="zh-CN" altLang="en-US" sz="2800" b="1" dirty="0">
                <a:sym typeface="Wingdings" panose="05000000000000000000" pitchFamily="2" charset="2"/>
              </a:rPr>
              <a:t>（进行中）</a:t>
            </a:r>
            <a:endParaRPr lang="en-US" altLang="zh-CN" sz="2800" dirty="0"/>
          </a:p>
          <a:p>
            <a:r>
              <a:rPr lang="zh-CN" altLang="en-US" sz="2000" dirty="0"/>
              <a:t> </a:t>
            </a:r>
            <a:endParaRPr lang="en-US" altLang="zh-CN" sz="2000" dirty="0"/>
          </a:p>
        </p:txBody>
      </p:sp>
      <p:sp>
        <p:nvSpPr>
          <p:cNvPr id="3" name="矩形 2">
            <a:extLst>
              <a:ext uri="{FF2B5EF4-FFF2-40B4-BE49-F238E27FC236}">
                <a16:creationId xmlns:a16="http://schemas.microsoft.com/office/drawing/2014/main" id="{C7318055-86B6-4E43-B3C2-20A2B1E76418}"/>
              </a:ext>
            </a:extLst>
          </p:cNvPr>
          <p:cNvSpPr/>
          <p:nvPr/>
        </p:nvSpPr>
        <p:spPr>
          <a:xfrm>
            <a:off x="2211443" y="2391785"/>
            <a:ext cx="7769113" cy="1938992"/>
          </a:xfrm>
          <a:prstGeom prst="rect">
            <a:avLst/>
          </a:prstGeom>
        </p:spPr>
        <p:txBody>
          <a:bodyPr wrap="square">
            <a:spAutoFit/>
          </a:bodyPr>
          <a:lstStyle/>
          <a:p>
            <a:pPr marL="285750" indent="-285750">
              <a:buFont typeface="Wingdings" panose="05000000000000000000" pitchFamily="2" charset="2"/>
              <a:buChar char="p"/>
            </a:pPr>
            <a:r>
              <a:rPr lang="zh-CN" altLang="en-US" sz="2400" b="1" dirty="0"/>
              <a:t>基于</a:t>
            </a:r>
            <a:r>
              <a:rPr lang="en-US" altLang="zh-CN" sz="2400" b="1" dirty="0"/>
              <a:t>GLMB</a:t>
            </a:r>
            <a:r>
              <a:rPr lang="zh-CN" altLang="en-US" sz="2400" b="1" dirty="0"/>
              <a:t>快速算法的可分辩群机动目标状态建模</a:t>
            </a:r>
            <a:endParaRPr lang="en-US" altLang="zh-CN" sz="2400" b="1" dirty="0"/>
          </a:p>
          <a:p>
            <a:pPr marL="285750" indent="-285750">
              <a:buFont typeface="Wingdings" panose="05000000000000000000" pitchFamily="2" charset="2"/>
              <a:buChar char="p"/>
            </a:pPr>
            <a:endParaRPr lang="en-US" altLang="zh-CN" sz="2400" b="1" dirty="0"/>
          </a:p>
          <a:p>
            <a:pPr marL="285750" indent="-285750">
              <a:buFont typeface="Wingdings" panose="05000000000000000000" pitchFamily="2" charset="2"/>
              <a:buChar char="p"/>
            </a:pPr>
            <a:r>
              <a:rPr lang="zh-CN" altLang="en-US" sz="2400" b="1" dirty="0"/>
              <a:t>基于</a:t>
            </a:r>
            <a:r>
              <a:rPr lang="en-US" altLang="zh-CN" sz="2400" b="1" dirty="0"/>
              <a:t>GLMB</a:t>
            </a:r>
            <a:r>
              <a:rPr lang="zh-CN" altLang="en-US" sz="2400" b="1" dirty="0"/>
              <a:t>快速算法的可分辩群目标状态估计</a:t>
            </a:r>
            <a:endParaRPr lang="en-US" altLang="zh-CN" sz="2400" b="1" dirty="0"/>
          </a:p>
          <a:p>
            <a:pPr marL="285750" indent="-285750">
              <a:buFont typeface="Wingdings" panose="05000000000000000000" pitchFamily="2" charset="2"/>
              <a:buChar char="p"/>
            </a:pPr>
            <a:endParaRPr lang="en-US" altLang="zh-CN" sz="2400" b="1" dirty="0"/>
          </a:p>
          <a:p>
            <a:pPr marL="285750" indent="-285750">
              <a:buFont typeface="Wingdings" panose="05000000000000000000" pitchFamily="2" charset="2"/>
              <a:buChar char="p"/>
            </a:pPr>
            <a:r>
              <a:rPr lang="zh-CN" altLang="en-US" sz="2400" b="1" dirty="0"/>
              <a:t>基于</a:t>
            </a:r>
            <a:r>
              <a:rPr lang="en-US" altLang="zh-CN" sz="2400" b="1" dirty="0"/>
              <a:t>GLMB</a:t>
            </a:r>
            <a:r>
              <a:rPr lang="zh-CN" altLang="en-US" sz="2400" b="1" dirty="0"/>
              <a:t>快速算法的可分辨群目标个数估计</a:t>
            </a:r>
            <a:endParaRPr lang="en-US" altLang="zh-CN" sz="2400" b="1" dirty="0"/>
          </a:p>
        </p:txBody>
      </p:sp>
    </p:spTree>
    <p:extLst>
      <p:ext uri="{BB962C8B-B14F-4D97-AF65-F5344CB8AC3E}">
        <p14:creationId xmlns:p14="http://schemas.microsoft.com/office/powerpoint/2010/main" val="37173395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p:cNvGraphicFramePr>
            <a:graphicFrameLocks noGrp="1"/>
          </p:cNvGraphicFramePr>
          <p:nvPr>
            <p:extLst>
              <p:ext uri="{D42A27DB-BD31-4B8C-83A1-F6EECF244321}">
                <p14:modId xmlns:p14="http://schemas.microsoft.com/office/powerpoint/2010/main" val="1275820552"/>
              </p:ext>
            </p:extLst>
          </p:nvPr>
        </p:nvGraphicFramePr>
        <p:xfrm>
          <a:off x="1847528" y="548680"/>
          <a:ext cx="6624000" cy="804879"/>
        </p:xfrm>
        <a:graphic>
          <a:graphicData uri="http://schemas.openxmlformats.org/drawingml/2006/table">
            <a:tbl>
              <a:tblPr firstRow="1" bandRow="1">
                <a:tableStyleId>{5C22544A-7EE6-4342-B048-85BDC9FD1C3A}</a:tableStyleId>
              </a:tblPr>
              <a:tblGrid>
                <a:gridCol w="1656000">
                  <a:extLst>
                    <a:ext uri="{9D8B030D-6E8A-4147-A177-3AD203B41FA5}">
                      <a16:colId xmlns:a16="http://schemas.microsoft.com/office/drawing/2014/main" val="20001"/>
                    </a:ext>
                  </a:extLst>
                </a:gridCol>
                <a:gridCol w="1656000">
                  <a:extLst>
                    <a:ext uri="{9D8B030D-6E8A-4147-A177-3AD203B41FA5}">
                      <a16:colId xmlns:a16="http://schemas.microsoft.com/office/drawing/2014/main" val="20002"/>
                    </a:ext>
                  </a:extLst>
                </a:gridCol>
                <a:gridCol w="1656000">
                  <a:extLst>
                    <a:ext uri="{9D8B030D-6E8A-4147-A177-3AD203B41FA5}">
                      <a16:colId xmlns:a16="http://schemas.microsoft.com/office/drawing/2014/main" val="20003"/>
                    </a:ext>
                  </a:extLst>
                </a:gridCol>
                <a:gridCol w="1656000">
                  <a:extLst>
                    <a:ext uri="{9D8B030D-6E8A-4147-A177-3AD203B41FA5}">
                      <a16:colId xmlns:a16="http://schemas.microsoft.com/office/drawing/2014/main" val="4231623938"/>
                    </a:ext>
                  </a:extLst>
                </a:gridCol>
              </a:tblGrid>
              <a:tr h="497601">
                <a:tc>
                  <a:txBody>
                    <a:bodyPr/>
                    <a:lstStyle/>
                    <a:p>
                      <a:pPr algn="ctr"/>
                      <a:r>
                        <a:rPr lang="zh-CN" altLang="en-US" b="0" dirty="0">
                          <a:solidFill>
                            <a:schemeClr val="accent1">
                              <a:lumMod val="75000"/>
                            </a:schemeClr>
                          </a:solidFill>
                          <a:latin typeface="微软雅黑" pitchFamily="34" charset="-122"/>
                          <a:ea typeface="微软雅黑" pitchFamily="34" charset="-122"/>
                        </a:rPr>
                        <a:t>背景介绍及研究意义</a:t>
                      </a:r>
                    </a:p>
                  </a:txBody>
                  <a:tcPr anchor="b">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b="1" dirty="0">
                          <a:solidFill>
                            <a:schemeClr val="bg1"/>
                          </a:solidFill>
                          <a:latin typeface="微软雅黑" pitchFamily="34" charset="-122"/>
                          <a:ea typeface="微软雅黑" pitchFamily="34" charset="-122"/>
                        </a:rPr>
                        <a:t>研究内容</a:t>
                      </a: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4F81BD"/>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b="0" dirty="0">
                          <a:solidFill>
                            <a:schemeClr val="accent1">
                              <a:lumMod val="75000"/>
                            </a:schemeClr>
                          </a:solidFill>
                          <a:latin typeface="微软雅黑" pitchFamily="34" charset="-122"/>
                          <a:ea typeface="微软雅黑" pitchFamily="34" charset="-122"/>
                        </a:rPr>
                        <a:t>研究计划</a:t>
                      </a:r>
                    </a:p>
                  </a:txBody>
                  <a:tcPr anchor="b">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b="0" dirty="0">
                          <a:solidFill>
                            <a:schemeClr val="accent1">
                              <a:lumMod val="75000"/>
                            </a:schemeClr>
                          </a:solidFill>
                          <a:latin typeface="微软雅黑" pitchFamily="34" charset="-122"/>
                          <a:ea typeface="微软雅黑" pitchFamily="34" charset="-122"/>
                        </a:rPr>
                        <a:t>研究成果</a:t>
                      </a:r>
                    </a:p>
                  </a:txBody>
                  <a:tcPr anchor="b">
                    <a:lnL w="5715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164799">
                <a:tc>
                  <a:txBody>
                    <a:bodyPr/>
                    <a:lstStyle/>
                    <a:p>
                      <a:pPr algn="ctr"/>
                      <a:endParaRPr lang="zh-CN" altLang="en-US" sz="100" b="0" dirty="0">
                        <a:solidFill>
                          <a:schemeClr val="accent1">
                            <a:lumMod val="75000"/>
                          </a:schemeClr>
                        </a:solidFill>
                        <a:latin typeface="微软雅黑" pitchFamily="34" charset="-122"/>
                        <a:ea typeface="微软雅黑" pitchFamily="34" charset="-122"/>
                      </a:endParaRP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vMerge="1">
                  <a:txBody>
                    <a:bodyPr/>
                    <a:lstStyle/>
                    <a:p>
                      <a:pPr algn="ctr"/>
                      <a:endParaRPr lang="zh-CN" altLang="en-US" sz="100" b="0" dirty="0">
                        <a:solidFill>
                          <a:schemeClr val="accent1">
                            <a:lumMod val="75000"/>
                          </a:schemeClr>
                        </a:solidFill>
                        <a:latin typeface="微软雅黑" pitchFamily="34" charset="-122"/>
                        <a:ea typeface="微软雅黑" pitchFamily="34" charset="-122"/>
                      </a:endParaRP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zh-CN" altLang="en-US" sz="100" b="0" dirty="0">
                        <a:solidFill>
                          <a:schemeClr val="accent1">
                            <a:lumMod val="75000"/>
                          </a:schemeClr>
                        </a:solidFill>
                        <a:latin typeface="微软雅黑" pitchFamily="34" charset="-122"/>
                        <a:ea typeface="微软雅黑" pitchFamily="34" charset="-122"/>
                      </a:endParaRP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zh-CN" altLang="en-US" sz="100" b="0" dirty="0">
                        <a:solidFill>
                          <a:schemeClr val="accent1">
                            <a:lumMod val="75000"/>
                          </a:schemeClr>
                        </a:solidFill>
                        <a:latin typeface="微软雅黑" pitchFamily="34" charset="-122"/>
                        <a:ea typeface="微软雅黑" pitchFamily="34" charset="-122"/>
                      </a:endParaRP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10001"/>
                  </a:ext>
                </a:extLst>
              </a:tr>
            </a:tbl>
          </a:graphicData>
        </a:graphic>
      </p:graphicFrame>
      <p:sp>
        <p:nvSpPr>
          <p:cNvPr id="5" name="TextBox 9">
            <a:extLst>
              <a:ext uri="{FF2B5EF4-FFF2-40B4-BE49-F238E27FC236}">
                <a16:creationId xmlns:a16="http://schemas.microsoft.com/office/drawing/2014/main" id="{A4E9D41F-65EC-47CE-89B5-8B5805863862}"/>
              </a:ext>
            </a:extLst>
          </p:cNvPr>
          <p:cNvSpPr txBox="1"/>
          <p:nvPr/>
        </p:nvSpPr>
        <p:spPr>
          <a:xfrm>
            <a:off x="1559496" y="1385934"/>
            <a:ext cx="7769113" cy="830997"/>
          </a:xfrm>
          <a:prstGeom prst="rect">
            <a:avLst/>
          </a:prstGeom>
          <a:noFill/>
        </p:spPr>
        <p:txBody>
          <a:bodyPr wrap="square" rtlCol="0">
            <a:spAutoFit/>
          </a:bodyPr>
          <a:lstStyle/>
          <a:p>
            <a:r>
              <a:rPr lang="zh-CN" altLang="en-US" sz="2800" b="1" dirty="0"/>
              <a:t>研究内容</a:t>
            </a:r>
            <a:r>
              <a:rPr lang="en-US" altLang="zh-CN" sz="2800" b="1" dirty="0"/>
              <a:t>3</a:t>
            </a:r>
            <a:r>
              <a:rPr lang="en-US" altLang="zh-CN" sz="2800" b="1" dirty="0">
                <a:sym typeface="Wingdings" panose="05000000000000000000" pitchFamily="2" charset="2"/>
              </a:rPr>
              <a:t>:</a:t>
            </a:r>
            <a:r>
              <a:rPr lang="zh-CN" altLang="en-US" sz="2800" b="1" dirty="0">
                <a:sym typeface="Wingdings" panose="05000000000000000000" pitchFamily="2" charset="2"/>
              </a:rPr>
              <a:t> （进行中）</a:t>
            </a:r>
            <a:endParaRPr lang="en-US" altLang="zh-CN" sz="2800" dirty="0"/>
          </a:p>
          <a:p>
            <a:r>
              <a:rPr lang="zh-CN" altLang="en-US" sz="2000" dirty="0"/>
              <a:t> </a:t>
            </a:r>
            <a:endParaRPr lang="en-US" altLang="zh-CN" sz="2000" dirty="0"/>
          </a:p>
        </p:txBody>
      </p:sp>
      <p:sp>
        <p:nvSpPr>
          <p:cNvPr id="3" name="矩形 2">
            <a:extLst>
              <a:ext uri="{FF2B5EF4-FFF2-40B4-BE49-F238E27FC236}">
                <a16:creationId xmlns:a16="http://schemas.microsoft.com/office/drawing/2014/main" id="{C7318055-86B6-4E43-B3C2-20A2B1E76418}"/>
              </a:ext>
            </a:extLst>
          </p:cNvPr>
          <p:cNvSpPr/>
          <p:nvPr/>
        </p:nvSpPr>
        <p:spPr>
          <a:xfrm>
            <a:off x="2211443" y="2216931"/>
            <a:ext cx="7769113" cy="2198935"/>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2400" b="1" dirty="0"/>
              <a:t>通过群目标的状态估计获取群目标的偏差矩阵</a:t>
            </a:r>
            <a:endParaRPr lang="en-US" altLang="zh-CN" sz="2400" b="1" dirty="0"/>
          </a:p>
          <a:p>
            <a:pPr marL="285750" indent="-285750">
              <a:lnSpc>
                <a:spcPct val="200000"/>
              </a:lnSpc>
              <a:buFont typeface="Wingdings" panose="05000000000000000000" pitchFamily="2" charset="2"/>
              <a:buChar char="p"/>
            </a:pPr>
            <a:r>
              <a:rPr lang="zh-CN" altLang="en-US" sz="2400" b="1" dirty="0"/>
              <a:t>通过偏差矩阵估计获得邻接矩阵</a:t>
            </a:r>
            <a:endParaRPr lang="en-US" altLang="zh-CN" sz="2400" b="1" dirty="0"/>
          </a:p>
          <a:p>
            <a:pPr marL="285750" indent="-285750">
              <a:lnSpc>
                <a:spcPct val="200000"/>
              </a:lnSpc>
              <a:buFont typeface="Wingdings" panose="05000000000000000000" pitchFamily="2" charset="2"/>
              <a:buChar char="p"/>
            </a:pPr>
            <a:r>
              <a:rPr lang="zh-CN" altLang="en-US" sz="2400" b="1" dirty="0"/>
              <a:t>通过邻接矩阵获取群目标的结构估计</a:t>
            </a:r>
            <a:endParaRPr lang="en-US" altLang="zh-CN" sz="2400" b="1" dirty="0"/>
          </a:p>
        </p:txBody>
      </p:sp>
    </p:spTree>
    <p:extLst>
      <p:ext uri="{BB962C8B-B14F-4D97-AF65-F5344CB8AC3E}">
        <p14:creationId xmlns:p14="http://schemas.microsoft.com/office/powerpoint/2010/main" val="3373101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p:cNvGraphicFramePr>
            <a:graphicFrameLocks noGrp="1"/>
          </p:cNvGraphicFramePr>
          <p:nvPr>
            <p:extLst>
              <p:ext uri="{D42A27DB-BD31-4B8C-83A1-F6EECF244321}">
                <p14:modId xmlns:p14="http://schemas.microsoft.com/office/powerpoint/2010/main" val="2729772113"/>
              </p:ext>
            </p:extLst>
          </p:nvPr>
        </p:nvGraphicFramePr>
        <p:xfrm>
          <a:off x="1847528" y="548680"/>
          <a:ext cx="6624000" cy="804879"/>
        </p:xfrm>
        <a:graphic>
          <a:graphicData uri="http://schemas.openxmlformats.org/drawingml/2006/table">
            <a:tbl>
              <a:tblPr firstRow="1" bandRow="1">
                <a:tableStyleId>{5C22544A-7EE6-4342-B048-85BDC9FD1C3A}</a:tableStyleId>
              </a:tblPr>
              <a:tblGrid>
                <a:gridCol w="1656000">
                  <a:extLst>
                    <a:ext uri="{9D8B030D-6E8A-4147-A177-3AD203B41FA5}">
                      <a16:colId xmlns:a16="http://schemas.microsoft.com/office/drawing/2014/main" val="1550869986"/>
                    </a:ext>
                  </a:extLst>
                </a:gridCol>
                <a:gridCol w="1656000">
                  <a:extLst>
                    <a:ext uri="{9D8B030D-6E8A-4147-A177-3AD203B41FA5}">
                      <a16:colId xmlns:a16="http://schemas.microsoft.com/office/drawing/2014/main" val="20001"/>
                    </a:ext>
                  </a:extLst>
                </a:gridCol>
                <a:gridCol w="1656000">
                  <a:extLst>
                    <a:ext uri="{9D8B030D-6E8A-4147-A177-3AD203B41FA5}">
                      <a16:colId xmlns:a16="http://schemas.microsoft.com/office/drawing/2014/main" val="20002"/>
                    </a:ext>
                  </a:extLst>
                </a:gridCol>
                <a:gridCol w="1656000">
                  <a:extLst>
                    <a:ext uri="{9D8B030D-6E8A-4147-A177-3AD203B41FA5}">
                      <a16:colId xmlns:a16="http://schemas.microsoft.com/office/drawing/2014/main" val="20003"/>
                    </a:ext>
                  </a:extLst>
                </a:gridCol>
              </a:tblGrid>
              <a:tr h="49760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b="0" dirty="0">
                          <a:solidFill>
                            <a:schemeClr val="accent1">
                              <a:lumMod val="75000"/>
                            </a:schemeClr>
                          </a:solidFill>
                          <a:latin typeface="微软雅黑" pitchFamily="34" charset="-122"/>
                          <a:ea typeface="微软雅黑" pitchFamily="34" charset="-122"/>
                        </a:rPr>
                        <a:t>背景介绍及研究意义</a:t>
                      </a:r>
                    </a:p>
                  </a:txBody>
                  <a:tcPr anchor="b">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b="0" dirty="0">
                          <a:solidFill>
                            <a:schemeClr val="accent1">
                              <a:lumMod val="75000"/>
                            </a:schemeClr>
                          </a:solidFill>
                          <a:latin typeface="微软雅黑" pitchFamily="34" charset="-122"/>
                          <a:ea typeface="微软雅黑" pitchFamily="34" charset="-122"/>
                        </a:rPr>
                        <a:t>研究方法</a:t>
                      </a:r>
                    </a:p>
                  </a:txBody>
                  <a:tcPr anchor="b">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b="1" dirty="0">
                          <a:solidFill>
                            <a:schemeClr val="bg1"/>
                          </a:solidFill>
                          <a:latin typeface="微软雅黑" pitchFamily="34" charset="-122"/>
                          <a:ea typeface="微软雅黑" pitchFamily="34" charset="-122"/>
                        </a:rPr>
                        <a:t>研究计划</a:t>
                      </a: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4F81BD"/>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b="0" dirty="0">
                          <a:solidFill>
                            <a:schemeClr val="accent1">
                              <a:lumMod val="75000"/>
                            </a:schemeClr>
                          </a:solidFill>
                          <a:latin typeface="微软雅黑" pitchFamily="34" charset="-122"/>
                          <a:ea typeface="微软雅黑" pitchFamily="34" charset="-122"/>
                        </a:rPr>
                        <a:t>研究成果</a:t>
                      </a:r>
                    </a:p>
                  </a:txBody>
                  <a:tcPr anchor="b">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164799">
                <a:tc>
                  <a:txBody>
                    <a:bodyPr/>
                    <a:lstStyle/>
                    <a:p>
                      <a:pPr algn="ctr"/>
                      <a:endParaRPr lang="zh-CN" altLang="en-US" sz="100" b="0" dirty="0">
                        <a:solidFill>
                          <a:schemeClr val="accent1">
                            <a:lumMod val="75000"/>
                          </a:schemeClr>
                        </a:solidFill>
                        <a:latin typeface="微软雅黑" pitchFamily="34" charset="-122"/>
                        <a:ea typeface="微软雅黑" pitchFamily="34" charset="-122"/>
                      </a:endParaRP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zh-CN" altLang="en-US" sz="100" b="0" dirty="0">
                        <a:solidFill>
                          <a:schemeClr val="accent1">
                            <a:lumMod val="75000"/>
                          </a:schemeClr>
                        </a:solidFill>
                        <a:latin typeface="微软雅黑" pitchFamily="34" charset="-122"/>
                        <a:ea typeface="微软雅黑" pitchFamily="34" charset="-122"/>
                      </a:endParaRP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vMerge="1">
                  <a:txBody>
                    <a:bodyPr/>
                    <a:lstStyle/>
                    <a:p>
                      <a:pPr algn="ctr"/>
                      <a:endParaRPr lang="zh-CN" altLang="en-US" sz="100" b="0" dirty="0">
                        <a:solidFill>
                          <a:schemeClr val="accent1">
                            <a:lumMod val="75000"/>
                          </a:schemeClr>
                        </a:solidFill>
                        <a:latin typeface="微软雅黑" pitchFamily="34" charset="-122"/>
                        <a:ea typeface="微软雅黑" pitchFamily="34" charset="-122"/>
                      </a:endParaRP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zh-CN" altLang="en-US" sz="100" b="0" dirty="0">
                        <a:solidFill>
                          <a:schemeClr val="accent1">
                            <a:lumMod val="75000"/>
                          </a:schemeClr>
                        </a:solidFill>
                        <a:latin typeface="微软雅黑" pitchFamily="34" charset="-122"/>
                        <a:ea typeface="微软雅黑" pitchFamily="34" charset="-122"/>
                      </a:endParaRP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10001"/>
                  </a:ext>
                </a:extLst>
              </a:tr>
            </a:tbl>
          </a:graphicData>
        </a:graphic>
      </p:graphicFrame>
      <p:sp>
        <p:nvSpPr>
          <p:cNvPr id="4" name="矩形 3"/>
          <p:cNvSpPr/>
          <p:nvPr/>
        </p:nvSpPr>
        <p:spPr>
          <a:xfrm>
            <a:off x="1113996" y="1671741"/>
            <a:ext cx="1467068" cy="400110"/>
          </a:xfrm>
          <a:prstGeom prst="rect">
            <a:avLst/>
          </a:prstGeom>
        </p:spPr>
        <p:txBody>
          <a:bodyPr wrap="none">
            <a:spAutoFit/>
          </a:bodyPr>
          <a:lstStyle/>
          <a:p>
            <a:pPr algn="ctr"/>
            <a:r>
              <a:rPr lang="zh-CN" altLang="en-US" sz="2000" b="1" dirty="0">
                <a:solidFill>
                  <a:schemeClr val="accent1">
                    <a:lumMod val="75000"/>
                  </a:schemeClr>
                </a:solidFill>
                <a:effectLst>
                  <a:outerShdw blurRad="38100" dist="38100" dir="2700000" algn="tl">
                    <a:srgbClr val="000000">
                      <a:alpha val="43137"/>
                    </a:srgbClr>
                  </a:outerShdw>
                </a:effectLst>
                <a:latin typeface="微软雅黑" pitchFamily="34" charset="-122"/>
                <a:ea typeface="微软雅黑" pitchFamily="34" charset="-122"/>
              </a:rPr>
              <a:t>时间阶段：</a:t>
            </a:r>
          </a:p>
        </p:txBody>
      </p:sp>
      <p:sp>
        <p:nvSpPr>
          <p:cNvPr id="5" name="矩形 4"/>
          <p:cNvSpPr/>
          <p:nvPr/>
        </p:nvSpPr>
        <p:spPr>
          <a:xfrm>
            <a:off x="2718434" y="1816220"/>
            <a:ext cx="7815006" cy="4571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 name="组合 9"/>
          <p:cNvGrpSpPr/>
          <p:nvPr/>
        </p:nvGrpSpPr>
        <p:grpSpPr>
          <a:xfrm>
            <a:off x="2544484" y="1870645"/>
            <a:ext cx="954000" cy="976427"/>
            <a:chOff x="1691680" y="4756829"/>
            <a:chExt cx="954000" cy="976427"/>
          </a:xfrm>
        </p:grpSpPr>
        <p:sp>
          <p:nvSpPr>
            <p:cNvPr id="9" name="矩形 8"/>
            <p:cNvSpPr/>
            <p:nvPr/>
          </p:nvSpPr>
          <p:spPr>
            <a:xfrm rot="1091646">
              <a:off x="1762139" y="5025748"/>
              <a:ext cx="696758" cy="3600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1691680" y="5013176"/>
              <a:ext cx="720080" cy="72008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平行四边形 7"/>
            <p:cNvSpPr/>
            <p:nvPr/>
          </p:nvSpPr>
          <p:spPr>
            <a:xfrm>
              <a:off x="1691680" y="4756829"/>
              <a:ext cx="954000" cy="540060"/>
            </a:xfrm>
            <a:prstGeom prst="parallelogram">
              <a:avLst>
                <a:gd name="adj" fmla="val 36492"/>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1835696" y="5157192"/>
              <a:ext cx="432048" cy="4320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accent1">
                      <a:lumMod val="75000"/>
                    </a:schemeClr>
                  </a:solidFill>
                  <a:latin typeface="Arial" pitchFamily="34" charset="0"/>
                  <a:cs typeface="Arial" pitchFamily="34" charset="0"/>
                </a:rPr>
                <a:t>1</a:t>
              </a:r>
              <a:endParaRPr lang="zh-CN" altLang="en-US" dirty="0">
                <a:solidFill>
                  <a:schemeClr val="accent1">
                    <a:lumMod val="75000"/>
                  </a:schemeClr>
                </a:solidFill>
                <a:latin typeface="Arial" pitchFamily="34" charset="0"/>
                <a:cs typeface="Arial" pitchFamily="34" charset="0"/>
              </a:endParaRPr>
            </a:p>
          </p:txBody>
        </p:sp>
      </p:grpSp>
      <p:grpSp>
        <p:nvGrpSpPr>
          <p:cNvPr id="12" name="组合 11"/>
          <p:cNvGrpSpPr/>
          <p:nvPr/>
        </p:nvGrpSpPr>
        <p:grpSpPr>
          <a:xfrm>
            <a:off x="4272676" y="1870645"/>
            <a:ext cx="954000" cy="976427"/>
            <a:chOff x="1691680" y="4756829"/>
            <a:chExt cx="954000" cy="976427"/>
          </a:xfrm>
        </p:grpSpPr>
        <p:sp>
          <p:nvSpPr>
            <p:cNvPr id="13" name="矩形 12"/>
            <p:cNvSpPr/>
            <p:nvPr/>
          </p:nvSpPr>
          <p:spPr>
            <a:xfrm rot="1091646">
              <a:off x="1762139" y="5025748"/>
              <a:ext cx="696758" cy="3600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1691680" y="5013176"/>
              <a:ext cx="720080" cy="72008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平行四边形 14"/>
            <p:cNvSpPr/>
            <p:nvPr/>
          </p:nvSpPr>
          <p:spPr>
            <a:xfrm>
              <a:off x="1691680" y="4756829"/>
              <a:ext cx="954000" cy="540060"/>
            </a:xfrm>
            <a:prstGeom prst="parallelogram">
              <a:avLst>
                <a:gd name="adj" fmla="val 36492"/>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1835696" y="5157192"/>
              <a:ext cx="432048" cy="4320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accent1">
                      <a:lumMod val="75000"/>
                    </a:schemeClr>
                  </a:solidFill>
                  <a:latin typeface="Arial" pitchFamily="34" charset="0"/>
                  <a:cs typeface="Arial" pitchFamily="34" charset="0"/>
                </a:rPr>
                <a:t>2</a:t>
              </a:r>
              <a:endParaRPr lang="zh-CN" altLang="en-US" dirty="0">
                <a:solidFill>
                  <a:schemeClr val="accent1">
                    <a:lumMod val="75000"/>
                  </a:schemeClr>
                </a:solidFill>
                <a:latin typeface="Arial" pitchFamily="34" charset="0"/>
                <a:cs typeface="Arial" pitchFamily="34" charset="0"/>
              </a:endParaRPr>
            </a:p>
          </p:txBody>
        </p:sp>
      </p:grpSp>
      <p:grpSp>
        <p:nvGrpSpPr>
          <p:cNvPr id="17" name="组合 16"/>
          <p:cNvGrpSpPr/>
          <p:nvPr/>
        </p:nvGrpSpPr>
        <p:grpSpPr>
          <a:xfrm>
            <a:off x="6000868" y="1870645"/>
            <a:ext cx="954000" cy="976427"/>
            <a:chOff x="1691680" y="4756829"/>
            <a:chExt cx="954000" cy="976427"/>
          </a:xfrm>
        </p:grpSpPr>
        <p:sp>
          <p:nvSpPr>
            <p:cNvPr id="18" name="矩形 17"/>
            <p:cNvSpPr/>
            <p:nvPr/>
          </p:nvSpPr>
          <p:spPr>
            <a:xfrm rot="1091646">
              <a:off x="1762139" y="5025748"/>
              <a:ext cx="696758" cy="3600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1691680" y="5013176"/>
              <a:ext cx="720080" cy="72008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平行四边形 19"/>
            <p:cNvSpPr/>
            <p:nvPr/>
          </p:nvSpPr>
          <p:spPr>
            <a:xfrm>
              <a:off x="1691680" y="4756829"/>
              <a:ext cx="954000" cy="540060"/>
            </a:xfrm>
            <a:prstGeom prst="parallelogram">
              <a:avLst>
                <a:gd name="adj" fmla="val 36492"/>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a:off x="1835696" y="5157192"/>
              <a:ext cx="432048" cy="4320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accent1">
                      <a:lumMod val="75000"/>
                    </a:schemeClr>
                  </a:solidFill>
                  <a:latin typeface="Arial" pitchFamily="34" charset="0"/>
                  <a:cs typeface="Arial" pitchFamily="34" charset="0"/>
                </a:rPr>
                <a:t>3</a:t>
              </a:r>
              <a:endParaRPr lang="zh-CN" altLang="en-US" dirty="0">
                <a:solidFill>
                  <a:schemeClr val="accent1">
                    <a:lumMod val="75000"/>
                  </a:schemeClr>
                </a:solidFill>
                <a:latin typeface="Arial" pitchFamily="34" charset="0"/>
                <a:cs typeface="Arial" pitchFamily="34" charset="0"/>
              </a:endParaRPr>
            </a:p>
          </p:txBody>
        </p:sp>
      </p:grpSp>
      <p:grpSp>
        <p:nvGrpSpPr>
          <p:cNvPr id="22" name="组合 21"/>
          <p:cNvGrpSpPr/>
          <p:nvPr/>
        </p:nvGrpSpPr>
        <p:grpSpPr>
          <a:xfrm>
            <a:off x="7746956" y="1870645"/>
            <a:ext cx="954000" cy="976427"/>
            <a:chOff x="1691680" y="4756829"/>
            <a:chExt cx="954000" cy="976427"/>
          </a:xfrm>
        </p:grpSpPr>
        <p:sp>
          <p:nvSpPr>
            <p:cNvPr id="23" name="矩形 22"/>
            <p:cNvSpPr/>
            <p:nvPr/>
          </p:nvSpPr>
          <p:spPr>
            <a:xfrm rot="1091646">
              <a:off x="1762139" y="5025748"/>
              <a:ext cx="696758" cy="3600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a:off x="1691680" y="5013176"/>
              <a:ext cx="720080" cy="72008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平行四边形 24"/>
            <p:cNvSpPr/>
            <p:nvPr/>
          </p:nvSpPr>
          <p:spPr>
            <a:xfrm>
              <a:off x="1691680" y="4756829"/>
              <a:ext cx="954000" cy="540060"/>
            </a:xfrm>
            <a:prstGeom prst="parallelogram">
              <a:avLst>
                <a:gd name="adj" fmla="val 36492"/>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a:off x="1835696" y="5157192"/>
              <a:ext cx="432048" cy="4320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accent1">
                      <a:lumMod val="75000"/>
                    </a:schemeClr>
                  </a:solidFill>
                  <a:latin typeface="Arial" pitchFamily="34" charset="0"/>
                  <a:cs typeface="Arial" pitchFamily="34" charset="0"/>
                </a:rPr>
                <a:t>4</a:t>
              </a:r>
              <a:endParaRPr lang="zh-CN" altLang="en-US" dirty="0">
                <a:solidFill>
                  <a:schemeClr val="accent1">
                    <a:lumMod val="75000"/>
                  </a:schemeClr>
                </a:solidFill>
                <a:latin typeface="Arial" pitchFamily="34" charset="0"/>
                <a:cs typeface="Arial" pitchFamily="34" charset="0"/>
              </a:endParaRPr>
            </a:p>
          </p:txBody>
        </p:sp>
      </p:grpSp>
      <p:sp>
        <p:nvSpPr>
          <p:cNvPr id="27" name="TextBox 26"/>
          <p:cNvSpPr txBox="1"/>
          <p:nvPr/>
        </p:nvSpPr>
        <p:spPr>
          <a:xfrm>
            <a:off x="1798044" y="3766616"/>
            <a:ext cx="1937406" cy="1534459"/>
          </a:xfrm>
          <a:prstGeom prst="rect">
            <a:avLst/>
          </a:prstGeom>
          <a:noFill/>
        </p:spPr>
        <p:txBody>
          <a:bodyPr wrap="square" rtlCol="0">
            <a:spAutoFit/>
          </a:bodyPr>
          <a:lstStyle/>
          <a:p>
            <a:pPr algn="ctr">
              <a:lnSpc>
                <a:spcPct val="150000"/>
              </a:lnSpc>
            </a:pPr>
            <a:r>
              <a:rPr lang="zh-CN" altLang="en-US" sz="1600" dirty="0">
                <a:solidFill>
                  <a:srgbClr val="000000"/>
                </a:solidFill>
                <a:latin typeface="华文新魏" pitchFamily="2" charset="-122"/>
                <a:ea typeface="华文新魏" pitchFamily="2" charset="-122"/>
              </a:rPr>
              <a:t>查阅资料、调研、可行性研究，</a:t>
            </a:r>
            <a:endParaRPr lang="en-US" altLang="zh-CN" sz="1600" dirty="0">
              <a:solidFill>
                <a:srgbClr val="000000"/>
              </a:solidFill>
              <a:latin typeface="华文新魏" pitchFamily="2" charset="-122"/>
              <a:ea typeface="华文新魏" pitchFamily="2" charset="-122"/>
            </a:endParaRPr>
          </a:p>
          <a:p>
            <a:pPr algn="ctr">
              <a:lnSpc>
                <a:spcPct val="150000"/>
              </a:lnSpc>
            </a:pPr>
            <a:r>
              <a:rPr lang="zh-CN" altLang="en-US" sz="1600" dirty="0">
                <a:solidFill>
                  <a:srgbClr val="000000"/>
                </a:solidFill>
                <a:latin typeface="华文新魏" pitchFamily="2" charset="-122"/>
                <a:ea typeface="华文新魏" pitchFamily="2" charset="-122"/>
              </a:rPr>
              <a:t>进行前期的预研工作</a:t>
            </a:r>
            <a:r>
              <a:rPr lang="en-US" altLang="zh-CN" sz="1600" dirty="0">
                <a:solidFill>
                  <a:srgbClr val="000000"/>
                </a:solidFill>
                <a:latin typeface="华文新魏" pitchFamily="2" charset="-122"/>
                <a:ea typeface="华文新魏" pitchFamily="2" charset="-122"/>
              </a:rPr>
              <a:t>(</a:t>
            </a:r>
            <a:r>
              <a:rPr lang="zh-CN" altLang="en-US" sz="1600" dirty="0">
                <a:solidFill>
                  <a:srgbClr val="FF0000"/>
                </a:solidFill>
                <a:latin typeface="华文新魏" pitchFamily="2" charset="-122"/>
                <a:ea typeface="华文新魏" pitchFamily="2" charset="-122"/>
              </a:rPr>
              <a:t>已完成</a:t>
            </a:r>
            <a:r>
              <a:rPr lang="en-US" altLang="zh-CN" sz="1600" dirty="0">
                <a:solidFill>
                  <a:srgbClr val="000000"/>
                </a:solidFill>
                <a:latin typeface="华文新魏" pitchFamily="2" charset="-122"/>
                <a:ea typeface="华文新魏" pitchFamily="2" charset="-122"/>
              </a:rPr>
              <a:t>)</a:t>
            </a:r>
            <a:endParaRPr lang="zh-CN" altLang="en-US" sz="1600" dirty="0">
              <a:solidFill>
                <a:srgbClr val="000000"/>
              </a:solidFill>
              <a:latin typeface="华文新魏" pitchFamily="2" charset="-122"/>
              <a:ea typeface="华文新魏" pitchFamily="2" charset="-122"/>
            </a:endParaRPr>
          </a:p>
        </p:txBody>
      </p:sp>
      <p:sp>
        <p:nvSpPr>
          <p:cNvPr id="28" name="TextBox 27"/>
          <p:cNvSpPr txBox="1"/>
          <p:nvPr/>
        </p:nvSpPr>
        <p:spPr>
          <a:xfrm>
            <a:off x="1957678" y="2977091"/>
            <a:ext cx="1672253" cy="646331"/>
          </a:xfrm>
          <a:prstGeom prst="rect">
            <a:avLst/>
          </a:prstGeom>
          <a:noFill/>
        </p:spPr>
        <p:txBody>
          <a:bodyPr wrap="none" rtlCol="0">
            <a:spAutoFit/>
          </a:bodyPr>
          <a:lstStyle/>
          <a:p>
            <a:r>
              <a:rPr lang="en-US" altLang="zh-CN" b="1" dirty="0">
                <a:solidFill>
                  <a:schemeClr val="accent1">
                    <a:lumMod val="75000"/>
                  </a:schemeClr>
                </a:solidFill>
                <a:latin typeface="微软雅黑" pitchFamily="34" charset="-122"/>
                <a:ea typeface="微软雅黑" pitchFamily="34" charset="-122"/>
              </a:rPr>
              <a:t>2018</a:t>
            </a:r>
            <a:r>
              <a:rPr lang="zh-CN" altLang="en-US" b="1" dirty="0">
                <a:solidFill>
                  <a:schemeClr val="accent1">
                    <a:lumMod val="75000"/>
                  </a:schemeClr>
                </a:solidFill>
                <a:latin typeface="微软雅黑" pitchFamily="34" charset="-122"/>
                <a:ea typeface="微软雅黑" pitchFamily="34" charset="-122"/>
              </a:rPr>
              <a:t>年 </a:t>
            </a:r>
            <a:r>
              <a:rPr lang="en-US" altLang="zh-CN" b="1" dirty="0">
                <a:solidFill>
                  <a:schemeClr val="accent1">
                    <a:lumMod val="75000"/>
                  </a:schemeClr>
                </a:solidFill>
                <a:latin typeface="微软雅黑" pitchFamily="34" charset="-122"/>
                <a:ea typeface="微软雅黑" pitchFamily="34" charset="-122"/>
              </a:rPr>
              <a:t>03</a:t>
            </a:r>
            <a:r>
              <a:rPr lang="zh-CN" altLang="en-US" b="1" dirty="0">
                <a:solidFill>
                  <a:schemeClr val="accent1">
                    <a:lumMod val="75000"/>
                  </a:schemeClr>
                </a:solidFill>
                <a:latin typeface="微软雅黑" pitchFamily="34" charset="-122"/>
                <a:ea typeface="微软雅黑" pitchFamily="34" charset="-122"/>
              </a:rPr>
              <a:t>月</a:t>
            </a:r>
            <a:r>
              <a:rPr lang="en-US" altLang="zh-CN" b="1" dirty="0">
                <a:solidFill>
                  <a:schemeClr val="accent1">
                    <a:lumMod val="75000"/>
                  </a:schemeClr>
                </a:solidFill>
                <a:latin typeface="微软雅黑" pitchFamily="34" charset="-122"/>
                <a:ea typeface="微软雅黑" pitchFamily="34" charset="-122"/>
              </a:rPr>
              <a:t>-</a:t>
            </a:r>
          </a:p>
          <a:p>
            <a:r>
              <a:rPr lang="en-US" altLang="zh-CN" b="1" dirty="0">
                <a:solidFill>
                  <a:schemeClr val="accent1">
                    <a:lumMod val="75000"/>
                  </a:schemeClr>
                </a:solidFill>
                <a:latin typeface="微软雅黑" pitchFamily="34" charset="-122"/>
                <a:ea typeface="微软雅黑" pitchFamily="34" charset="-122"/>
              </a:rPr>
              <a:t>2018</a:t>
            </a:r>
            <a:r>
              <a:rPr lang="zh-CN" altLang="en-US" b="1" dirty="0">
                <a:solidFill>
                  <a:schemeClr val="accent1">
                    <a:lumMod val="75000"/>
                  </a:schemeClr>
                </a:solidFill>
                <a:latin typeface="微软雅黑" pitchFamily="34" charset="-122"/>
                <a:ea typeface="微软雅黑" pitchFamily="34" charset="-122"/>
              </a:rPr>
              <a:t>年</a:t>
            </a:r>
            <a:r>
              <a:rPr lang="en-US" altLang="zh-CN" b="1" dirty="0">
                <a:solidFill>
                  <a:schemeClr val="accent1">
                    <a:lumMod val="75000"/>
                  </a:schemeClr>
                </a:solidFill>
                <a:latin typeface="微软雅黑" pitchFamily="34" charset="-122"/>
                <a:ea typeface="微软雅黑" pitchFamily="34" charset="-122"/>
              </a:rPr>
              <a:t>09</a:t>
            </a:r>
            <a:r>
              <a:rPr lang="zh-CN" altLang="en-US" b="1" dirty="0">
                <a:solidFill>
                  <a:schemeClr val="accent1">
                    <a:lumMod val="75000"/>
                  </a:schemeClr>
                </a:solidFill>
                <a:latin typeface="微软雅黑" pitchFamily="34" charset="-122"/>
                <a:ea typeface="微软雅黑" pitchFamily="34" charset="-122"/>
              </a:rPr>
              <a:t>月</a:t>
            </a:r>
          </a:p>
        </p:txBody>
      </p:sp>
      <p:sp>
        <p:nvSpPr>
          <p:cNvPr id="29" name="TextBox 28"/>
          <p:cNvSpPr txBox="1"/>
          <p:nvPr/>
        </p:nvSpPr>
        <p:spPr>
          <a:xfrm>
            <a:off x="3671539" y="3917484"/>
            <a:ext cx="1822028" cy="795795"/>
          </a:xfrm>
          <a:prstGeom prst="rect">
            <a:avLst/>
          </a:prstGeom>
          <a:noFill/>
        </p:spPr>
        <p:txBody>
          <a:bodyPr wrap="square" rtlCol="0">
            <a:spAutoFit/>
          </a:bodyPr>
          <a:lstStyle/>
          <a:p>
            <a:pPr>
              <a:lnSpc>
                <a:spcPct val="150000"/>
              </a:lnSpc>
            </a:pPr>
            <a:r>
              <a:rPr lang="zh-CN" altLang="en-US" sz="1600" dirty="0">
                <a:solidFill>
                  <a:srgbClr val="000000"/>
                </a:solidFill>
                <a:latin typeface="华文新魏" pitchFamily="2" charset="-122"/>
                <a:ea typeface="华文新魏" pitchFamily="2" charset="-122"/>
              </a:rPr>
              <a:t>完成研究内容第</a:t>
            </a:r>
            <a:r>
              <a:rPr lang="en-US" altLang="zh-CN" sz="1600" dirty="0">
                <a:solidFill>
                  <a:srgbClr val="000000"/>
                </a:solidFill>
                <a:latin typeface="华文新魏" pitchFamily="2" charset="-122"/>
                <a:ea typeface="华文新魏" pitchFamily="2" charset="-122"/>
              </a:rPr>
              <a:t>1</a:t>
            </a:r>
            <a:r>
              <a:rPr lang="zh-CN" altLang="en-US" sz="1600" dirty="0">
                <a:solidFill>
                  <a:srgbClr val="000000"/>
                </a:solidFill>
                <a:latin typeface="华文新魏" pitchFamily="2" charset="-122"/>
                <a:ea typeface="华文新魏" pitchFamily="2" charset="-122"/>
              </a:rPr>
              <a:t>部分</a:t>
            </a:r>
            <a:r>
              <a:rPr lang="en-US" altLang="zh-CN" sz="1600" dirty="0">
                <a:latin typeface="华文新魏" pitchFamily="2" charset="-122"/>
                <a:ea typeface="华文新魏" pitchFamily="2" charset="-122"/>
              </a:rPr>
              <a:t>(</a:t>
            </a:r>
            <a:r>
              <a:rPr lang="zh-CN" altLang="en-US" sz="1600" dirty="0">
                <a:solidFill>
                  <a:srgbClr val="FF0000"/>
                </a:solidFill>
                <a:latin typeface="华文新魏" pitchFamily="2" charset="-122"/>
                <a:ea typeface="华文新魏" pitchFamily="2" charset="-122"/>
              </a:rPr>
              <a:t>已完成</a:t>
            </a:r>
            <a:r>
              <a:rPr lang="en-US" altLang="zh-CN" sz="1600" dirty="0">
                <a:latin typeface="华文新魏" pitchFamily="2" charset="-122"/>
                <a:ea typeface="华文新魏" pitchFamily="2" charset="-122"/>
              </a:rPr>
              <a:t>)</a:t>
            </a:r>
            <a:endParaRPr lang="zh-CN" altLang="en-US" sz="1600" dirty="0">
              <a:latin typeface="华文新魏" pitchFamily="2" charset="-122"/>
              <a:ea typeface="华文新魏" pitchFamily="2" charset="-122"/>
            </a:endParaRPr>
          </a:p>
        </p:txBody>
      </p:sp>
      <p:sp>
        <p:nvSpPr>
          <p:cNvPr id="30" name="TextBox 29"/>
          <p:cNvSpPr txBox="1"/>
          <p:nvPr/>
        </p:nvSpPr>
        <p:spPr>
          <a:xfrm>
            <a:off x="3797706" y="2977091"/>
            <a:ext cx="1672253" cy="646331"/>
          </a:xfrm>
          <a:prstGeom prst="rect">
            <a:avLst/>
          </a:prstGeom>
          <a:noFill/>
        </p:spPr>
        <p:txBody>
          <a:bodyPr wrap="none" rtlCol="0">
            <a:spAutoFit/>
          </a:bodyPr>
          <a:lstStyle/>
          <a:p>
            <a:r>
              <a:rPr lang="en-US" altLang="zh-CN" b="1" dirty="0">
                <a:solidFill>
                  <a:schemeClr val="accent1">
                    <a:lumMod val="75000"/>
                  </a:schemeClr>
                </a:solidFill>
                <a:latin typeface="微软雅黑" pitchFamily="34" charset="-122"/>
                <a:ea typeface="微软雅黑" pitchFamily="34" charset="-122"/>
              </a:rPr>
              <a:t>2018</a:t>
            </a:r>
            <a:r>
              <a:rPr lang="zh-CN" altLang="en-US" b="1" dirty="0">
                <a:solidFill>
                  <a:schemeClr val="accent1">
                    <a:lumMod val="75000"/>
                  </a:schemeClr>
                </a:solidFill>
                <a:latin typeface="微软雅黑" pitchFamily="34" charset="-122"/>
                <a:ea typeface="微软雅黑" pitchFamily="34" charset="-122"/>
              </a:rPr>
              <a:t>年 </a:t>
            </a:r>
            <a:r>
              <a:rPr lang="en-US" altLang="zh-CN" b="1" dirty="0">
                <a:solidFill>
                  <a:schemeClr val="accent1">
                    <a:lumMod val="75000"/>
                  </a:schemeClr>
                </a:solidFill>
                <a:latin typeface="微软雅黑" pitchFamily="34" charset="-122"/>
                <a:ea typeface="微软雅黑" pitchFamily="34" charset="-122"/>
              </a:rPr>
              <a:t>09</a:t>
            </a:r>
            <a:r>
              <a:rPr lang="zh-CN" altLang="en-US" b="1" dirty="0">
                <a:solidFill>
                  <a:schemeClr val="accent1">
                    <a:lumMod val="75000"/>
                  </a:schemeClr>
                </a:solidFill>
                <a:latin typeface="微软雅黑" pitchFamily="34" charset="-122"/>
                <a:ea typeface="微软雅黑" pitchFamily="34" charset="-122"/>
              </a:rPr>
              <a:t>月</a:t>
            </a:r>
            <a:r>
              <a:rPr lang="en-US" altLang="zh-CN" b="1" dirty="0">
                <a:solidFill>
                  <a:schemeClr val="accent1">
                    <a:lumMod val="75000"/>
                  </a:schemeClr>
                </a:solidFill>
                <a:latin typeface="微软雅黑" pitchFamily="34" charset="-122"/>
                <a:ea typeface="微软雅黑" pitchFamily="34" charset="-122"/>
              </a:rPr>
              <a:t>-</a:t>
            </a:r>
          </a:p>
          <a:p>
            <a:r>
              <a:rPr lang="en-US" altLang="zh-CN" b="1" dirty="0">
                <a:solidFill>
                  <a:schemeClr val="accent1">
                    <a:lumMod val="75000"/>
                  </a:schemeClr>
                </a:solidFill>
                <a:latin typeface="微软雅黑" pitchFamily="34" charset="-122"/>
                <a:ea typeface="微软雅黑" pitchFamily="34" charset="-122"/>
              </a:rPr>
              <a:t>2019</a:t>
            </a:r>
            <a:r>
              <a:rPr lang="zh-CN" altLang="en-US" b="1" dirty="0">
                <a:solidFill>
                  <a:schemeClr val="accent1">
                    <a:lumMod val="75000"/>
                  </a:schemeClr>
                </a:solidFill>
                <a:latin typeface="微软雅黑" pitchFamily="34" charset="-122"/>
                <a:ea typeface="微软雅黑" pitchFamily="34" charset="-122"/>
              </a:rPr>
              <a:t>年</a:t>
            </a:r>
            <a:r>
              <a:rPr lang="en-US" altLang="zh-CN" b="1" dirty="0">
                <a:solidFill>
                  <a:schemeClr val="accent1">
                    <a:lumMod val="75000"/>
                  </a:schemeClr>
                </a:solidFill>
                <a:latin typeface="微软雅黑" pitchFamily="34" charset="-122"/>
                <a:ea typeface="微软雅黑" pitchFamily="34" charset="-122"/>
              </a:rPr>
              <a:t>01</a:t>
            </a:r>
            <a:r>
              <a:rPr lang="zh-CN" altLang="en-US" b="1" dirty="0">
                <a:solidFill>
                  <a:schemeClr val="accent1">
                    <a:lumMod val="75000"/>
                  </a:schemeClr>
                </a:solidFill>
                <a:latin typeface="微软雅黑" pitchFamily="34" charset="-122"/>
                <a:ea typeface="微软雅黑" pitchFamily="34" charset="-122"/>
              </a:rPr>
              <a:t>月</a:t>
            </a:r>
          </a:p>
        </p:txBody>
      </p:sp>
      <p:sp>
        <p:nvSpPr>
          <p:cNvPr id="31" name="TextBox 30"/>
          <p:cNvSpPr txBox="1"/>
          <p:nvPr/>
        </p:nvSpPr>
        <p:spPr>
          <a:xfrm>
            <a:off x="5499793" y="3917484"/>
            <a:ext cx="1822028" cy="795795"/>
          </a:xfrm>
          <a:prstGeom prst="rect">
            <a:avLst/>
          </a:prstGeom>
          <a:noFill/>
        </p:spPr>
        <p:txBody>
          <a:bodyPr wrap="square" rtlCol="0">
            <a:spAutoFit/>
          </a:bodyPr>
          <a:lstStyle/>
          <a:p>
            <a:pPr>
              <a:lnSpc>
                <a:spcPct val="150000"/>
              </a:lnSpc>
            </a:pPr>
            <a:r>
              <a:rPr lang="zh-CN" altLang="en-US" sz="1600" dirty="0">
                <a:solidFill>
                  <a:srgbClr val="000000"/>
                </a:solidFill>
                <a:latin typeface="华文新魏" pitchFamily="2" charset="-122"/>
                <a:ea typeface="华文新魏" pitchFamily="2" charset="-122"/>
              </a:rPr>
              <a:t>完成研究内容第</a:t>
            </a:r>
            <a:r>
              <a:rPr lang="en-US" altLang="zh-CN" sz="1600" dirty="0">
                <a:solidFill>
                  <a:srgbClr val="000000"/>
                </a:solidFill>
                <a:latin typeface="华文新魏" pitchFamily="2" charset="-122"/>
                <a:ea typeface="华文新魏" pitchFamily="2" charset="-122"/>
              </a:rPr>
              <a:t>2</a:t>
            </a:r>
            <a:r>
              <a:rPr lang="zh-CN" altLang="en-US" sz="1600" dirty="0">
                <a:solidFill>
                  <a:srgbClr val="000000"/>
                </a:solidFill>
                <a:latin typeface="华文新魏" pitchFamily="2" charset="-122"/>
                <a:ea typeface="华文新魏" pitchFamily="2" charset="-122"/>
              </a:rPr>
              <a:t>部分</a:t>
            </a:r>
            <a:r>
              <a:rPr lang="en-US" altLang="zh-CN" sz="1600" dirty="0">
                <a:solidFill>
                  <a:srgbClr val="000000"/>
                </a:solidFill>
                <a:latin typeface="华文新魏" pitchFamily="2" charset="-122"/>
                <a:ea typeface="华文新魏" pitchFamily="2" charset="-122"/>
              </a:rPr>
              <a:t>(</a:t>
            </a:r>
            <a:r>
              <a:rPr lang="zh-CN" altLang="en-US" sz="1600" dirty="0">
                <a:solidFill>
                  <a:srgbClr val="000000"/>
                </a:solidFill>
                <a:latin typeface="华文新魏" pitchFamily="2" charset="-122"/>
                <a:ea typeface="华文新魏" pitchFamily="2" charset="-122"/>
              </a:rPr>
              <a:t>进行中</a:t>
            </a:r>
            <a:r>
              <a:rPr lang="en-US" altLang="zh-CN" sz="1600" dirty="0">
                <a:solidFill>
                  <a:srgbClr val="000000"/>
                </a:solidFill>
                <a:latin typeface="华文新魏" pitchFamily="2" charset="-122"/>
                <a:ea typeface="华文新魏" pitchFamily="2" charset="-122"/>
              </a:rPr>
              <a:t>)</a:t>
            </a:r>
            <a:endParaRPr lang="zh-CN" altLang="en-US" sz="1600" dirty="0">
              <a:solidFill>
                <a:srgbClr val="000000"/>
              </a:solidFill>
              <a:latin typeface="华文新魏" pitchFamily="2" charset="-122"/>
              <a:ea typeface="华文新魏" pitchFamily="2" charset="-122"/>
            </a:endParaRPr>
          </a:p>
        </p:txBody>
      </p:sp>
      <p:sp>
        <p:nvSpPr>
          <p:cNvPr id="32" name="TextBox 31"/>
          <p:cNvSpPr txBox="1"/>
          <p:nvPr/>
        </p:nvSpPr>
        <p:spPr>
          <a:xfrm>
            <a:off x="5590505" y="2970825"/>
            <a:ext cx="1672253" cy="646331"/>
          </a:xfrm>
          <a:prstGeom prst="rect">
            <a:avLst/>
          </a:prstGeom>
          <a:noFill/>
        </p:spPr>
        <p:txBody>
          <a:bodyPr wrap="none" rtlCol="0">
            <a:spAutoFit/>
          </a:bodyPr>
          <a:lstStyle/>
          <a:p>
            <a:r>
              <a:rPr lang="en-US" altLang="zh-CN" b="1" dirty="0">
                <a:solidFill>
                  <a:schemeClr val="accent1">
                    <a:lumMod val="75000"/>
                  </a:schemeClr>
                </a:solidFill>
                <a:latin typeface="微软雅黑" pitchFamily="34" charset="-122"/>
                <a:ea typeface="微软雅黑" pitchFamily="34" charset="-122"/>
              </a:rPr>
              <a:t>2019</a:t>
            </a:r>
            <a:r>
              <a:rPr lang="zh-CN" altLang="en-US" b="1" dirty="0">
                <a:solidFill>
                  <a:schemeClr val="accent1">
                    <a:lumMod val="75000"/>
                  </a:schemeClr>
                </a:solidFill>
                <a:latin typeface="微软雅黑" pitchFamily="34" charset="-122"/>
                <a:ea typeface="微软雅黑" pitchFamily="34" charset="-122"/>
              </a:rPr>
              <a:t>年 </a:t>
            </a:r>
            <a:r>
              <a:rPr lang="en-US" altLang="zh-CN" b="1" dirty="0">
                <a:solidFill>
                  <a:schemeClr val="accent1">
                    <a:lumMod val="75000"/>
                  </a:schemeClr>
                </a:solidFill>
                <a:latin typeface="微软雅黑" pitchFamily="34" charset="-122"/>
                <a:ea typeface="微软雅黑" pitchFamily="34" charset="-122"/>
              </a:rPr>
              <a:t>01</a:t>
            </a:r>
            <a:r>
              <a:rPr lang="zh-CN" altLang="en-US" b="1" dirty="0">
                <a:solidFill>
                  <a:schemeClr val="accent1">
                    <a:lumMod val="75000"/>
                  </a:schemeClr>
                </a:solidFill>
                <a:latin typeface="微软雅黑" pitchFamily="34" charset="-122"/>
                <a:ea typeface="微软雅黑" pitchFamily="34" charset="-122"/>
              </a:rPr>
              <a:t>月</a:t>
            </a:r>
            <a:r>
              <a:rPr lang="en-US" altLang="zh-CN" b="1" dirty="0">
                <a:solidFill>
                  <a:schemeClr val="accent1">
                    <a:lumMod val="75000"/>
                  </a:schemeClr>
                </a:solidFill>
                <a:latin typeface="微软雅黑" pitchFamily="34" charset="-122"/>
                <a:ea typeface="微软雅黑" pitchFamily="34" charset="-122"/>
              </a:rPr>
              <a:t>-</a:t>
            </a:r>
          </a:p>
          <a:p>
            <a:r>
              <a:rPr lang="en-US" altLang="zh-CN" b="1" dirty="0">
                <a:solidFill>
                  <a:schemeClr val="accent1">
                    <a:lumMod val="75000"/>
                  </a:schemeClr>
                </a:solidFill>
                <a:latin typeface="微软雅黑" pitchFamily="34" charset="-122"/>
                <a:ea typeface="微软雅黑" pitchFamily="34" charset="-122"/>
              </a:rPr>
              <a:t>2019</a:t>
            </a:r>
            <a:r>
              <a:rPr lang="zh-CN" altLang="en-US" b="1" dirty="0">
                <a:solidFill>
                  <a:schemeClr val="accent1">
                    <a:lumMod val="75000"/>
                  </a:schemeClr>
                </a:solidFill>
                <a:latin typeface="微软雅黑" pitchFamily="34" charset="-122"/>
                <a:ea typeface="微软雅黑" pitchFamily="34" charset="-122"/>
              </a:rPr>
              <a:t>年</a:t>
            </a:r>
            <a:r>
              <a:rPr lang="en-US" altLang="zh-CN" b="1" dirty="0">
                <a:solidFill>
                  <a:schemeClr val="accent1">
                    <a:lumMod val="75000"/>
                  </a:schemeClr>
                </a:solidFill>
                <a:latin typeface="微软雅黑" pitchFamily="34" charset="-122"/>
                <a:ea typeface="微软雅黑" pitchFamily="34" charset="-122"/>
              </a:rPr>
              <a:t>04</a:t>
            </a:r>
            <a:r>
              <a:rPr lang="zh-CN" altLang="en-US" b="1" dirty="0">
                <a:solidFill>
                  <a:schemeClr val="accent1">
                    <a:lumMod val="75000"/>
                  </a:schemeClr>
                </a:solidFill>
                <a:latin typeface="微软雅黑" pitchFamily="34" charset="-122"/>
                <a:ea typeface="微软雅黑" pitchFamily="34" charset="-122"/>
              </a:rPr>
              <a:t>月</a:t>
            </a:r>
          </a:p>
        </p:txBody>
      </p:sp>
      <p:sp>
        <p:nvSpPr>
          <p:cNvPr id="33" name="TextBox 32"/>
          <p:cNvSpPr txBox="1"/>
          <p:nvPr/>
        </p:nvSpPr>
        <p:spPr>
          <a:xfrm>
            <a:off x="7081199" y="3913084"/>
            <a:ext cx="1822028" cy="795795"/>
          </a:xfrm>
          <a:prstGeom prst="rect">
            <a:avLst/>
          </a:prstGeom>
          <a:noFill/>
        </p:spPr>
        <p:txBody>
          <a:bodyPr wrap="square" rtlCol="0">
            <a:spAutoFit/>
          </a:bodyPr>
          <a:lstStyle/>
          <a:p>
            <a:pPr algn="ctr">
              <a:lnSpc>
                <a:spcPct val="150000"/>
              </a:lnSpc>
              <a:defRPr/>
            </a:pPr>
            <a:r>
              <a:rPr lang="zh-CN" altLang="en-US" sz="1600">
                <a:solidFill>
                  <a:srgbClr val="000000"/>
                </a:solidFill>
                <a:latin typeface="华文新魏" pitchFamily="2" charset="-122"/>
                <a:ea typeface="华文新魏" pitchFamily="2" charset="-122"/>
              </a:rPr>
              <a:t>完成研究内容第</a:t>
            </a:r>
            <a:r>
              <a:rPr lang="en-US" altLang="zh-CN" sz="1600">
                <a:solidFill>
                  <a:srgbClr val="000000"/>
                </a:solidFill>
                <a:latin typeface="华文新魏" pitchFamily="2" charset="-122"/>
                <a:ea typeface="华文新魏" pitchFamily="2" charset="-122"/>
              </a:rPr>
              <a:t>3</a:t>
            </a:r>
            <a:r>
              <a:rPr lang="zh-CN" altLang="en-US" sz="1600">
                <a:solidFill>
                  <a:srgbClr val="000000"/>
                </a:solidFill>
                <a:latin typeface="华文新魏" pitchFamily="2" charset="-122"/>
                <a:ea typeface="华文新魏" pitchFamily="2" charset="-122"/>
              </a:rPr>
              <a:t>部分</a:t>
            </a:r>
            <a:r>
              <a:rPr lang="en-US" altLang="zh-CN" sz="1600">
                <a:solidFill>
                  <a:srgbClr val="000000"/>
                </a:solidFill>
                <a:latin typeface="华文新魏" pitchFamily="2" charset="-122"/>
                <a:ea typeface="华文新魏" pitchFamily="2" charset="-122"/>
              </a:rPr>
              <a:t>(</a:t>
            </a:r>
            <a:r>
              <a:rPr lang="zh-CN" altLang="en-US" sz="1600">
                <a:solidFill>
                  <a:srgbClr val="000000"/>
                </a:solidFill>
                <a:latin typeface="华文新魏" pitchFamily="2" charset="-122"/>
                <a:ea typeface="华文新魏" pitchFamily="2" charset="-122"/>
              </a:rPr>
              <a:t>进行中</a:t>
            </a:r>
            <a:r>
              <a:rPr lang="en-US" altLang="zh-CN" sz="1600">
                <a:solidFill>
                  <a:srgbClr val="000000"/>
                </a:solidFill>
                <a:latin typeface="华文新魏" pitchFamily="2" charset="-122"/>
                <a:ea typeface="华文新魏" pitchFamily="2" charset="-122"/>
              </a:rPr>
              <a:t>)</a:t>
            </a:r>
            <a:endParaRPr lang="zh-CN" altLang="en-US" sz="1600" dirty="0">
              <a:solidFill>
                <a:srgbClr val="000000"/>
              </a:solidFill>
              <a:latin typeface="华文新魏" pitchFamily="2" charset="-122"/>
              <a:ea typeface="华文新魏" pitchFamily="2" charset="-122"/>
            </a:endParaRPr>
          </a:p>
        </p:txBody>
      </p:sp>
      <p:sp>
        <p:nvSpPr>
          <p:cNvPr id="34" name="TextBox 33"/>
          <p:cNvSpPr txBox="1"/>
          <p:nvPr/>
        </p:nvSpPr>
        <p:spPr>
          <a:xfrm>
            <a:off x="7299903" y="2966425"/>
            <a:ext cx="1603324" cy="646331"/>
          </a:xfrm>
          <a:prstGeom prst="rect">
            <a:avLst/>
          </a:prstGeom>
          <a:noFill/>
        </p:spPr>
        <p:txBody>
          <a:bodyPr wrap="none" rtlCol="0">
            <a:spAutoFit/>
          </a:bodyPr>
          <a:lstStyle/>
          <a:p>
            <a:r>
              <a:rPr lang="en-US" altLang="zh-CN" b="1" dirty="0">
                <a:solidFill>
                  <a:schemeClr val="accent1">
                    <a:lumMod val="75000"/>
                  </a:schemeClr>
                </a:solidFill>
                <a:latin typeface="微软雅黑" pitchFamily="34" charset="-122"/>
                <a:ea typeface="微软雅黑" pitchFamily="34" charset="-122"/>
              </a:rPr>
              <a:t>2019</a:t>
            </a:r>
            <a:r>
              <a:rPr lang="zh-CN" altLang="en-US" b="1" dirty="0">
                <a:solidFill>
                  <a:schemeClr val="accent1">
                    <a:lumMod val="75000"/>
                  </a:schemeClr>
                </a:solidFill>
                <a:latin typeface="微软雅黑" pitchFamily="34" charset="-122"/>
                <a:ea typeface="微软雅黑" pitchFamily="34" charset="-122"/>
              </a:rPr>
              <a:t>年</a:t>
            </a:r>
            <a:r>
              <a:rPr lang="en-US" altLang="zh-CN" b="1" dirty="0">
                <a:solidFill>
                  <a:schemeClr val="accent1">
                    <a:lumMod val="75000"/>
                  </a:schemeClr>
                </a:solidFill>
                <a:latin typeface="微软雅黑" pitchFamily="34" charset="-122"/>
                <a:ea typeface="微软雅黑" pitchFamily="34" charset="-122"/>
              </a:rPr>
              <a:t>04</a:t>
            </a:r>
            <a:r>
              <a:rPr lang="zh-CN" altLang="en-US" b="1" dirty="0">
                <a:solidFill>
                  <a:schemeClr val="accent1">
                    <a:lumMod val="75000"/>
                  </a:schemeClr>
                </a:solidFill>
                <a:latin typeface="微软雅黑" pitchFamily="34" charset="-122"/>
                <a:ea typeface="微软雅黑" pitchFamily="34" charset="-122"/>
              </a:rPr>
              <a:t>月</a:t>
            </a:r>
            <a:r>
              <a:rPr lang="en-US" altLang="zh-CN" b="1" dirty="0">
                <a:solidFill>
                  <a:schemeClr val="accent1">
                    <a:lumMod val="75000"/>
                  </a:schemeClr>
                </a:solidFill>
                <a:latin typeface="微软雅黑" pitchFamily="34" charset="-122"/>
                <a:ea typeface="微软雅黑" pitchFamily="34" charset="-122"/>
              </a:rPr>
              <a:t>-</a:t>
            </a:r>
          </a:p>
          <a:p>
            <a:r>
              <a:rPr lang="en-US" altLang="zh-CN" b="1" dirty="0">
                <a:solidFill>
                  <a:schemeClr val="accent1">
                    <a:lumMod val="75000"/>
                  </a:schemeClr>
                </a:solidFill>
                <a:latin typeface="微软雅黑" pitchFamily="34" charset="-122"/>
                <a:ea typeface="微软雅黑" pitchFamily="34" charset="-122"/>
              </a:rPr>
              <a:t>2019</a:t>
            </a:r>
            <a:r>
              <a:rPr lang="zh-CN" altLang="en-US" b="1" dirty="0">
                <a:solidFill>
                  <a:schemeClr val="accent1">
                    <a:lumMod val="75000"/>
                  </a:schemeClr>
                </a:solidFill>
                <a:latin typeface="微软雅黑" pitchFamily="34" charset="-122"/>
                <a:ea typeface="微软雅黑" pitchFamily="34" charset="-122"/>
              </a:rPr>
              <a:t>年</a:t>
            </a:r>
            <a:r>
              <a:rPr lang="en-US" altLang="zh-CN" b="1" dirty="0">
                <a:solidFill>
                  <a:schemeClr val="accent1">
                    <a:lumMod val="75000"/>
                  </a:schemeClr>
                </a:solidFill>
                <a:latin typeface="微软雅黑" pitchFamily="34" charset="-122"/>
                <a:ea typeface="微软雅黑" pitchFamily="34" charset="-122"/>
              </a:rPr>
              <a:t>07</a:t>
            </a:r>
            <a:r>
              <a:rPr lang="zh-CN" altLang="en-US" b="1" dirty="0">
                <a:solidFill>
                  <a:schemeClr val="accent1">
                    <a:lumMod val="75000"/>
                  </a:schemeClr>
                </a:solidFill>
                <a:latin typeface="微软雅黑" pitchFamily="34" charset="-122"/>
                <a:ea typeface="微软雅黑" pitchFamily="34" charset="-122"/>
              </a:rPr>
              <a:t>月</a:t>
            </a:r>
          </a:p>
        </p:txBody>
      </p:sp>
      <p:grpSp>
        <p:nvGrpSpPr>
          <p:cNvPr id="35" name="组合 34">
            <a:extLst>
              <a:ext uri="{FF2B5EF4-FFF2-40B4-BE49-F238E27FC236}">
                <a16:creationId xmlns:a16="http://schemas.microsoft.com/office/drawing/2014/main" id="{4F9D04AD-C09E-409A-9FB5-A994D466A274}"/>
              </a:ext>
            </a:extLst>
          </p:cNvPr>
          <p:cNvGrpSpPr/>
          <p:nvPr/>
        </p:nvGrpSpPr>
        <p:grpSpPr>
          <a:xfrm>
            <a:off x="9565888" y="1870645"/>
            <a:ext cx="954000" cy="976427"/>
            <a:chOff x="1691680" y="4756829"/>
            <a:chExt cx="954000" cy="976427"/>
          </a:xfrm>
        </p:grpSpPr>
        <p:sp>
          <p:nvSpPr>
            <p:cNvPr id="36" name="矩形 35">
              <a:extLst>
                <a:ext uri="{FF2B5EF4-FFF2-40B4-BE49-F238E27FC236}">
                  <a16:creationId xmlns:a16="http://schemas.microsoft.com/office/drawing/2014/main" id="{3BE5726B-6CD1-460C-BFA5-25E64C3917D3}"/>
                </a:ext>
              </a:extLst>
            </p:cNvPr>
            <p:cNvSpPr/>
            <p:nvPr/>
          </p:nvSpPr>
          <p:spPr>
            <a:xfrm rot="1091646">
              <a:off x="1762139" y="5025748"/>
              <a:ext cx="696758" cy="3600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a:extLst>
                <a:ext uri="{FF2B5EF4-FFF2-40B4-BE49-F238E27FC236}">
                  <a16:creationId xmlns:a16="http://schemas.microsoft.com/office/drawing/2014/main" id="{2A96F69C-8D30-465A-ABA5-AF99A74EADE3}"/>
                </a:ext>
              </a:extLst>
            </p:cNvPr>
            <p:cNvSpPr/>
            <p:nvPr/>
          </p:nvSpPr>
          <p:spPr>
            <a:xfrm>
              <a:off x="1691680" y="5013176"/>
              <a:ext cx="720080" cy="72008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平行四边形 37">
              <a:extLst>
                <a:ext uri="{FF2B5EF4-FFF2-40B4-BE49-F238E27FC236}">
                  <a16:creationId xmlns:a16="http://schemas.microsoft.com/office/drawing/2014/main" id="{54527427-E623-4DD0-834A-A9000AAAC4B0}"/>
                </a:ext>
              </a:extLst>
            </p:cNvPr>
            <p:cNvSpPr/>
            <p:nvPr/>
          </p:nvSpPr>
          <p:spPr>
            <a:xfrm>
              <a:off x="1691680" y="4756829"/>
              <a:ext cx="954000" cy="540060"/>
            </a:xfrm>
            <a:prstGeom prst="parallelogram">
              <a:avLst>
                <a:gd name="adj" fmla="val 36492"/>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a:extLst>
                <a:ext uri="{FF2B5EF4-FFF2-40B4-BE49-F238E27FC236}">
                  <a16:creationId xmlns:a16="http://schemas.microsoft.com/office/drawing/2014/main" id="{35222599-0439-4008-8316-B2ED2F19BE3C}"/>
                </a:ext>
              </a:extLst>
            </p:cNvPr>
            <p:cNvSpPr/>
            <p:nvPr/>
          </p:nvSpPr>
          <p:spPr>
            <a:xfrm>
              <a:off x="1835696" y="5157192"/>
              <a:ext cx="432048" cy="4320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accent1">
                      <a:lumMod val="75000"/>
                    </a:schemeClr>
                  </a:solidFill>
                  <a:latin typeface="Arial" pitchFamily="34" charset="0"/>
                  <a:cs typeface="Arial" pitchFamily="34" charset="0"/>
                </a:rPr>
                <a:t>5</a:t>
              </a:r>
              <a:endParaRPr lang="zh-CN" altLang="en-US" dirty="0">
                <a:solidFill>
                  <a:schemeClr val="accent1">
                    <a:lumMod val="75000"/>
                  </a:schemeClr>
                </a:solidFill>
                <a:latin typeface="Arial" pitchFamily="34" charset="0"/>
                <a:cs typeface="Arial" pitchFamily="34" charset="0"/>
              </a:endParaRPr>
            </a:p>
          </p:txBody>
        </p:sp>
      </p:grpSp>
      <p:sp>
        <p:nvSpPr>
          <p:cNvPr id="40" name="TextBox 33">
            <a:extLst>
              <a:ext uri="{FF2B5EF4-FFF2-40B4-BE49-F238E27FC236}">
                <a16:creationId xmlns:a16="http://schemas.microsoft.com/office/drawing/2014/main" id="{F5249088-544E-454E-BC03-3673277D0680}"/>
              </a:ext>
            </a:extLst>
          </p:cNvPr>
          <p:cNvSpPr txBox="1"/>
          <p:nvPr/>
        </p:nvSpPr>
        <p:spPr>
          <a:xfrm>
            <a:off x="9092702" y="2962415"/>
            <a:ext cx="1672253" cy="646331"/>
          </a:xfrm>
          <a:prstGeom prst="rect">
            <a:avLst/>
          </a:prstGeom>
          <a:noFill/>
        </p:spPr>
        <p:txBody>
          <a:bodyPr wrap="none" rtlCol="0">
            <a:spAutoFit/>
          </a:bodyPr>
          <a:lstStyle/>
          <a:p>
            <a:r>
              <a:rPr lang="en-US" altLang="zh-CN" b="1" dirty="0">
                <a:solidFill>
                  <a:schemeClr val="accent1">
                    <a:lumMod val="75000"/>
                  </a:schemeClr>
                </a:solidFill>
                <a:latin typeface="微软雅黑" pitchFamily="34" charset="-122"/>
                <a:ea typeface="微软雅黑" pitchFamily="34" charset="-122"/>
              </a:rPr>
              <a:t>2019</a:t>
            </a:r>
            <a:r>
              <a:rPr lang="zh-CN" altLang="en-US" b="1" dirty="0">
                <a:solidFill>
                  <a:schemeClr val="accent1">
                    <a:lumMod val="75000"/>
                  </a:schemeClr>
                </a:solidFill>
                <a:latin typeface="微软雅黑" pitchFamily="34" charset="-122"/>
                <a:ea typeface="微软雅黑" pitchFamily="34" charset="-122"/>
              </a:rPr>
              <a:t>年 </a:t>
            </a:r>
            <a:r>
              <a:rPr lang="en-US" altLang="zh-CN" b="1" dirty="0">
                <a:solidFill>
                  <a:schemeClr val="accent1">
                    <a:lumMod val="75000"/>
                  </a:schemeClr>
                </a:solidFill>
                <a:latin typeface="微软雅黑" pitchFamily="34" charset="-122"/>
                <a:ea typeface="微软雅黑" pitchFamily="34" charset="-122"/>
              </a:rPr>
              <a:t>08</a:t>
            </a:r>
            <a:r>
              <a:rPr lang="zh-CN" altLang="en-US" b="1" dirty="0">
                <a:solidFill>
                  <a:schemeClr val="accent1">
                    <a:lumMod val="75000"/>
                  </a:schemeClr>
                </a:solidFill>
                <a:latin typeface="微软雅黑" pitchFamily="34" charset="-122"/>
                <a:ea typeface="微软雅黑" pitchFamily="34" charset="-122"/>
              </a:rPr>
              <a:t>月</a:t>
            </a:r>
            <a:r>
              <a:rPr lang="en-US" altLang="zh-CN" b="1" dirty="0">
                <a:solidFill>
                  <a:schemeClr val="accent1">
                    <a:lumMod val="75000"/>
                  </a:schemeClr>
                </a:solidFill>
                <a:latin typeface="微软雅黑" pitchFamily="34" charset="-122"/>
                <a:ea typeface="微软雅黑" pitchFamily="34" charset="-122"/>
              </a:rPr>
              <a:t>-</a:t>
            </a:r>
          </a:p>
          <a:p>
            <a:r>
              <a:rPr lang="en-US" altLang="zh-CN" b="1" dirty="0">
                <a:solidFill>
                  <a:schemeClr val="accent1">
                    <a:lumMod val="75000"/>
                  </a:schemeClr>
                </a:solidFill>
                <a:latin typeface="微软雅黑" pitchFamily="34" charset="-122"/>
                <a:ea typeface="微软雅黑" pitchFamily="34" charset="-122"/>
              </a:rPr>
              <a:t>2019</a:t>
            </a:r>
            <a:r>
              <a:rPr lang="zh-CN" altLang="en-US" b="1" dirty="0">
                <a:solidFill>
                  <a:schemeClr val="accent1">
                    <a:lumMod val="75000"/>
                  </a:schemeClr>
                </a:solidFill>
                <a:latin typeface="微软雅黑" pitchFamily="34" charset="-122"/>
                <a:ea typeface="微软雅黑" pitchFamily="34" charset="-122"/>
              </a:rPr>
              <a:t>年</a:t>
            </a:r>
            <a:r>
              <a:rPr lang="en-US" altLang="zh-CN" b="1" dirty="0">
                <a:solidFill>
                  <a:schemeClr val="accent1">
                    <a:lumMod val="75000"/>
                  </a:schemeClr>
                </a:solidFill>
                <a:latin typeface="微软雅黑" pitchFamily="34" charset="-122"/>
                <a:ea typeface="微软雅黑" pitchFamily="34" charset="-122"/>
              </a:rPr>
              <a:t>12</a:t>
            </a:r>
            <a:r>
              <a:rPr lang="zh-CN" altLang="en-US" b="1" dirty="0">
                <a:solidFill>
                  <a:schemeClr val="accent1">
                    <a:lumMod val="75000"/>
                  </a:schemeClr>
                </a:solidFill>
                <a:latin typeface="微软雅黑" pitchFamily="34" charset="-122"/>
                <a:ea typeface="微软雅黑" pitchFamily="34" charset="-122"/>
              </a:rPr>
              <a:t>月</a:t>
            </a:r>
          </a:p>
        </p:txBody>
      </p:sp>
      <p:sp>
        <p:nvSpPr>
          <p:cNvPr id="42" name="TextBox 32">
            <a:extLst>
              <a:ext uri="{FF2B5EF4-FFF2-40B4-BE49-F238E27FC236}">
                <a16:creationId xmlns:a16="http://schemas.microsoft.com/office/drawing/2014/main" id="{30C1A03E-750F-4AF3-848F-F5778C802729}"/>
              </a:ext>
            </a:extLst>
          </p:cNvPr>
          <p:cNvSpPr txBox="1"/>
          <p:nvPr/>
        </p:nvSpPr>
        <p:spPr>
          <a:xfrm>
            <a:off x="9014914" y="3988637"/>
            <a:ext cx="1822028" cy="426463"/>
          </a:xfrm>
          <a:prstGeom prst="rect">
            <a:avLst/>
          </a:prstGeom>
          <a:noFill/>
        </p:spPr>
        <p:txBody>
          <a:bodyPr wrap="square" rtlCol="0">
            <a:spAutoFit/>
          </a:bodyPr>
          <a:lstStyle/>
          <a:p>
            <a:pPr algn="ctr">
              <a:lnSpc>
                <a:spcPct val="150000"/>
              </a:lnSpc>
              <a:defRPr/>
            </a:pPr>
            <a:r>
              <a:rPr lang="zh-CN" altLang="en-US" sz="1600" dirty="0">
                <a:solidFill>
                  <a:srgbClr val="000000"/>
                </a:solidFill>
                <a:latin typeface="华文新魏" pitchFamily="2" charset="-122"/>
                <a:ea typeface="华文新魏" pitchFamily="2" charset="-122"/>
              </a:rPr>
              <a:t>撰写硕士毕业论文</a:t>
            </a:r>
          </a:p>
        </p:txBody>
      </p:sp>
    </p:spTree>
    <p:extLst>
      <p:ext uri="{BB962C8B-B14F-4D97-AF65-F5344CB8AC3E}">
        <p14:creationId xmlns:p14="http://schemas.microsoft.com/office/powerpoint/2010/main" val="42494896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表格 8">
            <a:extLst>
              <a:ext uri="{FF2B5EF4-FFF2-40B4-BE49-F238E27FC236}">
                <a16:creationId xmlns:a16="http://schemas.microsoft.com/office/drawing/2014/main" id="{C27BF0F8-1B4D-4EF8-B707-A1CC33F07F9A}"/>
              </a:ext>
            </a:extLst>
          </p:cNvPr>
          <p:cNvGraphicFramePr>
            <a:graphicFrameLocks noGrp="1"/>
          </p:cNvGraphicFramePr>
          <p:nvPr/>
        </p:nvGraphicFramePr>
        <p:xfrm>
          <a:off x="1847528" y="548680"/>
          <a:ext cx="6624000" cy="670992"/>
        </p:xfrm>
        <a:graphic>
          <a:graphicData uri="http://schemas.openxmlformats.org/drawingml/2006/table">
            <a:tbl>
              <a:tblPr firstRow="1" bandRow="1">
                <a:tableStyleId>{5C22544A-7EE6-4342-B048-85BDC9FD1C3A}</a:tableStyleId>
              </a:tblPr>
              <a:tblGrid>
                <a:gridCol w="1656000">
                  <a:extLst>
                    <a:ext uri="{9D8B030D-6E8A-4147-A177-3AD203B41FA5}">
                      <a16:colId xmlns:a16="http://schemas.microsoft.com/office/drawing/2014/main" val="20000"/>
                    </a:ext>
                  </a:extLst>
                </a:gridCol>
                <a:gridCol w="1656000">
                  <a:extLst>
                    <a:ext uri="{9D8B030D-6E8A-4147-A177-3AD203B41FA5}">
                      <a16:colId xmlns:a16="http://schemas.microsoft.com/office/drawing/2014/main" val="20001"/>
                    </a:ext>
                  </a:extLst>
                </a:gridCol>
                <a:gridCol w="1656000">
                  <a:extLst>
                    <a:ext uri="{9D8B030D-6E8A-4147-A177-3AD203B41FA5}">
                      <a16:colId xmlns:a16="http://schemas.microsoft.com/office/drawing/2014/main" val="20002"/>
                    </a:ext>
                  </a:extLst>
                </a:gridCol>
                <a:gridCol w="1656000">
                  <a:extLst>
                    <a:ext uri="{9D8B030D-6E8A-4147-A177-3AD203B41FA5}">
                      <a16:colId xmlns:a16="http://schemas.microsoft.com/office/drawing/2014/main" val="20003"/>
                    </a:ext>
                  </a:extLst>
                </a:gridCol>
              </a:tblGrid>
              <a:tr h="504055">
                <a:tc rowSpan="2">
                  <a:txBody>
                    <a:bodyPr/>
                    <a:lstStyle/>
                    <a:p>
                      <a:pPr algn="ctr"/>
                      <a:r>
                        <a:rPr lang="zh-CN" altLang="en-US" sz="1800" b="1" dirty="0">
                          <a:latin typeface="微软雅黑" pitchFamily="34" charset="-122"/>
                          <a:ea typeface="微软雅黑" pitchFamily="34" charset="-122"/>
                        </a:rPr>
                        <a:t>背景介绍及研究意义</a:t>
                      </a:r>
                      <a:endParaRPr lang="zh-CN" altLang="en-US" sz="1400" b="1" dirty="0">
                        <a:latin typeface="微软雅黑" pitchFamily="34" charset="-122"/>
                        <a:ea typeface="微软雅黑" pitchFamily="34" charset="-122"/>
                      </a:endParaRPr>
                    </a:p>
                  </a:txBody>
                  <a:tcPr anchor="ctr">
                    <a:lnL w="3810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zh-CN" altLang="en-US" b="1" dirty="0">
                          <a:solidFill>
                            <a:schemeClr val="accent1">
                              <a:lumMod val="75000"/>
                            </a:schemeClr>
                          </a:solidFill>
                          <a:latin typeface="微软雅黑" pitchFamily="34" charset="-122"/>
                          <a:ea typeface="微软雅黑" pitchFamily="34" charset="-122"/>
                        </a:rPr>
                        <a:t>研究内容</a:t>
                      </a:r>
                    </a:p>
                  </a:txBody>
                  <a:tcPr anchor="b">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b="1" dirty="0">
                          <a:solidFill>
                            <a:schemeClr val="accent1">
                              <a:lumMod val="75000"/>
                            </a:schemeClr>
                          </a:solidFill>
                          <a:latin typeface="微软雅黑" pitchFamily="34" charset="-122"/>
                          <a:ea typeface="微软雅黑" pitchFamily="34" charset="-122"/>
                        </a:rPr>
                        <a:t>研究计划</a:t>
                      </a:r>
                    </a:p>
                  </a:txBody>
                  <a:tcPr anchor="b">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b="1" dirty="0">
                          <a:solidFill>
                            <a:schemeClr val="accent1">
                              <a:lumMod val="75000"/>
                            </a:schemeClr>
                          </a:solidFill>
                          <a:latin typeface="微软雅黑" pitchFamily="34" charset="-122"/>
                          <a:ea typeface="微软雅黑" pitchFamily="34" charset="-122"/>
                        </a:rPr>
                        <a:t>研究成果</a:t>
                      </a:r>
                    </a:p>
                  </a:txBody>
                  <a:tcPr anchor="b">
                    <a:lnL w="5715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166937">
                <a:tc vMerge="1">
                  <a:txBody>
                    <a:bodyPr/>
                    <a:lstStyle/>
                    <a:p>
                      <a:pPr algn="ctr"/>
                      <a:endParaRPr lang="zh-CN" altLang="en-US" sz="1600" b="0" dirty="0">
                        <a:latin typeface="微软雅黑" pitchFamily="34" charset="-122"/>
                        <a:ea typeface="微软雅黑" pitchFamily="34" charset="-122"/>
                      </a:endParaRPr>
                    </a:p>
                  </a:txBody>
                  <a:tcPr anchor="ctr">
                    <a:lnT w="38100" cap="flat" cmpd="sng" algn="ctr">
                      <a:solidFill>
                        <a:schemeClr val="accent1">
                          <a:lumMod val="75000"/>
                        </a:schemeClr>
                      </a:solidFill>
                      <a:prstDash val="solid"/>
                      <a:round/>
                      <a:headEnd type="none" w="med" len="med"/>
                      <a:tailEnd type="none" w="med" len="med"/>
                    </a:lnT>
                  </a:tcPr>
                </a:tc>
                <a:tc>
                  <a:txBody>
                    <a:bodyPr/>
                    <a:lstStyle/>
                    <a:p>
                      <a:pPr algn="ctr"/>
                      <a:endParaRPr lang="zh-CN" altLang="en-US" sz="100" b="1" dirty="0">
                        <a:solidFill>
                          <a:schemeClr val="accent1">
                            <a:lumMod val="75000"/>
                          </a:schemeClr>
                        </a:solidFill>
                        <a:latin typeface="微软雅黑" pitchFamily="34" charset="-122"/>
                        <a:ea typeface="微软雅黑" pitchFamily="34" charset="-122"/>
                      </a:endParaRP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zh-CN" altLang="en-US" sz="100" b="1" dirty="0">
                        <a:solidFill>
                          <a:schemeClr val="accent1">
                            <a:lumMod val="75000"/>
                          </a:schemeClr>
                        </a:solidFill>
                        <a:latin typeface="微软雅黑" pitchFamily="34" charset="-122"/>
                        <a:ea typeface="微软雅黑" pitchFamily="34" charset="-122"/>
                      </a:endParaRP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zh-CN" altLang="en-US" sz="100" b="1" dirty="0">
                        <a:solidFill>
                          <a:schemeClr val="accent1">
                            <a:lumMod val="75000"/>
                          </a:schemeClr>
                        </a:solidFill>
                        <a:latin typeface="微软雅黑" pitchFamily="34" charset="-122"/>
                        <a:ea typeface="微软雅黑" pitchFamily="34" charset="-122"/>
                      </a:endParaRP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10001"/>
                  </a:ext>
                </a:extLst>
              </a:tr>
            </a:tbl>
          </a:graphicData>
        </a:graphic>
      </p:graphicFrame>
      <p:sp>
        <p:nvSpPr>
          <p:cNvPr id="4" name="文本框 3">
            <a:extLst>
              <a:ext uri="{FF2B5EF4-FFF2-40B4-BE49-F238E27FC236}">
                <a16:creationId xmlns:a16="http://schemas.microsoft.com/office/drawing/2014/main" id="{D036B5A6-669B-487F-88FC-EACBDD19AC58}"/>
              </a:ext>
            </a:extLst>
          </p:cNvPr>
          <p:cNvSpPr txBox="1"/>
          <p:nvPr/>
        </p:nvSpPr>
        <p:spPr>
          <a:xfrm>
            <a:off x="661350" y="1359803"/>
            <a:ext cx="6159136" cy="369332"/>
          </a:xfrm>
          <a:prstGeom prst="rect">
            <a:avLst/>
          </a:prstGeom>
          <a:noFill/>
        </p:spPr>
        <p:txBody>
          <a:bodyPr wrap="square">
            <a:spAutoFit/>
          </a:bodyPr>
          <a:lstStyle/>
          <a:p>
            <a:pPr marL="355600" indent="-355600">
              <a:spcBef>
                <a:spcPct val="50000"/>
              </a:spcBef>
              <a:buClr>
                <a:srgbClr val="FF0000"/>
              </a:buClr>
              <a:buSzPct val="130000"/>
              <a:buFont typeface="Wingdings" panose="05000000000000000000" pitchFamily="2" charset="2"/>
              <a:buBlip>
                <a:blip r:embed="rId2"/>
              </a:buBlip>
              <a:tabLst>
                <a:tab pos="5137150" algn="l"/>
              </a:tabLst>
            </a:pPr>
            <a:r>
              <a:rPr lang="zh-CN" altLang="en-US" b="1" dirty="0">
                <a:solidFill>
                  <a:schemeClr val="accent2"/>
                </a:solidFill>
              </a:rPr>
              <a:t>点模式</a:t>
            </a:r>
            <a:r>
              <a:rPr lang="en-AU" altLang="zh-CN" b="1" dirty="0">
                <a:solidFill>
                  <a:schemeClr val="accent2"/>
                </a:solidFill>
              </a:rPr>
              <a:t>: </a:t>
            </a:r>
            <a:r>
              <a:rPr lang="zh-CN" altLang="en-US" b="1" dirty="0">
                <a:solidFill>
                  <a:schemeClr val="accent2"/>
                </a:solidFill>
              </a:rPr>
              <a:t>点</a:t>
            </a:r>
            <a:r>
              <a:rPr lang="en-US" altLang="zh-CN" b="1" dirty="0">
                <a:solidFill>
                  <a:schemeClr val="accent2"/>
                </a:solidFill>
              </a:rPr>
              <a:t>/</a:t>
            </a:r>
            <a:r>
              <a:rPr lang="zh-CN" altLang="en-US" b="1" dirty="0">
                <a:solidFill>
                  <a:schemeClr val="accent2"/>
                </a:solidFill>
              </a:rPr>
              <a:t>特征的集合</a:t>
            </a:r>
            <a:r>
              <a:rPr lang="en-US" altLang="zh-CN" b="1" dirty="0">
                <a:solidFill>
                  <a:schemeClr val="accent2"/>
                </a:solidFill>
              </a:rPr>
              <a:t>/</a:t>
            </a:r>
            <a:r>
              <a:rPr lang="zh-CN" altLang="en-US" b="1" dirty="0">
                <a:solidFill>
                  <a:schemeClr val="accent2"/>
                </a:solidFill>
              </a:rPr>
              <a:t>多集合</a:t>
            </a:r>
            <a:endParaRPr lang="en-AU" altLang="zh-CN" b="1" dirty="0">
              <a:solidFill>
                <a:schemeClr val="accent2"/>
              </a:solidFill>
            </a:endParaRPr>
          </a:p>
        </p:txBody>
      </p:sp>
      <p:sp>
        <p:nvSpPr>
          <p:cNvPr id="5" name="文本框 4">
            <a:extLst>
              <a:ext uri="{FF2B5EF4-FFF2-40B4-BE49-F238E27FC236}">
                <a16:creationId xmlns:a16="http://schemas.microsoft.com/office/drawing/2014/main" id="{380DFB42-C716-4DBE-8122-E8E5792D62E8}"/>
              </a:ext>
            </a:extLst>
          </p:cNvPr>
          <p:cNvSpPr txBox="1"/>
          <p:nvPr/>
        </p:nvSpPr>
        <p:spPr>
          <a:xfrm>
            <a:off x="1183241" y="1972020"/>
            <a:ext cx="6460052" cy="1323439"/>
          </a:xfrm>
          <a:prstGeom prst="rect">
            <a:avLst/>
          </a:prstGeom>
          <a:noFill/>
        </p:spPr>
        <p:txBody>
          <a:bodyPr wrap="square" rtlCol="0">
            <a:spAutoFit/>
          </a:bodyPr>
          <a:lstStyle/>
          <a:p>
            <a:r>
              <a:rPr lang="en-US" altLang="zh-CN" sz="2000" dirty="0"/>
              <a:t>       </a:t>
            </a:r>
            <a:r>
              <a:rPr lang="zh-CN" altLang="en-US" sz="2000" dirty="0"/>
              <a:t>而在数据科学中，点模式常常被称作“包”（多示例）。比如：图像的关键点，词袋，稀疏数据集。因此，针对点模式对象的学习算法在本质上就是基于多示例的学习算法。</a:t>
            </a:r>
            <a:endParaRPr lang="zh-CN" altLang="en-US" dirty="0"/>
          </a:p>
        </p:txBody>
      </p:sp>
      <p:pic>
        <p:nvPicPr>
          <p:cNvPr id="6" name="Picture 30">
            <a:extLst>
              <a:ext uri="{FF2B5EF4-FFF2-40B4-BE49-F238E27FC236}">
                <a16:creationId xmlns:a16="http://schemas.microsoft.com/office/drawing/2014/main" id="{091AE840-D94D-4656-B3A0-C75D60F94DE6}"/>
              </a:ext>
            </a:extLst>
          </p:cNvPr>
          <p:cNvPicPr>
            <a:picLocks noChangeAspect="1"/>
          </p:cNvPicPr>
          <p:nvPr/>
        </p:nvPicPr>
        <p:blipFill rotWithShape="1">
          <a:blip r:embed="rId3"/>
          <a:srcRect l="1027" t="1313" r="1314" b="1342"/>
          <a:stretch>
            <a:fillRect/>
          </a:stretch>
        </p:blipFill>
        <p:spPr>
          <a:xfrm>
            <a:off x="1271400" y="3941526"/>
            <a:ext cx="3141867" cy="1576480"/>
          </a:xfrm>
          <a:prstGeom prst="rect">
            <a:avLst/>
          </a:prstGeom>
        </p:spPr>
      </p:pic>
      <p:pic>
        <p:nvPicPr>
          <p:cNvPr id="7" name="Picture 36">
            <a:extLst>
              <a:ext uri="{FF2B5EF4-FFF2-40B4-BE49-F238E27FC236}">
                <a16:creationId xmlns:a16="http://schemas.microsoft.com/office/drawing/2014/main" id="{DF079A0D-9DB3-4C99-9A3C-9DD333E9B24E}"/>
              </a:ext>
            </a:extLst>
          </p:cNvPr>
          <p:cNvPicPr>
            <a:picLocks noChangeAspect="1"/>
          </p:cNvPicPr>
          <p:nvPr/>
        </p:nvPicPr>
        <p:blipFill rotWithShape="1">
          <a:blip r:embed="rId4"/>
          <a:srcRect l="930" t="1627" r="1173" b="3043"/>
          <a:stretch>
            <a:fillRect/>
          </a:stretch>
        </p:blipFill>
        <p:spPr>
          <a:xfrm>
            <a:off x="4930065" y="3941526"/>
            <a:ext cx="3267538" cy="1645817"/>
          </a:xfrm>
          <a:prstGeom prst="rect">
            <a:avLst/>
          </a:prstGeom>
        </p:spPr>
      </p:pic>
      <p:pic>
        <p:nvPicPr>
          <p:cNvPr id="8" name="Picture 45">
            <a:extLst>
              <a:ext uri="{FF2B5EF4-FFF2-40B4-BE49-F238E27FC236}">
                <a16:creationId xmlns:a16="http://schemas.microsoft.com/office/drawing/2014/main" id="{EBD99397-3405-4550-A411-06E7841C5627}"/>
              </a:ext>
            </a:extLst>
          </p:cNvPr>
          <p:cNvPicPr>
            <a:picLocks noChangeAspect="1"/>
          </p:cNvPicPr>
          <p:nvPr/>
        </p:nvPicPr>
        <p:blipFill rotWithShape="1">
          <a:blip r:embed="rId5"/>
          <a:srcRect r="2841" b="5161"/>
          <a:stretch>
            <a:fillRect/>
          </a:stretch>
        </p:blipFill>
        <p:spPr>
          <a:xfrm>
            <a:off x="8490280" y="3941526"/>
            <a:ext cx="3425914" cy="1528777"/>
          </a:xfrm>
          <a:prstGeom prst="rect">
            <a:avLst/>
          </a:prstGeom>
        </p:spPr>
      </p:pic>
      <p:sp>
        <p:nvSpPr>
          <p:cNvPr id="11" name="文本框 10">
            <a:extLst>
              <a:ext uri="{FF2B5EF4-FFF2-40B4-BE49-F238E27FC236}">
                <a16:creationId xmlns:a16="http://schemas.microsoft.com/office/drawing/2014/main" id="{C3D27EA7-5FB7-4CC6-9420-F8DE00212868}"/>
              </a:ext>
            </a:extLst>
          </p:cNvPr>
          <p:cNvSpPr txBox="1"/>
          <p:nvPr/>
        </p:nvSpPr>
        <p:spPr>
          <a:xfrm>
            <a:off x="1869425" y="5536014"/>
            <a:ext cx="1592204" cy="369332"/>
          </a:xfrm>
          <a:prstGeom prst="rect">
            <a:avLst/>
          </a:prstGeom>
          <a:noFill/>
        </p:spPr>
        <p:txBody>
          <a:bodyPr wrap="square">
            <a:spAutoFit/>
          </a:bodyPr>
          <a:lstStyle/>
          <a:p>
            <a:pPr marL="349250" indent="-349250">
              <a:spcBef>
                <a:spcPts val="600"/>
              </a:spcBef>
              <a:buClr>
                <a:srgbClr val="FF0000"/>
              </a:buClr>
              <a:buSzPct val="130000"/>
              <a:defRPr/>
            </a:pPr>
            <a:r>
              <a:rPr lang="en-AU" altLang="zh-CN" sz="1800" dirty="0">
                <a:solidFill>
                  <a:schemeClr val="accent2"/>
                </a:solidFill>
                <a:latin typeface="+mn-lt"/>
              </a:rPr>
              <a:t>SIFT key points</a:t>
            </a:r>
            <a:endParaRPr lang="en-AU" altLang="zh-CN" dirty="0">
              <a:solidFill>
                <a:schemeClr val="accent2"/>
              </a:solidFill>
              <a:latin typeface="+mn-lt"/>
            </a:endParaRPr>
          </a:p>
        </p:txBody>
      </p:sp>
      <p:sp>
        <p:nvSpPr>
          <p:cNvPr id="12" name="文本框 11">
            <a:extLst>
              <a:ext uri="{FF2B5EF4-FFF2-40B4-BE49-F238E27FC236}">
                <a16:creationId xmlns:a16="http://schemas.microsoft.com/office/drawing/2014/main" id="{E7574E83-A725-4C22-918B-773F1510FE53}"/>
              </a:ext>
            </a:extLst>
          </p:cNvPr>
          <p:cNvSpPr txBox="1"/>
          <p:nvPr/>
        </p:nvSpPr>
        <p:spPr>
          <a:xfrm>
            <a:off x="5811973" y="5587343"/>
            <a:ext cx="1503722" cy="369332"/>
          </a:xfrm>
          <a:prstGeom prst="rect">
            <a:avLst/>
          </a:prstGeom>
          <a:noFill/>
        </p:spPr>
        <p:txBody>
          <a:bodyPr wrap="square">
            <a:spAutoFit/>
          </a:bodyPr>
          <a:lstStyle/>
          <a:p>
            <a:pPr marL="349250" indent="-349250">
              <a:spcBef>
                <a:spcPts val="600"/>
              </a:spcBef>
              <a:buClr>
                <a:srgbClr val="FF0000"/>
              </a:buClr>
              <a:buSzPct val="130000"/>
              <a:defRPr/>
            </a:pPr>
            <a:r>
              <a:rPr lang="en-AU" altLang="zh-CN" sz="1800" dirty="0">
                <a:solidFill>
                  <a:schemeClr val="accent2"/>
                </a:solidFill>
                <a:latin typeface="+mn-lt"/>
              </a:rPr>
              <a:t>Bag of words</a:t>
            </a:r>
          </a:p>
        </p:txBody>
      </p:sp>
      <p:sp>
        <p:nvSpPr>
          <p:cNvPr id="13" name="文本框 12">
            <a:extLst>
              <a:ext uri="{FF2B5EF4-FFF2-40B4-BE49-F238E27FC236}">
                <a16:creationId xmlns:a16="http://schemas.microsoft.com/office/drawing/2014/main" id="{412805A2-7CE4-431D-890A-8907993CCCA9}"/>
              </a:ext>
            </a:extLst>
          </p:cNvPr>
          <p:cNvSpPr txBox="1"/>
          <p:nvPr/>
        </p:nvSpPr>
        <p:spPr>
          <a:xfrm>
            <a:off x="9408368" y="5542220"/>
            <a:ext cx="1295782" cy="369332"/>
          </a:xfrm>
          <a:prstGeom prst="rect">
            <a:avLst/>
          </a:prstGeom>
          <a:noFill/>
        </p:spPr>
        <p:txBody>
          <a:bodyPr wrap="square">
            <a:spAutoFit/>
          </a:bodyPr>
          <a:lstStyle/>
          <a:p>
            <a:pPr marL="349250" indent="-349250">
              <a:spcBef>
                <a:spcPts val="600"/>
              </a:spcBef>
              <a:buClr>
                <a:srgbClr val="FF0000"/>
              </a:buClr>
              <a:buSzPct val="130000"/>
              <a:defRPr/>
            </a:pPr>
            <a:r>
              <a:rPr lang="en-AU" altLang="zh-CN" sz="1800" dirty="0">
                <a:solidFill>
                  <a:schemeClr val="accent2"/>
                </a:solidFill>
                <a:latin typeface="+mn-lt"/>
              </a:rPr>
              <a:t>Sparse data</a:t>
            </a:r>
          </a:p>
        </p:txBody>
      </p:sp>
    </p:spTree>
    <p:extLst>
      <p:ext uri="{BB962C8B-B14F-4D97-AF65-F5344CB8AC3E}">
        <p14:creationId xmlns:p14="http://schemas.microsoft.com/office/powerpoint/2010/main" val="428624590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表格 4">
            <a:extLst>
              <a:ext uri="{FF2B5EF4-FFF2-40B4-BE49-F238E27FC236}">
                <a16:creationId xmlns:a16="http://schemas.microsoft.com/office/drawing/2014/main" id="{36B2B994-3656-4C70-BA16-F95D402BC9DA}"/>
              </a:ext>
            </a:extLst>
          </p:cNvPr>
          <p:cNvGraphicFramePr>
            <a:graphicFrameLocks noGrp="1"/>
          </p:cNvGraphicFramePr>
          <p:nvPr>
            <p:extLst>
              <p:ext uri="{D42A27DB-BD31-4B8C-83A1-F6EECF244321}">
                <p14:modId xmlns:p14="http://schemas.microsoft.com/office/powerpoint/2010/main" val="465979769"/>
              </p:ext>
            </p:extLst>
          </p:nvPr>
        </p:nvGraphicFramePr>
        <p:xfrm>
          <a:off x="1847528" y="548680"/>
          <a:ext cx="6624000" cy="804879"/>
        </p:xfrm>
        <a:graphic>
          <a:graphicData uri="http://schemas.openxmlformats.org/drawingml/2006/table">
            <a:tbl>
              <a:tblPr firstRow="1" bandRow="1">
                <a:tableStyleId>{5C22544A-7EE6-4342-B048-85BDC9FD1C3A}</a:tableStyleId>
              </a:tblPr>
              <a:tblGrid>
                <a:gridCol w="1656000">
                  <a:extLst>
                    <a:ext uri="{9D8B030D-6E8A-4147-A177-3AD203B41FA5}">
                      <a16:colId xmlns:a16="http://schemas.microsoft.com/office/drawing/2014/main" val="20001"/>
                    </a:ext>
                  </a:extLst>
                </a:gridCol>
                <a:gridCol w="1656000">
                  <a:extLst>
                    <a:ext uri="{9D8B030D-6E8A-4147-A177-3AD203B41FA5}">
                      <a16:colId xmlns:a16="http://schemas.microsoft.com/office/drawing/2014/main" val="20002"/>
                    </a:ext>
                  </a:extLst>
                </a:gridCol>
                <a:gridCol w="1656000">
                  <a:extLst>
                    <a:ext uri="{9D8B030D-6E8A-4147-A177-3AD203B41FA5}">
                      <a16:colId xmlns:a16="http://schemas.microsoft.com/office/drawing/2014/main" val="20003"/>
                    </a:ext>
                  </a:extLst>
                </a:gridCol>
                <a:gridCol w="1656000">
                  <a:extLst>
                    <a:ext uri="{9D8B030D-6E8A-4147-A177-3AD203B41FA5}">
                      <a16:colId xmlns:a16="http://schemas.microsoft.com/office/drawing/2014/main" val="710149983"/>
                    </a:ext>
                  </a:extLst>
                </a:gridCol>
              </a:tblGrid>
              <a:tr h="497601">
                <a:tc>
                  <a:txBody>
                    <a:bodyPr/>
                    <a:lstStyle/>
                    <a:p>
                      <a:pPr algn="ctr"/>
                      <a:r>
                        <a:rPr lang="zh-CN" altLang="en-US" b="0" dirty="0">
                          <a:solidFill>
                            <a:schemeClr val="accent1">
                              <a:lumMod val="75000"/>
                            </a:schemeClr>
                          </a:solidFill>
                          <a:latin typeface="微软雅黑" pitchFamily="34" charset="-122"/>
                          <a:ea typeface="微软雅黑" pitchFamily="34" charset="-122"/>
                        </a:rPr>
                        <a:t>背景介绍及研究意义</a:t>
                      </a:r>
                    </a:p>
                  </a:txBody>
                  <a:tcPr anchor="b">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b="0" dirty="0">
                          <a:solidFill>
                            <a:schemeClr val="accent1">
                              <a:lumMod val="75000"/>
                            </a:schemeClr>
                          </a:solidFill>
                          <a:latin typeface="微软雅黑" pitchFamily="34" charset="-122"/>
                          <a:ea typeface="微软雅黑" pitchFamily="34" charset="-122"/>
                        </a:rPr>
                        <a:t>研究计划</a:t>
                      </a:r>
                    </a:p>
                  </a:txBody>
                  <a:tcPr anchor="b">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b="0" dirty="0">
                          <a:solidFill>
                            <a:schemeClr val="accent1">
                              <a:lumMod val="75000"/>
                            </a:schemeClr>
                          </a:solidFill>
                          <a:latin typeface="微软雅黑" pitchFamily="34" charset="-122"/>
                          <a:ea typeface="微软雅黑" pitchFamily="34" charset="-122"/>
                        </a:rPr>
                        <a:t>论文结构</a:t>
                      </a:r>
                    </a:p>
                  </a:txBody>
                  <a:tcPr anchor="b">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b="0" dirty="0">
                          <a:solidFill>
                            <a:schemeClr val="bg1"/>
                          </a:solidFill>
                          <a:latin typeface="微软雅黑" pitchFamily="34" charset="-122"/>
                          <a:ea typeface="微软雅黑" pitchFamily="34" charset="-122"/>
                        </a:rPr>
                        <a:t>研究成果</a:t>
                      </a:r>
                    </a:p>
                  </a:txBody>
                  <a:tcPr anchor="ctr">
                    <a:lnL w="5715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376092"/>
                    </a:solidFill>
                  </a:tcPr>
                </a:tc>
                <a:extLst>
                  <a:ext uri="{0D108BD9-81ED-4DB2-BD59-A6C34878D82A}">
                    <a16:rowId xmlns:a16="http://schemas.microsoft.com/office/drawing/2014/main" val="10000"/>
                  </a:ext>
                </a:extLst>
              </a:tr>
              <a:tr h="164799">
                <a:tc>
                  <a:txBody>
                    <a:bodyPr/>
                    <a:lstStyle/>
                    <a:p>
                      <a:pPr algn="ctr"/>
                      <a:endParaRPr lang="zh-CN" altLang="en-US" sz="100" b="0" dirty="0">
                        <a:solidFill>
                          <a:schemeClr val="accent1">
                            <a:lumMod val="75000"/>
                          </a:schemeClr>
                        </a:solidFill>
                        <a:latin typeface="微软雅黑" pitchFamily="34" charset="-122"/>
                        <a:ea typeface="微软雅黑" pitchFamily="34" charset="-122"/>
                      </a:endParaRP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zh-CN" altLang="en-US" sz="100" b="0" dirty="0">
                        <a:solidFill>
                          <a:schemeClr val="accent1">
                            <a:lumMod val="75000"/>
                          </a:schemeClr>
                        </a:solidFill>
                        <a:latin typeface="微软雅黑" pitchFamily="34" charset="-122"/>
                        <a:ea typeface="微软雅黑" pitchFamily="34" charset="-122"/>
                      </a:endParaRP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zh-CN" altLang="en-US" sz="100" b="0" dirty="0">
                        <a:solidFill>
                          <a:schemeClr val="accent1">
                            <a:lumMod val="75000"/>
                          </a:schemeClr>
                        </a:solidFill>
                        <a:latin typeface="微软雅黑" pitchFamily="34" charset="-122"/>
                        <a:ea typeface="微软雅黑" pitchFamily="34" charset="-122"/>
                      </a:endParaRP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vMerge="1">
                  <a:txBody>
                    <a:bodyPr/>
                    <a:lstStyle/>
                    <a:p>
                      <a:pPr algn="ctr"/>
                      <a:endParaRPr lang="zh-CN" altLang="en-US" sz="100" b="0" dirty="0">
                        <a:solidFill>
                          <a:schemeClr val="accent1">
                            <a:lumMod val="75000"/>
                          </a:schemeClr>
                        </a:solidFill>
                        <a:latin typeface="微软雅黑" pitchFamily="34" charset="-122"/>
                        <a:ea typeface="微软雅黑" pitchFamily="34" charset="-122"/>
                      </a:endParaRP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10001"/>
                  </a:ext>
                </a:extLst>
              </a:tr>
            </a:tbl>
          </a:graphicData>
        </a:graphic>
      </p:graphicFrame>
      <p:sp>
        <p:nvSpPr>
          <p:cNvPr id="2" name="矩形 1">
            <a:extLst>
              <a:ext uri="{FF2B5EF4-FFF2-40B4-BE49-F238E27FC236}">
                <a16:creationId xmlns:a16="http://schemas.microsoft.com/office/drawing/2014/main" id="{446EB9FE-7921-4E77-BEB6-B9FB685CB8D7}"/>
              </a:ext>
            </a:extLst>
          </p:cNvPr>
          <p:cNvSpPr/>
          <p:nvPr/>
        </p:nvSpPr>
        <p:spPr>
          <a:xfrm>
            <a:off x="1055440" y="1291154"/>
            <a:ext cx="1577676" cy="523220"/>
          </a:xfrm>
          <a:prstGeom prst="rect">
            <a:avLst/>
          </a:prstGeom>
        </p:spPr>
        <p:txBody>
          <a:bodyPr wrap="none">
            <a:spAutoFit/>
          </a:bodyPr>
          <a:lstStyle/>
          <a:p>
            <a:pPr>
              <a:defRPr/>
            </a:pPr>
            <a:r>
              <a:rPr lang="zh-CN" altLang="en-US" sz="2000" b="1" dirty="0">
                <a:solidFill>
                  <a:srgbClr val="000000"/>
                </a:solidFill>
                <a:latin typeface="宋体" panose="02010600030101010101" pitchFamily="2" charset="-122"/>
              </a:rPr>
              <a:t>发表论文</a:t>
            </a:r>
            <a:r>
              <a:rPr lang="zh-CN" altLang="en-US" sz="2800" b="1" dirty="0">
                <a:solidFill>
                  <a:srgbClr val="000000"/>
                </a:solidFill>
                <a:latin typeface="宋体" panose="02010600030101010101" pitchFamily="2" charset="-122"/>
              </a:rPr>
              <a:t>：</a:t>
            </a:r>
            <a:endParaRPr lang="en-US" altLang="zh-CN" sz="2800" dirty="0">
              <a:solidFill>
                <a:srgbClr val="000000"/>
              </a:solidFill>
              <a:latin typeface="宋体" panose="02010600030101010101" pitchFamily="2" charset="-122"/>
            </a:endParaRPr>
          </a:p>
        </p:txBody>
      </p:sp>
      <p:sp>
        <p:nvSpPr>
          <p:cNvPr id="3" name="文本框 2">
            <a:extLst>
              <a:ext uri="{FF2B5EF4-FFF2-40B4-BE49-F238E27FC236}">
                <a16:creationId xmlns:a16="http://schemas.microsoft.com/office/drawing/2014/main" id="{0B3E70ED-C22E-4DC4-839B-AD0D9C249D8E}"/>
              </a:ext>
            </a:extLst>
          </p:cNvPr>
          <p:cNvSpPr txBox="1"/>
          <p:nvPr/>
        </p:nvSpPr>
        <p:spPr>
          <a:xfrm>
            <a:off x="1055440" y="1700808"/>
            <a:ext cx="9793088" cy="4746492"/>
          </a:xfrm>
          <a:prstGeom prst="rect">
            <a:avLst/>
          </a:prstGeom>
          <a:noFill/>
        </p:spPr>
        <p:txBody>
          <a:bodyPr wrap="square" rtlCol="0">
            <a:spAutoFit/>
          </a:bodyPr>
          <a:lstStyle/>
          <a:p>
            <a:pPr>
              <a:lnSpc>
                <a:spcPct val="125000"/>
              </a:lnSpc>
            </a:pPr>
            <a:r>
              <a:rPr lang="en-US" altLang="zh-CN" sz="2000" dirty="0"/>
              <a:t>[1] </a:t>
            </a:r>
            <a:r>
              <a:rPr lang="en-US" altLang="zh-CN" sz="2000" dirty="0" err="1"/>
              <a:t>Weifeng</a:t>
            </a:r>
            <a:r>
              <a:rPr lang="en-US" altLang="zh-CN" sz="2000" dirty="0"/>
              <a:t> Liu, </a:t>
            </a:r>
            <a:r>
              <a:rPr lang="en-US" altLang="zh-CN" sz="2000" dirty="0" err="1"/>
              <a:t>Yudong</a:t>
            </a:r>
            <a:r>
              <a:rPr lang="en-US" altLang="zh-CN" sz="2000" dirty="0"/>
              <a:t> Chi. Multiple Resolvable Group Estimation Based on the GLMB Filter with Graph </a:t>
            </a:r>
            <a:r>
              <a:rPr lang="en-US" altLang="zh-CN" sz="2000" dirty="0" err="1"/>
              <a:t>Theory.The</a:t>
            </a:r>
            <a:r>
              <a:rPr lang="en-US" altLang="zh-CN" sz="2000" dirty="0"/>
              <a:t> 8</a:t>
            </a:r>
            <a:r>
              <a:rPr lang="en-US" altLang="zh-CN" sz="2000" baseline="30000" dirty="0"/>
              <a:t>th</a:t>
            </a:r>
            <a:r>
              <a:rPr lang="en-US" altLang="zh-CN" sz="2000" dirty="0"/>
              <a:t> Annual IEEE International Conference on Cyber Technology in Automation Control and Intelligent Systems,2018,Tianjin,China,pp.81</a:t>
            </a:r>
          </a:p>
          <a:p>
            <a:pPr>
              <a:lnSpc>
                <a:spcPct val="125000"/>
              </a:lnSpc>
            </a:pPr>
            <a:r>
              <a:rPr lang="en-US" altLang="zh-CN" sz="2000" dirty="0"/>
              <a:t>[2] </a:t>
            </a:r>
            <a:r>
              <a:rPr lang="en-US" altLang="zh-CN" sz="2000" dirty="0" err="1"/>
              <a:t>Yudong</a:t>
            </a:r>
            <a:r>
              <a:rPr lang="en-US" altLang="zh-CN" sz="2000" dirty="0"/>
              <a:t> Chi , </a:t>
            </a:r>
            <a:r>
              <a:rPr lang="en-US" altLang="zh-CN" sz="2000" dirty="0" err="1"/>
              <a:t>Weifeng</a:t>
            </a:r>
            <a:r>
              <a:rPr lang="en-US" altLang="zh-CN" sz="2000" dirty="0"/>
              <a:t> Liu .Resolvable Group Structure and State Estimation Algorithm Based on Label RFS.</a:t>
            </a:r>
            <a:r>
              <a:rPr lang="en-US" altLang="zh-CN" sz="2000" dirty="0">
                <a:solidFill>
                  <a:srgbClr val="000099"/>
                </a:solidFill>
                <a:latin typeface="Times New Roman" panose="02020603050405020304" pitchFamily="18" charset="0"/>
                <a:ea typeface="黑体" panose="02010609060101010101" pitchFamily="49" charset="-122"/>
                <a:cs typeface="Times New Roman" panose="02020603050405020304" pitchFamily="18" charset="0"/>
              </a:rPr>
              <a:t> The International Conference on Control, Automation and Information Sciences, 2018, Hangzhou, China, pp.249-254</a:t>
            </a:r>
          </a:p>
          <a:p>
            <a:pPr>
              <a:lnSpc>
                <a:spcPct val="125000"/>
              </a:lnSpc>
            </a:pPr>
            <a:r>
              <a:rPr lang="en-US" altLang="zh-CN" sz="2000" dirty="0"/>
              <a:t>[3]Guilin Zhang, </a:t>
            </a:r>
            <a:r>
              <a:rPr lang="en-US" altLang="zh-CN" sz="2000" dirty="0" err="1"/>
              <a:t>Yudong</a:t>
            </a:r>
            <a:r>
              <a:rPr lang="en-US" altLang="zh-CN" sz="2000" dirty="0"/>
              <a:t> Chi, </a:t>
            </a:r>
            <a:r>
              <a:rPr lang="en-US" altLang="zh-CN" sz="2000" dirty="0" err="1"/>
              <a:t>Shujun</a:t>
            </a:r>
            <a:r>
              <a:rPr lang="en-US" altLang="zh-CN" sz="2000" dirty="0"/>
              <a:t> Zhu. A Detection Algorithm on </a:t>
            </a:r>
            <a:r>
              <a:rPr lang="en-US" altLang="zh-CN" sz="2000" dirty="0" err="1"/>
              <a:t>th</a:t>
            </a:r>
            <a:r>
              <a:rPr lang="en-US" altLang="zh-CN" sz="2000" dirty="0"/>
              <a:t> Resolvable Properties of Group </a:t>
            </a:r>
            <a:r>
              <a:rPr lang="en-US" altLang="zh-CN" sz="2000" dirty="0" err="1"/>
              <a:t>Targets.</a:t>
            </a:r>
            <a:r>
              <a:rPr lang="en-US" altLang="zh-CN" sz="2000" dirty="0" err="1">
                <a:solidFill>
                  <a:srgbClr val="000099"/>
                </a:solidFill>
                <a:latin typeface="Times New Roman" panose="02020603050405020304" pitchFamily="18" charset="0"/>
                <a:ea typeface="黑体" panose="02010609060101010101" pitchFamily="49" charset="-122"/>
                <a:cs typeface="Times New Roman" panose="02020603050405020304" pitchFamily="18" charset="0"/>
              </a:rPr>
              <a:t>The</a:t>
            </a:r>
            <a:r>
              <a:rPr lang="en-US" altLang="zh-CN" sz="2000" dirty="0">
                <a:solidFill>
                  <a:srgbClr val="000099"/>
                </a:solidFill>
                <a:latin typeface="Times New Roman" panose="02020603050405020304" pitchFamily="18" charset="0"/>
                <a:ea typeface="黑体" panose="02010609060101010101" pitchFamily="49" charset="-122"/>
                <a:cs typeface="Times New Roman" panose="02020603050405020304" pitchFamily="18" charset="0"/>
              </a:rPr>
              <a:t> International Conference on Control,  Automation and Information Sciences, 2018, Hangzhou, China, pp.67-72</a:t>
            </a:r>
            <a:endParaRPr lang="en-US" altLang="zh-CN" sz="2000" dirty="0"/>
          </a:p>
          <a:p>
            <a:pPr>
              <a:lnSpc>
                <a:spcPct val="150000"/>
              </a:lnSpc>
            </a:pPr>
            <a:endParaRPr lang="en-US" altLang="zh-CN" sz="2800" b="1" dirty="0">
              <a:solidFill>
                <a:srgbClr val="000000"/>
              </a:solidFill>
              <a:latin typeface="宋体" panose="02010600030101010101" pitchFamily="2" charset="-122"/>
            </a:endParaRPr>
          </a:p>
          <a:p>
            <a:pPr>
              <a:lnSpc>
                <a:spcPct val="150000"/>
              </a:lnSpc>
            </a:pPr>
            <a:r>
              <a:rPr lang="en-US" altLang="zh-CN" sz="2800" b="1" dirty="0">
                <a:solidFill>
                  <a:srgbClr val="000000"/>
                </a:solidFill>
                <a:latin typeface="宋体" panose="02010600030101010101" pitchFamily="2" charset="-122"/>
              </a:rPr>
              <a:t>        </a:t>
            </a:r>
            <a:endParaRPr lang="zh-CN" altLang="en-US" sz="2800" b="1" dirty="0">
              <a:solidFill>
                <a:srgbClr val="000000"/>
              </a:solidFill>
              <a:latin typeface="宋体" panose="02010600030101010101" pitchFamily="2" charset="-122"/>
            </a:endParaRPr>
          </a:p>
        </p:txBody>
      </p:sp>
      <p:sp>
        <p:nvSpPr>
          <p:cNvPr id="4" name="矩形 3">
            <a:extLst>
              <a:ext uri="{FF2B5EF4-FFF2-40B4-BE49-F238E27FC236}">
                <a16:creationId xmlns:a16="http://schemas.microsoft.com/office/drawing/2014/main" id="{C550891E-E811-484D-A93B-B7E0184D05C6}"/>
              </a:ext>
            </a:extLst>
          </p:cNvPr>
          <p:cNvSpPr/>
          <p:nvPr/>
        </p:nvSpPr>
        <p:spPr>
          <a:xfrm>
            <a:off x="1005747" y="5079148"/>
            <a:ext cx="2781531" cy="707886"/>
          </a:xfrm>
          <a:prstGeom prst="rect">
            <a:avLst/>
          </a:prstGeom>
        </p:spPr>
        <p:txBody>
          <a:bodyPr wrap="none">
            <a:spAutoFit/>
          </a:bodyPr>
          <a:lstStyle/>
          <a:p>
            <a:r>
              <a:rPr lang="zh-CN" altLang="en-US" sz="2000" b="1" dirty="0">
                <a:solidFill>
                  <a:srgbClr val="000000"/>
                </a:solidFill>
                <a:latin typeface="宋体" panose="02010600030101010101" pitchFamily="2" charset="-122"/>
              </a:rPr>
              <a:t>在整理：</a:t>
            </a:r>
            <a:endParaRPr lang="en-US" altLang="zh-CN" sz="2000" b="1" dirty="0">
              <a:solidFill>
                <a:srgbClr val="000000"/>
              </a:solidFill>
              <a:latin typeface="宋体" panose="02010600030101010101" pitchFamily="2" charset="-122"/>
            </a:endParaRPr>
          </a:p>
          <a:p>
            <a:r>
              <a:rPr lang="en-US" altLang="zh-CN" sz="2000" b="1" dirty="0">
                <a:solidFill>
                  <a:srgbClr val="000000"/>
                </a:solidFill>
                <a:latin typeface="宋体" panose="02010600030101010101" pitchFamily="2" charset="-122"/>
              </a:rPr>
              <a:t>                    </a:t>
            </a:r>
            <a:endParaRPr lang="zh-CN" altLang="en-US" sz="1400" dirty="0"/>
          </a:p>
        </p:txBody>
      </p:sp>
      <p:sp>
        <p:nvSpPr>
          <p:cNvPr id="6" name="矩形 5">
            <a:extLst>
              <a:ext uri="{FF2B5EF4-FFF2-40B4-BE49-F238E27FC236}">
                <a16:creationId xmlns:a16="http://schemas.microsoft.com/office/drawing/2014/main" id="{4D91EB53-C2B3-4E30-9D06-815E3C780227}"/>
              </a:ext>
            </a:extLst>
          </p:cNvPr>
          <p:cNvSpPr/>
          <p:nvPr/>
        </p:nvSpPr>
        <p:spPr>
          <a:xfrm>
            <a:off x="1988294" y="5563169"/>
            <a:ext cx="2723823" cy="369332"/>
          </a:xfrm>
          <a:prstGeom prst="rect">
            <a:avLst/>
          </a:prstGeom>
        </p:spPr>
        <p:txBody>
          <a:bodyPr wrap="none">
            <a:spAutoFit/>
          </a:bodyPr>
          <a:lstStyle/>
          <a:p>
            <a:r>
              <a:rPr lang="zh-CN" altLang="en-US" dirty="0"/>
              <a:t>一篇专利，一篇期刊论文</a:t>
            </a:r>
          </a:p>
        </p:txBody>
      </p:sp>
    </p:spTree>
    <p:extLst>
      <p:ext uri="{BB962C8B-B14F-4D97-AF65-F5344CB8AC3E}">
        <p14:creationId xmlns:p14="http://schemas.microsoft.com/office/powerpoint/2010/main" val="8753915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57CFFA68-A1DE-4E7A-923A-BFE63C111BE6}"/>
              </a:ext>
            </a:extLst>
          </p:cNvPr>
          <p:cNvSpPr/>
          <p:nvPr/>
        </p:nvSpPr>
        <p:spPr>
          <a:xfrm>
            <a:off x="1127448" y="1340768"/>
            <a:ext cx="9433048" cy="4801314"/>
          </a:xfrm>
          <a:prstGeom prst="rect">
            <a:avLst/>
          </a:prstGeom>
        </p:spPr>
        <p:txBody>
          <a:bodyPr wrap="square">
            <a:spAutoFit/>
          </a:bodyPr>
          <a:lstStyle/>
          <a:p>
            <a:r>
              <a:rPr lang="en-US" altLang="zh-CN" dirty="0"/>
              <a:t>[1] R. Mahler, Statistical Multisource-Multitarget Information Fusion. Norwood, MA, USA: Artech House, 2007.</a:t>
            </a:r>
          </a:p>
          <a:p>
            <a:r>
              <a:rPr lang="en-US" altLang="zh-CN" dirty="0"/>
              <a:t>[2] R. Mahler, Advances in Statistical Multisource-Multitarget Information Fusion, Artech House, 2014.</a:t>
            </a:r>
          </a:p>
          <a:p>
            <a:r>
              <a:rPr lang="en-US" altLang="zh-CN" dirty="0"/>
              <a:t>[3] B.-N. Vo, B.-T. Vo, N.-T. Pham and D. Suter, “Joint Detection and Estimation of Multiple Objects from Image Observations,” IEEE Trans. Signal Process., 58(10):5129-5241, 2010.</a:t>
            </a:r>
          </a:p>
          <a:p>
            <a:r>
              <a:rPr lang="en-US" altLang="zh-CN" dirty="0"/>
              <a:t>[4] C. -Y. Chong, S. Mori, D. Reid, “Forty years of Multiple Hypothesis Tracking - A review of key developments,” in Proc. 21th Int. Conf. Inf. Fusion, July, 2018.</a:t>
            </a:r>
          </a:p>
          <a:p>
            <a:r>
              <a:rPr lang="en-US" altLang="zh-CN" dirty="0"/>
              <a:t>[5] R. Mahler, “Multitarget Bayes filtering via first-order multitarget moments,” IEEE Trans. </a:t>
            </a:r>
            <a:r>
              <a:rPr lang="en-US" altLang="zh-CN" dirty="0" err="1"/>
              <a:t>Aerosp</a:t>
            </a:r>
            <a:r>
              <a:rPr lang="en-US" altLang="zh-CN" dirty="0"/>
              <a:t>. Electron. Syst., 39(4):1152–1178, 2003.</a:t>
            </a:r>
          </a:p>
          <a:p>
            <a:r>
              <a:rPr lang="en-US" altLang="zh-CN" dirty="0"/>
              <a:t>[6] B.-N. Vo, S. Singh, and A. Doucet, “Sequential Monte </a:t>
            </a:r>
            <a:r>
              <a:rPr lang="en-US" altLang="zh-CN" dirty="0" err="1"/>
              <a:t>Carlomethods</a:t>
            </a:r>
            <a:r>
              <a:rPr lang="en-US" altLang="zh-CN" dirty="0"/>
              <a:t> for multi-target filtering with random finite sets,” IEEE Trans. </a:t>
            </a:r>
            <a:r>
              <a:rPr lang="en-US" altLang="zh-CN" dirty="0" err="1"/>
              <a:t>Aerosp</a:t>
            </a:r>
            <a:r>
              <a:rPr lang="en-US" altLang="zh-CN" dirty="0"/>
              <a:t>. Electron. Syst., 41(4):1224–1245, 2005.</a:t>
            </a:r>
          </a:p>
          <a:p>
            <a:r>
              <a:rPr lang="en-US" altLang="zh-CN" dirty="0"/>
              <a:t>[7] B.-N. Vo, and W.-K. Ma, “The Gaussian Mixture Probability Hypothesis Density Filter,” IEEE Trans. Signal Processing, 54 (11): 4091-4104, 2006.</a:t>
            </a:r>
          </a:p>
          <a:p>
            <a:r>
              <a:rPr lang="en-US" altLang="zh-CN" dirty="0"/>
              <a:t>[8] R. Mahler, “PHD Filters of Higher Order in Target </a:t>
            </a:r>
            <a:r>
              <a:rPr lang="en-US" altLang="zh-CN" dirty="0" err="1"/>
              <a:t>Number,”IEEE</a:t>
            </a:r>
            <a:r>
              <a:rPr lang="en-US" altLang="zh-CN" dirty="0"/>
              <a:t> Trans. </a:t>
            </a:r>
            <a:r>
              <a:rPr lang="en-US" altLang="zh-CN" dirty="0" err="1"/>
              <a:t>Aerosp</a:t>
            </a:r>
            <a:r>
              <a:rPr lang="en-US" altLang="zh-CN" dirty="0"/>
              <a:t>. Electron. Syst, 43(3): 1523-1543, 2007.</a:t>
            </a:r>
          </a:p>
          <a:p>
            <a:endParaRPr lang="zh-CN" altLang="en-US" dirty="0"/>
          </a:p>
        </p:txBody>
      </p:sp>
      <p:sp>
        <p:nvSpPr>
          <p:cNvPr id="3" name="矩形 2">
            <a:extLst>
              <a:ext uri="{FF2B5EF4-FFF2-40B4-BE49-F238E27FC236}">
                <a16:creationId xmlns:a16="http://schemas.microsoft.com/office/drawing/2014/main" id="{B915E2F3-0256-43C3-B47E-8C750F2AC90D}"/>
              </a:ext>
            </a:extLst>
          </p:cNvPr>
          <p:cNvSpPr/>
          <p:nvPr/>
        </p:nvSpPr>
        <p:spPr>
          <a:xfrm>
            <a:off x="983432" y="764704"/>
            <a:ext cx="6096000" cy="461665"/>
          </a:xfrm>
          <a:prstGeom prst="rect">
            <a:avLst/>
          </a:prstGeom>
        </p:spPr>
        <p:txBody>
          <a:bodyPr>
            <a:spAutoFit/>
          </a:bodyPr>
          <a:lstStyle/>
          <a:p>
            <a:r>
              <a:rPr lang="zh-CN" altLang="en-US" sz="2400" b="1" dirty="0"/>
              <a:t>参考文献</a:t>
            </a:r>
            <a:endParaRPr lang="en-US" altLang="zh-CN" sz="2400" b="1" dirty="0"/>
          </a:p>
        </p:txBody>
      </p:sp>
    </p:spTree>
    <p:extLst>
      <p:ext uri="{BB962C8B-B14F-4D97-AF65-F5344CB8AC3E}">
        <p14:creationId xmlns:p14="http://schemas.microsoft.com/office/powerpoint/2010/main" val="253319089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57CFFA68-A1DE-4E7A-923A-BFE63C111BE6}"/>
              </a:ext>
            </a:extLst>
          </p:cNvPr>
          <p:cNvSpPr/>
          <p:nvPr/>
        </p:nvSpPr>
        <p:spPr>
          <a:xfrm>
            <a:off x="1127448" y="1340768"/>
            <a:ext cx="9433048" cy="4524315"/>
          </a:xfrm>
          <a:prstGeom prst="rect">
            <a:avLst/>
          </a:prstGeom>
        </p:spPr>
        <p:txBody>
          <a:bodyPr wrap="square">
            <a:spAutoFit/>
          </a:bodyPr>
          <a:lstStyle/>
          <a:p>
            <a:r>
              <a:rPr lang="en-US" altLang="zh-CN" dirty="0"/>
              <a:t>[10] B.-T. Vo, B.-N. Vo, and A. </a:t>
            </a:r>
            <a:r>
              <a:rPr lang="en-US" altLang="zh-CN" dirty="0" err="1"/>
              <a:t>Cantoni</a:t>
            </a:r>
            <a:r>
              <a:rPr lang="en-US" altLang="zh-CN" dirty="0"/>
              <a:t>, “The Cardinality Balanced Multitarget Multi-Bernoulli filter and its implementations,” IEEE Trans. Signal Process., 57(2):409–423, 2009.</a:t>
            </a:r>
          </a:p>
          <a:p>
            <a:r>
              <a:rPr lang="en-US" altLang="zh-CN" dirty="0"/>
              <a:t>[11] B.-T. Vo and B.-N. Vo, “Labeled random finite sets and multi-object conjugate priors,” IEEE Trans. Signal Process. 61(13):3460–3475, 2013.</a:t>
            </a:r>
          </a:p>
          <a:p>
            <a:r>
              <a:rPr lang="en-US" altLang="zh-CN" dirty="0"/>
              <a:t>[12] B.-N. Vo, B.-T. Vo, and D. Phung, “Labeled random finite sets and the Bayes multi-target tracking filter,” IEEE Trans. Signal Process., 62(24):6554–6567, 2014.</a:t>
            </a:r>
          </a:p>
          <a:p>
            <a:r>
              <a:rPr lang="en-US" altLang="zh-CN" dirty="0"/>
              <a:t>[13] B.-N. Vo, B.-T. Vo, and H. Hoang, “An Efficient Implementation of the Generalized Labeled Multi-Bernoulli Filter,” IEEE Trans. Signal Process., 65(8):1975–1987, 2017.</a:t>
            </a:r>
          </a:p>
          <a:p>
            <a:r>
              <a:rPr lang="en-US" altLang="zh-CN" dirty="0"/>
              <a:t>[14] B.-T. Vo and B.-N. Vo, “Multi-Scan Generalized Labeled Multi-Bernoulli Filter,” Proc. 21st Int. Conf. Inf. Fusion, July, 2018.</a:t>
            </a:r>
          </a:p>
          <a:p>
            <a:r>
              <a:rPr lang="en-US" altLang="zh-CN" dirty="0"/>
              <a:t>[15] B.-T. Vo and B.-N. Vo, “A Multi-Scan Labeled Random Finite Set Model for Multi-object State Estimation,” </a:t>
            </a:r>
            <a:r>
              <a:rPr lang="en-US" altLang="zh-CN" dirty="0" err="1"/>
              <a:t>arXiv</a:t>
            </a:r>
            <a:r>
              <a:rPr lang="en-US" altLang="zh-CN" dirty="0"/>
              <a:t> preprint arXiv:1805.10038, 2018.</a:t>
            </a:r>
          </a:p>
          <a:p>
            <a:r>
              <a:rPr lang="en-US" altLang="zh-CN" dirty="0"/>
              <a:t>[16] M. Beard, B.-T. Vo, and B.-N. Vo, “A Solution for Large-scale Multi-object Tracking ” </a:t>
            </a:r>
            <a:r>
              <a:rPr lang="en-US" altLang="zh-CN" dirty="0" err="1"/>
              <a:t>arXiv</a:t>
            </a:r>
            <a:r>
              <a:rPr lang="en-US" altLang="zh-CN" dirty="0"/>
              <a:t> preprint </a:t>
            </a:r>
            <a:r>
              <a:rPr lang="en-US" altLang="zh-CN" dirty="0" err="1"/>
              <a:t>arXiv</a:t>
            </a:r>
            <a:r>
              <a:rPr lang="en-US" altLang="zh-CN" dirty="0"/>
              <a:t> :1804.06622,2018.</a:t>
            </a:r>
          </a:p>
          <a:p>
            <a:r>
              <a:rPr lang="en-US" altLang="zh-CN" dirty="0"/>
              <a:t>[17] B.-N. Vo, N. Dam, D. Phung, Q.N. Tran, and B.-T. Vo, “Model-Based Learning for Point Pattern Data,” Pattern Recognition,84:136-151, 2018.</a:t>
            </a:r>
            <a:endParaRPr lang="zh-CN" altLang="en-US" dirty="0"/>
          </a:p>
        </p:txBody>
      </p:sp>
      <p:sp>
        <p:nvSpPr>
          <p:cNvPr id="3" name="矩形 2">
            <a:extLst>
              <a:ext uri="{FF2B5EF4-FFF2-40B4-BE49-F238E27FC236}">
                <a16:creationId xmlns:a16="http://schemas.microsoft.com/office/drawing/2014/main" id="{B915E2F3-0256-43C3-B47E-8C750F2AC90D}"/>
              </a:ext>
            </a:extLst>
          </p:cNvPr>
          <p:cNvSpPr/>
          <p:nvPr/>
        </p:nvSpPr>
        <p:spPr>
          <a:xfrm>
            <a:off x="983432" y="764704"/>
            <a:ext cx="6096000" cy="461665"/>
          </a:xfrm>
          <a:prstGeom prst="rect">
            <a:avLst/>
          </a:prstGeom>
        </p:spPr>
        <p:txBody>
          <a:bodyPr>
            <a:spAutoFit/>
          </a:bodyPr>
          <a:lstStyle/>
          <a:p>
            <a:r>
              <a:rPr lang="zh-CN" altLang="en-US" sz="2400" b="1" dirty="0"/>
              <a:t>参考文献</a:t>
            </a:r>
            <a:endParaRPr lang="en-US" altLang="zh-CN" sz="2400" b="1" dirty="0"/>
          </a:p>
        </p:txBody>
      </p:sp>
    </p:spTree>
    <p:extLst>
      <p:ext uri="{BB962C8B-B14F-4D97-AF65-F5344CB8AC3E}">
        <p14:creationId xmlns:p14="http://schemas.microsoft.com/office/powerpoint/2010/main" val="22625256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57CFFA68-A1DE-4E7A-923A-BFE63C111BE6}"/>
              </a:ext>
            </a:extLst>
          </p:cNvPr>
          <p:cNvSpPr/>
          <p:nvPr/>
        </p:nvSpPr>
        <p:spPr>
          <a:xfrm>
            <a:off x="1127448" y="1340768"/>
            <a:ext cx="9433048" cy="4801314"/>
          </a:xfrm>
          <a:prstGeom prst="rect">
            <a:avLst/>
          </a:prstGeom>
        </p:spPr>
        <p:txBody>
          <a:bodyPr wrap="square">
            <a:spAutoFit/>
          </a:bodyPr>
          <a:lstStyle/>
          <a:p>
            <a:r>
              <a:rPr lang="en-US" altLang="zh-CN" dirty="0"/>
              <a:t>[18] E. Maggio, M. Taj, and A. Cavallaro, “Efficient multitarget visual tracking using random finite sets,” IEEE Trans. Circuits Syst. Video Technol., 18(8):1016–1027, 2008.</a:t>
            </a:r>
          </a:p>
          <a:p>
            <a:r>
              <a:rPr lang="en-US" altLang="zh-CN" dirty="0"/>
              <a:t>[19] R. </a:t>
            </a:r>
            <a:r>
              <a:rPr lang="en-US" altLang="zh-CN" dirty="0" err="1"/>
              <a:t>Hoseinnezhad</a:t>
            </a:r>
            <a:r>
              <a:rPr lang="en-US" altLang="zh-CN" dirty="0"/>
              <a:t>, B.-N. Vo, B. T. Vo, and D. Suter, “Visual tracking of numerous targets via multi-</a:t>
            </a:r>
            <a:r>
              <a:rPr lang="en-US" altLang="zh-CN" dirty="0" err="1"/>
              <a:t>bernoulli</a:t>
            </a:r>
            <a:r>
              <a:rPr lang="en-US" altLang="zh-CN" dirty="0"/>
              <a:t> filtering of image data,” Pattern Recognition, 45(10):3625–3635, 2012.</a:t>
            </a:r>
          </a:p>
          <a:p>
            <a:r>
              <a:rPr lang="en-US" altLang="zh-CN" dirty="0"/>
              <a:t>[20] R. </a:t>
            </a:r>
            <a:r>
              <a:rPr lang="en-US" altLang="zh-CN" dirty="0" err="1"/>
              <a:t>Hoseinnezhad</a:t>
            </a:r>
            <a:r>
              <a:rPr lang="en-US" altLang="zh-CN" dirty="0"/>
              <a:t>, B.-N. Vo, and B.-T. Vo, “Visual tracking in background subtracted image sequences via multi-Bernoulli filtering,” IEEE Trans. Signal Process., 61(2):392–397, 2013.</a:t>
            </a:r>
          </a:p>
          <a:p>
            <a:r>
              <a:rPr lang="en-US" altLang="zh-CN" dirty="0"/>
              <a:t>[21] Y.G. </a:t>
            </a:r>
            <a:r>
              <a:rPr lang="en-US" altLang="zh-CN" dirty="0" err="1"/>
              <a:t>Punchihewa</a:t>
            </a:r>
            <a:r>
              <a:rPr lang="en-US" altLang="zh-CN" dirty="0"/>
              <a:t>, B.-T. Vo, B.-N. Vo, and D. Y. Kim, “Multiple Object Tracking in Unknown Backgrounds with Labeled Random Finite Sets,” EEE Trans. Signal Processing, 66(11):3040-3055, 2018.</a:t>
            </a:r>
          </a:p>
          <a:p>
            <a:r>
              <a:rPr lang="en-US" altLang="zh-CN" dirty="0"/>
              <a:t>[22] D.Y. Kim, B.-N. Vo, and B.-T. Vo, “Online Visual Multi-Object Tracking via Labeled Random Finite Set Filtering,” </a:t>
            </a:r>
            <a:r>
              <a:rPr lang="en-US" altLang="zh-CN" dirty="0" err="1"/>
              <a:t>arXiv</a:t>
            </a:r>
            <a:r>
              <a:rPr lang="en-US" altLang="zh-CN" dirty="0"/>
              <a:t> preprint arXiv:1611.06011, 2016.</a:t>
            </a:r>
          </a:p>
          <a:p>
            <a:r>
              <a:rPr lang="en-US" altLang="zh-CN" dirty="0"/>
              <a:t>[23] J. Mullane, B.-N. Vo, M. Adams, and B.-T. Vo, “A random-finite-set approach to Bayesian SLAM,” IEEE Trans. Robot.,27(2):268–282, 2011.</a:t>
            </a:r>
          </a:p>
          <a:p>
            <a:r>
              <a:rPr lang="en-US" altLang="zh-CN" dirty="0"/>
              <a:t>[24] D. Meissner, S. Reuter, and K. </a:t>
            </a:r>
            <a:r>
              <a:rPr lang="en-US" altLang="zh-CN" dirty="0" err="1"/>
              <a:t>Dietmayer</a:t>
            </a:r>
            <a:r>
              <a:rPr lang="en-US" altLang="zh-CN" dirty="0"/>
              <a:t>, “Road user tracking at intersections using a multiple-model PHD filter,” Proc. 2013 IEEE Intelligent Vehicles </a:t>
            </a:r>
            <a:r>
              <a:rPr lang="en-US" altLang="zh-CN" dirty="0" err="1"/>
              <a:t>Symp</a:t>
            </a:r>
            <a:r>
              <a:rPr lang="en-US" altLang="zh-CN" dirty="0"/>
              <a:t>., pp. 377–382, June 2013.</a:t>
            </a:r>
          </a:p>
          <a:p>
            <a:r>
              <a:rPr lang="en-US" altLang="zh-CN" dirty="0"/>
              <a:t>[25] B. </a:t>
            </a:r>
            <a:r>
              <a:rPr lang="en-US" altLang="zh-CN" dirty="0" err="1"/>
              <a:t>Ristic</a:t>
            </a:r>
            <a:r>
              <a:rPr lang="en-US" altLang="zh-CN" dirty="0"/>
              <a:t>, B.-N. Vo, ”Sensor control for multi-object state-space estimation using random finite sets,” </a:t>
            </a:r>
            <a:r>
              <a:rPr lang="en-US" altLang="zh-CN" dirty="0" err="1"/>
              <a:t>Automatica</a:t>
            </a:r>
            <a:r>
              <a:rPr lang="en-US" altLang="zh-CN" dirty="0"/>
              <a:t> 46(11):1812- 1818, 2010</a:t>
            </a:r>
            <a:endParaRPr lang="zh-CN" altLang="en-US" dirty="0"/>
          </a:p>
        </p:txBody>
      </p:sp>
      <p:sp>
        <p:nvSpPr>
          <p:cNvPr id="3" name="矩形 2">
            <a:extLst>
              <a:ext uri="{FF2B5EF4-FFF2-40B4-BE49-F238E27FC236}">
                <a16:creationId xmlns:a16="http://schemas.microsoft.com/office/drawing/2014/main" id="{B915E2F3-0256-43C3-B47E-8C750F2AC90D}"/>
              </a:ext>
            </a:extLst>
          </p:cNvPr>
          <p:cNvSpPr/>
          <p:nvPr/>
        </p:nvSpPr>
        <p:spPr>
          <a:xfrm>
            <a:off x="983432" y="764704"/>
            <a:ext cx="6096000" cy="461665"/>
          </a:xfrm>
          <a:prstGeom prst="rect">
            <a:avLst/>
          </a:prstGeom>
        </p:spPr>
        <p:txBody>
          <a:bodyPr>
            <a:spAutoFit/>
          </a:bodyPr>
          <a:lstStyle/>
          <a:p>
            <a:r>
              <a:rPr lang="zh-CN" altLang="en-US" sz="2400" b="1" dirty="0"/>
              <a:t>参考文献</a:t>
            </a:r>
            <a:endParaRPr lang="en-US" altLang="zh-CN" sz="2400" b="1" dirty="0"/>
          </a:p>
        </p:txBody>
      </p:sp>
    </p:spTree>
    <p:extLst>
      <p:ext uri="{BB962C8B-B14F-4D97-AF65-F5344CB8AC3E}">
        <p14:creationId xmlns:p14="http://schemas.microsoft.com/office/powerpoint/2010/main" val="286190522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EC96D0A2-FA00-4DDD-9960-33509152DFC1}"/>
              </a:ext>
            </a:extLst>
          </p:cNvPr>
          <p:cNvSpPr/>
          <p:nvPr/>
        </p:nvSpPr>
        <p:spPr>
          <a:xfrm>
            <a:off x="3953042" y="2276872"/>
            <a:ext cx="4654608" cy="1107996"/>
          </a:xfrm>
          <a:prstGeom prst="rect">
            <a:avLst/>
          </a:prstGeom>
          <a:noFill/>
        </p:spPr>
        <p:txBody>
          <a:bodyPr wrap="none" lIns="91440" tIns="45720" rIns="91440" bIns="45720">
            <a:spAutoFit/>
          </a:bodyPr>
          <a:lstStyle/>
          <a:p>
            <a:pPr algn="ctr"/>
            <a:r>
              <a:rPr lang="en-US" altLang="zh-CN" sz="6600" b="1" cap="none" spc="0" dirty="0">
                <a:ln w="9525">
                  <a:solidFill>
                    <a:schemeClr val="bg1"/>
                  </a:solidFill>
                  <a:prstDash val="solid"/>
                </a:ln>
                <a:solidFill>
                  <a:srgbClr val="376092"/>
                </a:solidFill>
                <a:effectLst>
                  <a:outerShdw blurRad="12700" dist="38100" dir="2700000" algn="tl" rotWithShape="0">
                    <a:schemeClr val="accent5">
                      <a:lumMod val="60000"/>
                      <a:lumOff val="40000"/>
                    </a:schemeClr>
                  </a:outerShdw>
                </a:effectLst>
              </a:rPr>
              <a:t>Thank You</a:t>
            </a:r>
            <a:r>
              <a:rPr lang="zh-CN" altLang="en-US" sz="6600" b="1" cap="none" spc="0" dirty="0">
                <a:ln w="9525">
                  <a:solidFill>
                    <a:schemeClr val="bg1"/>
                  </a:solidFill>
                  <a:prstDash val="solid"/>
                </a:ln>
                <a:solidFill>
                  <a:srgbClr val="376092"/>
                </a:solidFill>
                <a:effectLst>
                  <a:outerShdw blurRad="12700" dist="38100" dir="2700000" algn="tl" rotWithShape="0">
                    <a:schemeClr val="accent5">
                      <a:lumMod val="60000"/>
                      <a:lumOff val="40000"/>
                    </a:schemeClr>
                  </a:outerShdw>
                </a:effectLst>
              </a:rPr>
              <a:t>！</a:t>
            </a:r>
          </a:p>
        </p:txBody>
      </p:sp>
    </p:spTree>
    <p:extLst>
      <p:ext uri="{BB962C8B-B14F-4D97-AF65-F5344CB8AC3E}">
        <p14:creationId xmlns:p14="http://schemas.microsoft.com/office/powerpoint/2010/main" val="23712404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1847528" y="1412776"/>
            <a:ext cx="8140104" cy="4511620"/>
          </a:xfrm>
          <a:prstGeom prst="rect">
            <a:avLst/>
          </a:prstGeom>
          <a:noFill/>
        </p:spPr>
        <p:txBody>
          <a:bodyPr wrap="square" rtlCol="0">
            <a:spAutoFit/>
          </a:bodyPr>
          <a:lstStyle/>
          <a:p>
            <a:pPr>
              <a:lnSpc>
                <a:spcPct val="200000"/>
              </a:lnSpc>
            </a:pPr>
            <a:r>
              <a:rPr lang="zh-CN" altLang="en-US" sz="2400" b="1" dirty="0">
                <a:solidFill>
                  <a:schemeClr val="accent2"/>
                </a:solidFill>
              </a:rPr>
              <a:t>研究现状</a:t>
            </a:r>
            <a:r>
              <a:rPr lang="zh-CN" altLang="en-US" b="1" dirty="0">
                <a:solidFill>
                  <a:schemeClr val="accent2"/>
                </a:solidFill>
              </a:rPr>
              <a:t>：</a:t>
            </a:r>
            <a:endParaRPr lang="en-US" altLang="zh-CN" b="1" dirty="0">
              <a:solidFill>
                <a:schemeClr val="accent2"/>
              </a:solidFill>
            </a:endParaRPr>
          </a:p>
          <a:p>
            <a:pPr>
              <a:lnSpc>
                <a:spcPct val="200000"/>
              </a:lnSpc>
            </a:pPr>
            <a:r>
              <a:rPr lang="en-US" altLang="zh-CN" sz="1600" dirty="0">
                <a:latin typeface="微软雅黑" pitchFamily="34" charset="-122"/>
                <a:ea typeface="微软雅黑" pitchFamily="34" charset="-122"/>
              </a:rPr>
              <a:t>          </a:t>
            </a:r>
            <a:r>
              <a:rPr lang="zh-CN" altLang="en-US" sz="1600" dirty="0">
                <a:latin typeface="宋体" panose="02010600030101010101" pitchFamily="2" charset="-122"/>
                <a:ea typeface="宋体" panose="02010600030101010101" pitchFamily="2" charset="-122"/>
              </a:rPr>
              <a:t>自</a:t>
            </a:r>
            <a:r>
              <a:rPr lang="en-US" altLang="zh-CN" sz="1800" kern="100" dirty="0">
                <a:effectLst/>
                <a:latin typeface="Times New Roman" panose="02020603050405020304" pitchFamily="18" charset="0"/>
                <a:ea typeface="宋体" panose="02010600030101010101" pitchFamily="2" charset="-122"/>
              </a:rPr>
              <a:t>20 </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世纪</a:t>
            </a:r>
            <a:r>
              <a:rPr lang="en-US" altLang="zh-CN" sz="1800" kern="100" dirty="0">
                <a:effectLst/>
                <a:latin typeface="Times New Roman" panose="02020603050405020304" pitchFamily="18" charset="0"/>
                <a:ea typeface="宋体" panose="02010600030101010101" pitchFamily="2" charset="-122"/>
              </a:rPr>
              <a:t>90</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年代，</a:t>
            </a:r>
            <a:r>
              <a:rPr lang="en-US" altLang="zh-CN" sz="1800" kern="100" dirty="0" err="1">
                <a:effectLst/>
                <a:latin typeface="Times New Roman" panose="02020603050405020304" pitchFamily="18" charset="0"/>
                <a:ea typeface="宋体" panose="02010600030101010101" pitchFamily="2" charset="-122"/>
              </a:rPr>
              <a:t>Dietterich</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等在对药物活性预测问题的研究中，</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首次</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提出多示例学习的概念</a:t>
            </a:r>
            <a:r>
              <a:rPr lang="zh-CN" altLang="en-US" kern="100" dirty="0">
                <a:latin typeface="Times New Roman" panose="02020603050405020304" pitchFamily="18" charset="0"/>
                <a:ea typeface="宋体" panose="02010600030101010101" pitchFamily="2" charset="-122"/>
                <a:cs typeface="Times New Roman" panose="02020603050405020304" pitchFamily="18" charset="0"/>
              </a:rPr>
              <a:t>之后，</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研究学者提出了许多基于不同使用背景的多示例学习假设和多示例学习算法</a:t>
            </a:r>
            <a:r>
              <a:rPr lang="zh-CN" altLang="en-US" kern="100" dirty="0">
                <a:latin typeface="Times New Roman" panose="02020603050405020304" pitchFamily="18" charset="0"/>
                <a:ea typeface="宋体" panose="02010600030101010101" pitchFamily="2" charset="-122"/>
                <a:cs typeface="Times New Roman" panose="02020603050405020304" pitchFamily="18" charset="0"/>
              </a:rPr>
              <a:t>，大致可以分为</a:t>
            </a:r>
            <a:r>
              <a:rPr lang="zh-CN" altLang="zh-CN" sz="1800" b="1" kern="100" dirty="0">
                <a:effectLst/>
                <a:latin typeface="Times New Roman" panose="02020603050405020304" pitchFamily="18" charset="0"/>
                <a:ea typeface="宋体" panose="02010600030101010101" pitchFamily="2" charset="-122"/>
                <a:cs typeface="Times New Roman" panose="02020603050405020304" pitchFamily="18" charset="0"/>
              </a:rPr>
              <a:t>基于示例水平空间的多示例算法</a:t>
            </a:r>
            <a:r>
              <a:rPr lang="zh-CN" altLang="en-US" sz="1800" b="1"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sz="1800" b="1" kern="100" dirty="0">
                <a:effectLst/>
                <a:latin typeface="Times New Roman" panose="02020603050405020304" pitchFamily="18" charset="0"/>
                <a:ea typeface="宋体" panose="02010600030101010101" pitchFamily="2" charset="-122"/>
                <a:cs typeface="Times New Roman" panose="02020603050405020304" pitchFamily="18" charset="0"/>
              </a:rPr>
              <a:t>基于包水平空间的多示例算法</a:t>
            </a:r>
            <a:r>
              <a:rPr lang="zh-CN" altLang="en-US" sz="1800" b="1"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sz="1800" b="1" kern="100" dirty="0">
                <a:effectLst/>
                <a:ea typeface="宋体" panose="02010600030101010101" pitchFamily="2" charset="-122"/>
                <a:cs typeface="Times New Roman" panose="02020603050405020304" pitchFamily="18" charset="0"/>
              </a:rPr>
              <a:t>基于嵌入空间的多示例算法</a:t>
            </a:r>
            <a:r>
              <a:rPr lang="zh-CN" altLang="en-US" sz="1800" b="1" kern="100" dirty="0">
                <a:effectLst/>
                <a:ea typeface="宋体" panose="02010600030101010101" pitchFamily="2" charset="-122"/>
                <a:cs typeface="Times New Roman" panose="02020603050405020304" pitchFamily="18" charset="0"/>
              </a:rPr>
              <a:t>，</a:t>
            </a:r>
            <a:r>
              <a:rPr lang="zh-CN" altLang="en-US" kern="100" dirty="0">
                <a:ea typeface="宋体" panose="02010600030101010101" pitchFamily="2" charset="-122"/>
                <a:cs typeface="Times New Roman" panose="02020603050405020304" pitchFamily="18" charset="0"/>
              </a:rPr>
              <a:t>但是基于模型的点模式（多示例）学习算法并未受到足够的关注。</a:t>
            </a:r>
            <a:endParaRPr lang="en-US" altLang="zh-CN" sz="1600" dirty="0">
              <a:latin typeface="微软雅黑" pitchFamily="34" charset="-122"/>
              <a:ea typeface="微软雅黑" pitchFamily="34" charset="-122"/>
            </a:endParaRPr>
          </a:p>
          <a:p>
            <a:pPr>
              <a:lnSpc>
                <a:spcPct val="200000"/>
              </a:lnSpc>
            </a:pPr>
            <a:endParaRPr lang="en-US" altLang="zh-CN" sz="1600" dirty="0">
              <a:latin typeface="微软雅黑" pitchFamily="34" charset="-122"/>
              <a:ea typeface="微软雅黑" pitchFamily="34" charset="-122"/>
            </a:endParaRPr>
          </a:p>
          <a:p>
            <a:pPr>
              <a:lnSpc>
                <a:spcPct val="200000"/>
              </a:lnSpc>
            </a:pPr>
            <a:endParaRPr lang="zh-CN" altLang="en-US" sz="1600" dirty="0">
              <a:latin typeface="微软雅黑" pitchFamily="34" charset="-122"/>
              <a:ea typeface="微软雅黑" pitchFamily="34" charset="-122"/>
            </a:endParaRPr>
          </a:p>
        </p:txBody>
      </p:sp>
      <p:graphicFrame>
        <p:nvGraphicFramePr>
          <p:cNvPr id="9" name="表格 8">
            <a:extLst>
              <a:ext uri="{FF2B5EF4-FFF2-40B4-BE49-F238E27FC236}">
                <a16:creationId xmlns:a16="http://schemas.microsoft.com/office/drawing/2014/main" id="{C27BF0F8-1B4D-4EF8-B707-A1CC33F07F9A}"/>
              </a:ext>
            </a:extLst>
          </p:cNvPr>
          <p:cNvGraphicFramePr>
            <a:graphicFrameLocks noGrp="1"/>
          </p:cNvGraphicFramePr>
          <p:nvPr/>
        </p:nvGraphicFramePr>
        <p:xfrm>
          <a:off x="1847528" y="548680"/>
          <a:ext cx="6624000" cy="670992"/>
        </p:xfrm>
        <a:graphic>
          <a:graphicData uri="http://schemas.openxmlformats.org/drawingml/2006/table">
            <a:tbl>
              <a:tblPr firstRow="1" bandRow="1">
                <a:tableStyleId>{5C22544A-7EE6-4342-B048-85BDC9FD1C3A}</a:tableStyleId>
              </a:tblPr>
              <a:tblGrid>
                <a:gridCol w="1656000">
                  <a:extLst>
                    <a:ext uri="{9D8B030D-6E8A-4147-A177-3AD203B41FA5}">
                      <a16:colId xmlns:a16="http://schemas.microsoft.com/office/drawing/2014/main" val="20000"/>
                    </a:ext>
                  </a:extLst>
                </a:gridCol>
                <a:gridCol w="1656000">
                  <a:extLst>
                    <a:ext uri="{9D8B030D-6E8A-4147-A177-3AD203B41FA5}">
                      <a16:colId xmlns:a16="http://schemas.microsoft.com/office/drawing/2014/main" val="20001"/>
                    </a:ext>
                  </a:extLst>
                </a:gridCol>
                <a:gridCol w="1656000">
                  <a:extLst>
                    <a:ext uri="{9D8B030D-6E8A-4147-A177-3AD203B41FA5}">
                      <a16:colId xmlns:a16="http://schemas.microsoft.com/office/drawing/2014/main" val="20002"/>
                    </a:ext>
                  </a:extLst>
                </a:gridCol>
                <a:gridCol w="1656000">
                  <a:extLst>
                    <a:ext uri="{9D8B030D-6E8A-4147-A177-3AD203B41FA5}">
                      <a16:colId xmlns:a16="http://schemas.microsoft.com/office/drawing/2014/main" val="20003"/>
                    </a:ext>
                  </a:extLst>
                </a:gridCol>
              </a:tblGrid>
              <a:tr h="504055">
                <a:tc rowSpan="2">
                  <a:txBody>
                    <a:bodyPr/>
                    <a:lstStyle/>
                    <a:p>
                      <a:pPr algn="ctr"/>
                      <a:r>
                        <a:rPr lang="zh-CN" altLang="en-US" sz="1800" b="1" dirty="0">
                          <a:latin typeface="微软雅黑" pitchFamily="34" charset="-122"/>
                          <a:ea typeface="微软雅黑" pitchFamily="34" charset="-122"/>
                        </a:rPr>
                        <a:t>背景介绍及研究意义</a:t>
                      </a:r>
                      <a:endParaRPr lang="zh-CN" altLang="en-US" sz="1400" b="1" dirty="0">
                        <a:latin typeface="微软雅黑" pitchFamily="34" charset="-122"/>
                        <a:ea typeface="微软雅黑" pitchFamily="34" charset="-122"/>
                      </a:endParaRPr>
                    </a:p>
                  </a:txBody>
                  <a:tcPr anchor="ctr">
                    <a:lnL w="3810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zh-CN" altLang="en-US" b="1" dirty="0">
                          <a:solidFill>
                            <a:schemeClr val="accent1">
                              <a:lumMod val="75000"/>
                            </a:schemeClr>
                          </a:solidFill>
                          <a:latin typeface="微软雅黑" pitchFamily="34" charset="-122"/>
                          <a:ea typeface="微软雅黑" pitchFamily="34" charset="-122"/>
                        </a:rPr>
                        <a:t>研究内容</a:t>
                      </a:r>
                    </a:p>
                  </a:txBody>
                  <a:tcPr anchor="b">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b="1" dirty="0">
                          <a:solidFill>
                            <a:schemeClr val="accent1">
                              <a:lumMod val="75000"/>
                            </a:schemeClr>
                          </a:solidFill>
                          <a:latin typeface="微软雅黑" pitchFamily="34" charset="-122"/>
                          <a:ea typeface="微软雅黑" pitchFamily="34" charset="-122"/>
                        </a:rPr>
                        <a:t>研究计划</a:t>
                      </a:r>
                    </a:p>
                  </a:txBody>
                  <a:tcPr anchor="b">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b="1" dirty="0">
                          <a:solidFill>
                            <a:schemeClr val="accent1">
                              <a:lumMod val="75000"/>
                            </a:schemeClr>
                          </a:solidFill>
                          <a:latin typeface="微软雅黑" pitchFamily="34" charset="-122"/>
                          <a:ea typeface="微软雅黑" pitchFamily="34" charset="-122"/>
                        </a:rPr>
                        <a:t>研究成果</a:t>
                      </a:r>
                    </a:p>
                  </a:txBody>
                  <a:tcPr anchor="b">
                    <a:lnL w="5715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166937">
                <a:tc vMerge="1">
                  <a:txBody>
                    <a:bodyPr/>
                    <a:lstStyle/>
                    <a:p>
                      <a:pPr algn="ctr"/>
                      <a:endParaRPr lang="zh-CN" altLang="en-US" sz="1600" b="0" dirty="0">
                        <a:latin typeface="微软雅黑" pitchFamily="34" charset="-122"/>
                        <a:ea typeface="微软雅黑" pitchFamily="34" charset="-122"/>
                      </a:endParaRPr>
                    </a:p>
                  </a:txBody>
                  <a:tcPr anchor="ctr">
                    <a:lnT w="38100" cap="flat" cmpd="sng" algn="ctr">
                      <a:solidFill>
                        <a:schemeClr val="accent1">
                          <a:lumMod val="75000"/>
                        </a:schemeClr>
                      </a:solidFill>
                      <a:prstDash val="solid"/>
                      <a:round/>
                      <a:headEnd type="none" w="med" len="med"/>
                      <a:tailEnd type="none" w="med" len="med"/>
                    </a:lnT>
                  </a:tcPr>
                </a:tc>
                <a:tc>
                  <a:txBody>
                    <a:bodyPr/>
                    <a:lstStyle/>
                    <a:p>
                      <a:pPr algn="ctr"/>
                      <a:endParaRPr lang="zh-CN" altLang="en-US" sz="100" b="1" dirty="0">
                        <a:solidFill>
                          <a:schemeClr val="accent1">
                            <a:lumMod val="75000"/>
                          </a:schemeClr>
                        </a:solidFill>
                        <a:latin typeface="微软雅黑" pitchFamily="34" charset="-122"/>
                        <a:ea typeface="微软雅黑" pitchFamily="34" charset="-122"/>
                      </a:endParaRP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zh-CN" altLang="en-US" sz="100" b="1" dirty="0">
                        <a:solidFill>
                          <a:schemeClr val="accent1">
                            <a:lumMod val="75000"/>
                          </a:schemeClr>
                        </a:solidFill>
                        <a:latin typeface="微软雅黑" pitchFamily="34" charset="-122"/>
                        <a:ea typeface="微软雅黑" pitchFamily="34" charset="-122"/>
                      </a:endParaRP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zh-CN" altLang="en-US" sz="100" b="1" dirty="0">
                        <a:solidFill>
                          <a:schemeClr val="accent1">
                            <a:lumMod val="75000"/>
                          </a:schemeClr>
                        </a:solidFill>
                        <a:latin typeface="微软雅黑" pitchFamily="34" charset="-122"/>
                        <a:ea typeface="微软雅黑" pitchFamily="34" charset="-122"/>
                      </a:endParaRP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3800738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p:cNvGraphicFramePr>
            <a:graphicFrameLocks noGrp="1"/>
          </p:cNvGraphicFramePr>
          <p:nvPr>
            <p:extLst>
              <p:ext uri="{D42A27DB-BD31-4B8C-83A1-F6EECF244321}">
                <p14:modId xmlns:p14="http://schemas.microsoft.com/office/powerpoint/2010/main" val="934285834"/>
              </p:ext>
            </p:extLst>
          </p:nvPr>
        </p:nvGraphicFramePr>
        <p:xfrm>
          <a:off x="1847528" y="548680"/>
          <a:ext cx="6624000" cy="804879"/>
        </p:xfrm>
        <a:graphic>
          <a:graphicData uri="http://schemas.openxmlformats.org/drawingml/2006/table">
            <a:tbl>
              <a:tblPr firstRow="1" bandRow="1">
                <a:tableStyleId>{5C22544A-7EE6-4342-B048-85BDC9FD1C3A}</a:tableStyleId>
              </a:tblPr>
              <a:tblGrid>
                <a:gridCol w="1656000">
                  <a:extLst>
                    <a:ext uri="{9D8B030D-6E8A-4147-A177-3AD203B41FA5}">
                      <a16:colId xmlns:a16="http://schemas.microsoft.com/office/drawing/2014/main" val="20001"/>
                    </a:ext>
                  </a:extLst>
                </a:gridCol>
                <a:gridCol w="1656000">
                  <a:extLst>
                    <a:ext uri="{9D8B030D-6E8A-4147-A177-3AD203B41FA5}">
                      <a16:colId xmlns:a16="http://schemas.microsoft.com/office/drawing/2014/main" val="20002"/>
                    </a:ext>
                  </a:extLst>
                </a:gridCol>
                <a:gridCol w="1656000">
                  <a:extLst>
                    <a:ext uri="{9D8B030D-6E8A-4147-A177-3AD203B41FA5}">
                      <a16:colId xmlns:a16="http://schemas.microsoft.com/office/drawing/2014/main" val="20003"/>
                    </a:ext>
                  </a:extLst>
                </a:gridCol>
                <a:gridCol w="1656000">
                  <a:extLst>
                    <a:ext uri="{9D8B030D-6E8A-4147-A177-3AD203B41FA5}">
                      <a16:colId xmlns:a16="http://schemas.microsoft.com/office/drawing/2014/main" val="4231623938"/>
                    </a:ext>
                  </a:extLst>
                </a:gridCol>
              </a:tblGrid>
              <a:tr h="497601">
                <a:tc>
                  <a:txBody>
                    <a:bodyPr/>
                    <a:lstStyle/>
                    <a:p>
                      <a:pPr algn="ctr"/>
                      <a:r>
                        <a:rPr lang="zh-CN" altLang="en-US" b="0" dirty="0">
                          <a:solidFill>
                            <a:schemeClr val="accent1">
                              <a:lumMod val="75000"/>
                            </a:schemeClr>
                          </a:solidFill>
                          <a:latin typeface="微软雅黑" pitchFamily="34" charset="-122"/>
                          <a:ea typeface="微软雅黑" pitchFamily="34" charset="-122"/>
                        </a:rPr>
                        <a:t>背景介绍及研究意义</a:t>
                      </a:r>
                    </a:p>
                  </a:txBody>
                  <a:tcPr anchor="b">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b="1" dirty="0">
                          <a:solidFill>
                            <a:schemeClr val="bg1"/>
                          </a:solidFill>
                          <a:latin typeface="微软雅黑" pitchFamily="34" charset="-122"/>
                          <a:ea typeface="微软雅黑" pitchFamily="34" charset="-122"/>
                        </a:rPr>
                        <a:t>研究内容</a:t>
                      </a: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4F81BD"/>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b="0" dirty="0">
                          <a:solidFill>
                            <a:schemeClr val="accent1">
                              <a:lumMod val="75000"/>
                            </a:schemeClr>
                          </a:solidFill>
                          <a:latin typeface="微软雅黑" pitchFamily="34" charset="-122"/>
                          <a:ea typeface="微软雅黑" pitchFamily="34" charset="-122"/>
                        </a:rPr>
                        <a:t>研究计划</a:t>
                      </a:r>
                    </a:p>
                  </a:txBody>
                  <a:tcPr anchor="b">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b="0" dirty="0">
                          <a:solidFill>
                            <a:schemeClr val="accent1">
                              <a:lumMod val="75000"/>
                            </a:schemeClr>
                          </a:solidFill>
                          <a:latin typeface="微软雅黑" pitchFamily="34" charset="-122"/>
                          <a:ea typeface="微软雅黑" pitchFamily="34" charset="-122"/>
                        </a:rPr>
                        <a:t>研究成果</a:t>
                      </a:r>
                    </a:p>
                  </a:txBody>
                  <a:tcPr anchor="b">
                    <a:lnL w="5715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164799">
                <a:tc>
                  <a:txBody>
                    <a:bodyPr/>
                    <a:lstStyle/>
                    <a:p>
                      <a:pPr algn="ctr"/>
                      <a:endParaRPr lang="zh-CN" altLang="en-US" sz="100" b="0" dirty="0">
                        <a:solidFill>
                          <a:schemeClr val="accent1">
                            <a:lumMod val="75000"/>
                          </a:schemeClr>
                        </a:solidFill>
                        <a:latin typeface="微软雅黑" pitchFamily="34" charset="-122"/>
                        <a:ea typeface="微软雅黑" pitchFamily="34" charset="-122"/>
                      </a:endParaRP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vMerge="1">
                  <a:txBody>
                    <a:bodyPr/>
                    <a:lstStyle/>
                    <a:p>
                      <a:pPr algn="ctr"/>
                      <a:endParaRPr lang="zh-CN" altLang="en-US" sz="100" b="0" dirty="0">
                        <a:solidFill>
                          <a:schemeClr val="accent1">
                            <a:lumMod val="75000"/>
                          </a:schemeClr>
                        </a:solidFill>
                        <a:latin typeface="微软雅黑" pitchFamily="34" charset="-122"/>
                        <a:ea typeface="微软雅黑" pitchFamily="34" charset="-122"/>
                      </a:endParaRP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zh-CN" altLang="en-US" sz="100" b="0" dirty="0">
                        <a:solidFill>
                          <a:schemeClr val="accent1">
                            <a:lumMod val="75000"/>
                          </a:schemeClr>
                        </a:solidFill>
                        <a:latin typeface="微软雅黑" pitchFamily="34" charset="-122"/>
                        <a:ea typeface="微软雅黑" pitchFamily="34" charset="-122"/>
                      </a:endParaRP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zh-CN" altLang="en-US" sz="100" b="0" dirty="0">
                        <a:solidFill>
                          <a:schemeClr val="accent1">
                            <a:lumMod val="75000"/>
                          </a:schemeClr>
                        </a:solidFill>
                        <a:latin typeface="微软雅黑" pitchFamily="34" charset="-122"/>
                        <a:ea typeface="微软雅黑" pitchFamily="34" charset="-122"/>
                      </a:endParaRP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10001"/>
                  </a:ext>
                </a:extLst>
              </a:tr>
            </a:tbl>
          </a:graphicData>
        </a:graphic>
      </p:graphicFrame>
      <p:sp>
        <p:nvSpPr>
          <p:cNvPr id="11" name="矩形 10">
            <a:extLst>
              <a:ext uri="{FF2B5EF4-FFF2-40B4-BE49-F238E27FC236}">
                <a16:creationId xmlns:a16="http://schemas.microsoft.com/office/drawing/2014/main" id="{5549D3B3-639F-4DB4-B296-26E571C5E8B9}"/>
              </a:ext>
            </a:extLst>
          </p:cNvPr>
          <p:cNvSpPr/>
          <p:nvPr/>
        </p:nvSpPr>
        <p:spPr>
          <a:xfrm>
            <a:off x="1847528" y="2167696"/>
            <a:ext cx="7992888" cy="3218573"/>
          </a:xfrm>
          <a:prstGeom prst="rect">
            <a:avLst/>
          </a:prstGeom>
        </p:spPr>
        <p:txBody>
          <a:bodyPr wrap="square">
            <a:spAutoFit/>
          </a:bodyPr>
          <a:lstStyle/>
          <a:p>
            <a:pPr>
              <a:lnSpc>
                <a:spcPct val="150000"/>
              </a:lnSpc>
            </a:pPr>
            <a:r>
              <a:rPr lang="zh-CN" altLang="en-US" sz="2000" dirty="0">
                <a:latin typeface="+mj-ea"/>
                <a:ea typeface="+mj-ea"/>
              </a:rPr>
              <a:t>研究内容</a:t>
            </a:r>
            <a:r>
              <a:rPr lang="en-US" altLang="zh-CN" sz="2000" dirty="0">
                <a:latin typeface="+mj-ea"/>
                <a:ea typeface="+mj-ea"/>
              </a:rPr>
              <a:t>1</a:t>
            </a:r>
            <a:r>
              <a:rPr lang="zh-CN" altLang="en-US" sz="2000" dirty="0">
                <a:latin typeface="+mj-ea"/>
                <a:ea typeface="+mj-ea"/>
              </a:rPr>
              <a:t>：</a:t>
            </a:r>
            <a:endParaRPr lang="en-US" altLang="zh-CN" sz="2000" dirty="0">
              <a:latin typeface="+mj-ea"/>
              <a:ea typeface="+mj-ea"/>
            </a:endParaRPr>
          </a:p>
          <a:p>
            <a:pPr>
              <a:lnSpc>
                <a:spcPct val="150000"/>
              </a:lnSpc>
            </a:pPr>
            <a:r>
              <a:rPr lang="en-US" altLang="zh-CN" sz="2000" dirty="0">
                <a:latin typeface="+mj-ea"/>
                <a:ea typeface="+mj-ea"/>
              </a:rPr>
              <a:t>    </a:t>
            </a:r>
            <a:r>
              <a:rPr lang="zh-CN" altLang="en-US" sz="2000" dirty="0">
                <a:latin typeface="+mj-ea"/>
                <a:ea typeface="+mj-ea"/>
              </a:rPr>
              <a:t>基于随机点模式的</a:t>
            </a:r>
            <a:r>
              <a:rPr lang="en-US" altLang="zh-CN" sz="2000" dirty="0">
                <a:latin typeface="+mj-ea"/>
                <a:ea typeface="+mj-ea"/>
              </a:rPr>
              <a:t>ML</a:t>
            </a:r>
            <a:r>
              <a:rPr lang="zh-CN" altLang="en-US" sz="2000" dirty="0">
                <a:latin typeface="+mj-ea"/>
                <a:ea typeface="+mj-ea"/>
              </a:rPr>
              <a:t>估计算法</a:t>
            </a:r>
            <a:endParaRPr lang="en-US" altLang="zh-CN" sz="2000" dirty="0">
              <a:latin typeface="+mj-ea"/>
              <a:ea typeface="+mj-ea"/>
            </a:endParaRPr>
          </a:p>
          <a:p>
            <a:pPr>
              <a:lnSpc>
                <a:spcPct val="150000"/>
              </a:lnSpc>
            </a:pPr>
            <a:r>
              <a:rPr lang="zh-CN" altLang="en-US" sz="2000" dirty="0">
                <a:latin typeface="+mj-ea"/>
                <a:ea typeface="+mj-ea"/>
              </a:rPr>
              <a:t>研究内容</a:t>
            </a:r>
            <a:r>
              <a:rPr lang="en-US" altLang="zh-CN" sz="2000" dirty="0">
                <a:latin typeface="+mj-ea"/>
                <a:ea typeface="+mj-ea"/>
              </a:rPr>
              <a:t>2</a:t>
            </a:r>
            <a:r>
              <a:rPr lang="zh-CN" altLang="en-US" sz="2000" dirty="0">
                <a:latin typeface="+mj-ea"/>
                <a:ea typeface="+mj-ea"/>
              </a:rPr>
              <a:t>：</a:t>
            </a:r>
            <a:endParaRPr lang="en-US" altLang="zh-CN" sz="2000" dirty="0">
              <a:latin typeface="+mj-ea"/>
              <a:ea typeface="+mj-ea"/>
            </a:endParaRPr>
          </a:p>
          <a:p>
            <a:pPr>
              <a:lnSpc>
                <a:spcPct val="150000"/>
              </a:lnSpc>
            </a:pPr>
            <a:r>
              <a:rPr lang="en-US" altLang="zh-CN" sz="2000" dirty="0">
                <a:latin typeface="+mj-ea"/>
                <a:ea typeface="+mj-ea"/>
              </a:rPr>
              <a:t>    </a:t>
            </a:r>
            <a:r>
              <a:rPr lang="zh-CN" altLang="en-US" sz="2000" dirty="0">
                <a:latin typeface="+mj-ea"/>
                <a:ea typeface="+mj-ea"/>
              </a:rPr>
              <a:t>基于混合点模式的无监督学习</a:t>
            </a:r>
            <a:endParaRPr lang="en-US" altLang="zh-CN" sz="2000" dirty="0">
              <a:latin typeface="+mj-ea"/>
              <a:ea typeface="+mj-ea"/>
            </a:endParaRPr>
          </a:p>
          <a:p>
            <a:pPr>
              <a:lnSpc>
                <a:spcPct val="150000"/>
              </a:lnSpc>
            </a:pPr>
            <a:r>
              <a:rPr lang="zh-CN" altLang="en-US" sz="2000" dirty="0">
                <a:latin typeface="+mj-ea"/>
                <a:ea typeface="+mj-ea"/>
              </a:rPr>
              <a:t>研究内容</a:t>
            </a:r>
            <a:r>
              <a:rPr lang="en-US" altLang="zh-CN" sz="2000" dirty="0">
                <a:latin typeface="+mj-ea"/>
                <a:ea typeface="+mj-ea"/>
              </a:rPr>
              <a:t>3</a:t>
            </a:r>
            <a:r>
              <a:rPr lang="zh-CN" altLang="en-US" sz="2000" b="1" dirty="0">
                <a:latin typeface="+mj-ea"/>
                <a:ea typeface="+mj-ea"/>
              </a:rPr>
              <a:t>：</a:t>
            </a:r>
            <a:endParaRPr lang="en-US" altLang="zh-CN" sz="2000" b="1" dirty="0">
              <a:latin typeface="+mj-ea"/>
              <a:ea typeface="+mj-ea"/>
            </a:endParaRPr>
          </a:p>
          <a:p>
            <a:pPr>
              <a:lnSpc>
                <a:spcPct val="150000"/>
              </a:lnSpc>
            </a:pPr>
            <a:r>
              <a:rPr lang="en-US" altLang="zh-CN" sz="2000" dirty="0">
                <a:latin typeface="+mj-ea"/>
                <a:ea typeface="+mj-ea"/>
              </a:rPr>
              <a:t>    </a:t>
            </a:r>
            <a:r>
              <a:rPr lang="zh-CN" altLang="en-US" sz="2000" dirty="0">
                <a:latin typeface="+mj-ea"/>
                <a:ea typeface="+mj-ea"/>
              </a:rPr>
              <a:t>结构点模式</a:t>
            </a:r>
            <a:endParaRPr lang="en-US" altLang="zh-CN" sz="2000" dirty="0">
              <a:latin typeface="+mj-ea"/>
              <a:ea typeface="+mj-ea"/>
            </a:endParaRPr>
          </a:p>
          <a:p>
            <a:pPr>
              <a:lnSpc>
                <a:spcPct val="125000"/>
              </a:lnSpc>
            </a:pPr>
            <a:endParaRPr lang="zh-CN" altLang="en-US" sz="2000" dirty="0"/>
          </a:p>
        </p:txBody>
      </p:sp>
      <p:sp>
        <p:nvSpPr>
          <p:cNvPr id="5" name="TextBox 9">
            <a:extLst>
              <a:ext uri="{FF2B5EF4-FFF2-40B4-BE49-F238E27FC236}">
                <a16:creationId xmlns:a16="http://schemas.microsoft.com/office/drawing/2014/main" id="{A4E9D41F-65EC-47CE-89B5-8B5805863862}"/>
              </a:ext>
            </a:extLst>
          </p:cNvPr>
          <p:cNvSpPr txBox="1"/>
          <p:nvPr/>
        </p:nvSpPr>
        <p:spPr>
          <a:xfrm>
            <a:off x="1127448" y="1434282"/>
            <a:ext cx="7769113" cy="721608"/>
          </a:xfrm>
          <a:prstGeom prst="rect">
            <a:avLst/>
          </a:prstGeom>
          <a:noFill/>
        </p:spPr>
        <p:txBody>
          <a:bodyPr wrap="square" rtlCol="0">
            <a:spAutoFit/>
          </a:bodyPr>
          <a:lstStyle/>
          <a:p>
            <a:pPr>
              <a:lnSpc>
                <a:spcPct val="200000"/>
              </a:lnSpc>
            </a:pPr>
            <a:r>
              <a:rPr lang="zh-CN" altLang="en-US" sz="2400" b="1" dirty="0">
                <a:solidFill>
                  <a:schemeClr val="accent2"/>
                </a:solidFill>
              </a:rPr>
              <a:t>研究内容：</a:t>
            </a:r>
            <a:endParaRPr lang="en-US" altLang="zh-CN" sz="2400" b="1" dirty="0">
              <a:solidFill>
                <a:schemeClr val="accent2"/>
              </a:solidFill>
            </a:endParaRPr>
          </a:p>
        </p:txBody>
      </p:sp>
    </p:spTree>
    <p:extLst>
      <p:ext uri="{BB962C8B-B14F-4D97-AF65-F5344CB8AC3E}">
        <p14:creationId xmlns:p14="http://schemas.microsoft.com/office/powerpoint/2010/main" val="21946936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p:cNvGraphicFramePr>
            <a:graphicFrameLocks noGrp="1"/>
          </p:cNvGraphicFramePr>
          <p:nvPr>
            <p:extLst>
              <p:ext uri="{D42A27DB-BD31-4B8C-83A1-F6EECF244321}">
                <p14:modId xmlns:p14="http://schemas.microsoft.com/office/powerpoint/2010/main" val="2879686894"/>
              </p:ext>
            </p:extLst>
          </p:nvPr>
        </p:nvGraphicFramePr>
        <p:xfrm>
          <a:off x="1847528" y="548680"/>
          <a:ext cx="6624000" cy="804879"/>
        </p:xfrm>
        <a:graphic>
          <a:graphicData uri="http://schemas.openxmlformats.org/drawingml/2006/table">
            <a:tbl>
              <a:tblPr firstRow="1" bandRow="1">
                <a:tableStyleId>{5C22544A-7EE6-4342-B048-85BDC9FD1C3A}</a:tableStyleId>
              </a:tblPr>
              <a:tblGrid>
                <a:gridCol w="1656000">
                  <a:extLst>
                    <a:ext uri="{9D8B030D-6E8A-4147-A177-3AD203B41FA5}">
                      <a16:colId xmlns:a16="http://schemas.microsoft.com/office/drawing/2014/main" val="20001"/>
                    </a:ext>
                  </a:extLst>
                </a:gridCol>
                <a:gridCol w="1656000">
                  <a:extLst>
                    <a:ext uri="{9D8B030D-6E8A-4147-A177-3AD203B41FA5}">
                      <a16:colId xmlns:a16="http://schemas.microsoft.com/office/drawing/2014/main" val="20002"/>
                    </a:ext>
                  </a:extLst>
                </a:gridCol>
                <a:gridCol w="1656000">
                  <a:extLst>
                    <a:ext uri="{9D8B030D-6E8A-4147-A177-3AD203B41FA5}">
                      <a16:colId xmlns:a16="http://schemas.microsoft.com/office/drawing/2014/main" val="20003"/>
                    </a:ext>
                  </a:extLst>
                </a:gridCol>
                <a:gridCol w="1656000">
                  <a:extLst>
                    <a:ext uri="{9D8B030D-6E8A-4147-A177-3AD203B41FA5}">
                      <a16:colId xmlns:a16="http://schemas.microsoft.com/office/drawing/2014/main" val="4231623938"/>
                    </a:ext>
                  </a:extLst>
                </a:gridCol>
              </a:tblGrid>
              <a:tr h="497601">
                <a:tc>
                  <a:txBody>
                    <a:bodyPr/>
                    <a:lstStyle/>
                    <a:p>
                      <a:pPr algn="ctr"/>
                      <a:r>
                        <a:rPr lang="zh-CN" altLang="en-US" b="0" dirty="0">
                          <a:solidFill>
                            <a:schemeClr val="accent1">
                              <a:lumMod val="75000"/>
                            </a:schemeClr>
                          </a:solidFill>
                          <a:latin typeface="微软雅黑" pitchFamily="34" charset="-122"/>
                          <a:ea typeface="微软雅黑" pitchFamily="34" charset="-122"/>
                        </a:rPr>
                        <a:t>背景介绍及研究意义</a:t>
                      </a:r>
                      <a:endParaRPr lang="en-US" altLang="zh-CN" b="0" dirty="0">
                        <a:solidFill>
                          <a:schemeClr val="accent1">
                            <a:lumMod val="75000"/>
                          </a:schemeClr>
                        </a:solidFill>
                        <a:latin typeface="微软雅黑" pitchFamily="34" charset="-122"/>
                        <a:ea typeface="微软雅黑" pitchFamily="34" charset="-122"/>
                      </a:endParaRPr>
                    </a:p>
                  </a:txBody>
                  <a:tcPr anchor="b">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b="1" dirty="0">
                          <a:solidFill>
                            <a:schemeClr val="bg1"/>
                          </a:solidFill>
                          <a:latin typeface="微软雅黑" pitchFamily="34" charset="-122"/>
                          <a:ea typeface="微软雅黑" pitchFamily="34" charset="-122"/>
                        </a:rPr>
                        <a:t>研究内容</a:t>
                      </a: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4F81BD"/>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b="0" dirty="0">
                          <a:solidFill>
                            <a:schemeClr val="accent1">
                              <a:lumMod val="75000"/>
                            </a:schemeClr>
                          </a:solidFill>
                          <a:latin typeface="微软雅黑" pitchFamily="34" charset="-122"/>
                          <a:ea typeface="微软雅黑" pitchFamily="34" charset="-122"/>
                        </a:rPr>
                        <a:t>研究计划</a:t>
                      </a:r>
                    </a:p>
                  </a:txBody>
                  <a:tcPr anchor="b">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b="0" dirty="0">
                          <a:solidFill>
                            <a:schemeClr val="accent1">
                              <a:lumMod val="75000"/>
                            </a:schemeClr>
                          </a:solidFill>
                          <a:latin typeface="微软雅黑" pitchFamily="34" charset="-122"/>
                          <a:ea typeface="微软雅黑" pitchFamily="34" charset="-122"/>
                        </a:rPr>
                        <a:t>研究成果</a:t>
                      </a:r>
                    </a:p>
                  </a:txBody>
                  <a:tcPr anchor="b">
                    <a:lnL w="5715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164799">
                <a:tc>
                  <a:txBody>
                    <a:bodyPr/>
                    <a:lstStyle/>
                    <a:p>
                      <a:pPr algn="ctr"/>
                      <a:endParaRPr lang="zh-CN" altLang="en-US" sz="100" b="0" dirty="0">
                        <a:solidFill>
                          <a:schemeClr val="accent1">
                            <a:lumMod val="75000"/>
                          </a:schemeClr>
                        </a:solidFill>
                        <a:latin typeface="微软雅黑" pitchFamily="34" charset="-122"/>
                        <a:ea typeface="微软雅黑" pitchFamily="34" charset="-122"/>
                      </a:endParaRP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vMerge="1">
                  <a:txBody>
                    <a:bodyPr/>
                    <a:lstStyle/>
                    <a:p>
                      <a:pPr algn="ctr"/>
                      <a:endParaRPr lang="zh-CN" altLang="en-US" sz="100" b="0" dirty="0">
                        <a:solidFill>
                          <a:schemeClr val="accent1">
                            <a:lumMod val="75000"/>
                          </a:schemeClr>
                        </a:solidFill>
                        <a:latin typeface="微软雅黑" pitchFamily="34" charset="-122"/>
                        <a:ea typeface="微软雅黑" pitchFamily="34" charset="-122"/>
                      </a:endParaRP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zh-CN" altLang="en-US" sz="100" b="0" dirty="0">
                        <a:solidFill>
                          <a:schemeClr val="accent1">
                            <a:lumMod val="75000"/>
                          </a:schemeClr>
                        </a:solidFill>
                        <a:latin typeface="微软雅黑" pitchFamily="34" charset="-122"/>
                        <a:ea typeface="微软雅黑" pitchFamily="34" charset="-122"/>
                      </a:endParaRP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zh-CN" altLang="en-US" sz="100" b="0" dirty="0">
                        <a:solidFill>
                          <a:schemeClr val="accent1">
                            <a:lumMod val="75000"/>
                          </a:schemeClr>
                        </a:solidFill>
                        <a:latin typeface="微软雅黑" pitchFamily="34" charset="-122"/>
                        <a:ea typeface="微软雅黑" pitchFamily="34" charset="-122"/>
                      </a:endParaRP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10001"/>
                  </a:ext>
                </a:extLst>
              </a:tr>
            </a:tbl>
          </a:graphicData>
        </a:graphic>
      </p:graphicFrame>
      <p:sp>
        <p:nvSpPr>
          <p:cNvPr id="5" name="TextBox 9">
            <a:extLst>
              <a:ext uri="{FF2B5EF4-FFF2-40B4-BE49-F238E27FC236}">
                <a16:creationId xmlns:a16="http://schemas.microsoft.com/office/drawing/2014/main" id="{A4E9D41F-65EC-47CE-89B5-8B5805863862}"/>
              </a:ext>
            </a:extLst>
          </p:cNvPr>
          <p:cNvSpPr txBox="1"/>
          <p:nvPr/>
        </p:nvSpPr>
        <p:spPr>
          <a:xfrm>
            <a:off x="1559496" y="1509045"/>
            <a:ext cx="7769113" cy="461665"/>
          </a:xfrm>
          <a:prstGeom prst="rect">
            <a:avLst/>
          </a:prstGeom>
          <a:noFill/>
        </p:spPr>
        <p:txBody>
          <a:bodyPr wrap="square" rtlCol="0">
            <a:spAutoFit/>
          </a:bodyPr>
          <a:lstStyle/>
          <a:p>
            <a:r>
              <a:rPr lang="zh-CN" altLang="en-US" sz="2400" b="1" dirty="0"/>
              <a:t>研究基础：</a:t>
            </a:r>
            <a:endParaRPr lang="en-US" altLang="zh-CN" sz="2400" b="1" dirty="0"/>
          </a:p>
        </p:txBody>
      </p:sp>
      <mc:AlternateContent xmlns:mc="http://schemas.openxmlformats.org/markup-compatibility/2006">
        <mc:Choice xmlns:a14="http://schemas.microsoft.com/office/drawing/2010/main" Requires="a14">
          <p:sp>
            <p:nvSpPr>
              <p:cNvPr id="6" name="文本框 5">
                <a:extLst>
                  <a:ext uri="{FF2B5EF4-FFF2-40B4-BE49-F238E27FC236}">
                    <a16:creationId xmlns:a16="http://schemas.microsoft.com/office/drawing/2014/main" id="{9F510D29-D5BE-49C6-AEA4-93C587F703D3}"/>
                  </a:ext>
                </a:extLst>
              </p:cNvPr>
              <p:cNvSpPr txBox="1"/>
              <p:nvPr/>
            </p:nvSpPr>
            <p:spPr>
              <a:xfrm>
                <a:off x="2172916" y="2204864"/>
                <a:ext cx="6515372" cy="3178627"/>
              </a:xfrm>
              <a:prstGeom prst="rect">
                <a:avLst/>
              </a:prstGeom>
              <a:noFill/>
            </p:spPr>
            <p:txBody>
              <a:bodyPr wrap="square" rtlCol="0">
                <a:spAutoFit/>
              </a:bodyPr>
              <a:lstStyle/>
              <a:p>
                <a:r>
                  <a:rPr lang="en-US" altLang="zh-CN" sz="2000" b="1" i="1" dirty="0"/>
                  <a:t>IID-cluster</a:t>
                </a:r>
                <a:r>
                  <a:rPr lang="zh-CN" altLang="en-US" sz="2000" dirty="0"/>
                  <a:t>模型：</a:t>
                </a:r>
                <a:endParaRPr lang="en-US" altLang="zh-CN" sz="2000" dirty="0"/>
              </a:p>
              <a:p>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rPr>
                        <m:t>𝑓</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𝑋</m:t>
                          </m:r>
                        </m:e>
                      </m:d>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𝑝</m:t>
                          </m:r>
                        </m:e>
                        <m:sub>
                          <m:r>
                            <a:rPr lang="en-US" altLang="zh-CN" sz="2000" b="0" i="1" smtClean="0">
                              <a:latin typeface="Cambria Math" panose="02040503050406030204" pitchFamily="18" charset="0"/>
                            </a:rPr>
                            <m:t>𝑐</m:t>
                          </m:r>
                        </m:sub>
                      </m:sSub>
                      <m:d>
                        <m:dPr>
                          <m:ctrlPr>
                            <a:rPr lang="en-US" altLang="zh-CN" sz="2000" b="0" i="1" smtClean="0">
                              <a:latin typeface="Cambria Math" panose="02040503050406030204" pitchFamily="18" charset="0"/>
                            </a:rPr>
                          </m:ctrlPr>
                        </m:dPr>
                        <m:e>
                          <m:d>
                            <m:dPr>
                              <m:begChr m:val="|"/>
                              <m:endChr m:val="|"/>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𝑋</m:t>
                              </m:r>
                            </m:e>
                          </m:d>
                        </m:e>
                      </m:d>
                      <m:d>
                        <m:dPr>
                          <m:begChr m:val="|"/>
                          <m:endChr m:val="|"/>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𝑋</m:t>
                          </m:r>
                        </m:e>
                      </m:d>
                      <m:r>
                        <a:rPr lang="en-US" altLang="zh-CN" sz="2000" b="0" i="1" smtClean="0">
                          <a:latin typeface="Cambria Math" panose="02040503050406030204" pitchFamily="18" charset="0"/>
                        </a:rPr>
                        <m:t>!</m:t>
                      </m:r>
                      <m:sSup>
                        <m:sSupPr>
                          <m:ctrlPr>
                            <a:rPr lang="en-US" altLang="zh-CN" sz="2000" b="0" i="1" smtClean="0">
                              <a:latin typeface="Cambria Math" panose="02040503050406030204" pitchFamily="18" charset="0"/>
                            </a:rPr>
                          </m:ctrlPr>
                        </m:sSupPr>
                        <m:e>
                          <m:d>
                            <m:dPr>
                              <m:begChr m:val="["/>
                              <m:endChr m:val="]"/>
                              <m:ctrlPr>
                                <a:rPr lang="en-US" altLang="zh-CN" sz="2000" i="1">
                                  <a:latin typeface="Cambria Math" panose="02040503050406030204" pitchFamily="18" charset="0"/>
                                </a:rPr>
                              </m:ctrlPr>
                            </m:dPr>
                            <m:e>
                              <m:r>
                                <a:rPr lang="en-US" altLang="zh-CN" sz="2000" i="1">
                                  <a:latin typeface="Cambria Math" panose="02040503050406030204" pitchFamily="18" charset="0"/>
                                </a:rPr>
                                <m:t>𝑈</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𝑝</m:t>
                                  </m:r>
                                </m:e>
                                <m:sub>
                                  <m:r>
                                    <a:rPr lang="en-US" altLang="zh-CN" sz="2000" i="1">
                                      <a:latin typeface="Cambria Math" panose="02040503050406030204" pitchFamily="18" charset="0"/>
                                    </a:rPr>
                                    <m:t>𝑓</m:t>
                                  </m:r>
                                </m:sub>
                              </m:sSub>
                            </m:e>
                          </m:d>
                        </m:e>
                        <m:sup>
                          <m:r>
                            <a:rPr lang="en-US" altLang="zh-CN" sz="2000" b="0" i="1" smtClean="0">
                              <a:latin typeface="Cambria Math" panose="02040503050406030204" pitchFamily="18" charset="0"/>
                            </a:rPr>
                            <m:t>𝑋</m:t>
                          </m:r>
                        </m:sup>
                      </m:sSup>
                    </m:oMath>
                  </m:oMathPara>
                </a14:m>
                <a:endParaRPr lang="en-US" altLang="zh-CN" sz="2000" dirty="0"/>
              </a:p>
              <a:p>
                <a:r>
                  <a:rPr lang="zh-CN" altLang="en-US" sz="2000" dirty="0"/>
                  <a:t>      其中</a:t>
                </a:r>
                <a14:m>
                  <m:oMath xmlns:m="http://schemas.openxmlformats.org/officeDocument/2006/math">
                    <m:d>
                      <m:dPr>
                        <m:begChr m:val="|"/>
                        <m:endChr m:val="|"/>
                        <m:ctrlPr>
                          <a:rPr lang="en-US" altLang="zh-CN" sz="2000" i="1" smtClean="0">
                            <a:latin typeface="Cambria Math" panose="02040503050406030204" pitchFamily="18" charset="0"/>
                          </a:rPr>
                        </m:ctrlPr>
                      </m:dPr>
                      <m:e>
                        <m:r>
                          <a:rPr lang="en-US" altLang="zh-CN" sz="2000" b="0" i="1" smtClean="0">
                            <a:latin typeface="Cambria Math" panose="02040503050406030204" pitchFamily="18" charset="0"/>
                          </a:rPr>
                          <m:t>𝑋</m:t>
                        </m:r>
                      </m:e>
                    </m:d>
                    <m:r>
                      <a:rPr lang="zh-CN" altLang="en-US" sz="2000" i="1">
                        <a:latin typeface="Cambria Math" panose="02040503050406030204" pitchFamily="18" charset="0"/>
                      </a:rPr>
                      <m:t>表示</m:t>
                    </m:r>
                  </m:oMath>
                </a14:m>
                <a:r>
                  <a:rPr lang="zh-CN" altLang="en-US" sz="2000" dirty="0"/>
                  <a:t>点模式（包）</a:t>
                </a:r>
                <a14:m>
                  <m:oMath xmlns:m="http://schemas.openxmlformats.org/officeDocument/2006/math">
                    <m:r>
                      <a:rPr lang="en-US" altLang="zh-CN" sz="2000" b="0" i="1" smtClean="0">
                        <a:latin typeface="Cambria Math" panose="02040503050406030204" pitchFamily="18" charset="0"/>
                      </a:rPr>
                      <m:t>𝑋</m:t>
                    </m:r>
                    <m:r>
                      <a:rPr lang="zh-CN" altLang="en-US" sz="2000" i="1">
                        <a:latin typeface="Cambria Math" panose="02040503050406030204" pitchFamily="18" charset="0"/>
                      </a:rPr>
                      <m:t>中</m:t>
                    </m:r>
                  </m:oMath>
                </a14:m>
                <a:r>
                  <a:rPr lang="zh-CN" altLang="en-US" sz="2000" dirty="0"/>
                  <a:t>元素（示例）的个数；</a:t>
                </a:r>
                <a:r>
                  <a:rPr lang="en-US" altLang="zh-CN" sz="2000" dirty="0"/>
                  <a:t> </a:t>
                </a: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𝑝</m:t>
                        </m:r>
                      </m:e>
                      <m:sub>
                        <m:r>
                          <a:rPr lang="en-US" altLang="zh-CN" sz="2000" i="1">
                            <a:latin typeface="Cambria Math" panose="02040503050406030204" pitchFamily="18" charset="0"/>
                          </a:rPr>
                          <m:t>𝑐</m:t>
                        </m:r>
                      </m:sub>
                    </m:sSub>
                    <m:r>
                      <a:rPr lang="zh-CN" altLang="en-US" sz="2000" i="1">
                        <a:latin typeface="Cambria Math" panose="02040503050406030204" pitchFamily="18" charset="0"/>
                      </a:rPr>
                      <m:t>表示</m:t>
                    </m:r>
                  </m:oMath>
                </a14:m>
                <a:r>
                  <a:rPr lang="zh-CN" altLang="en-US" sz="2000" dirty="0"/>
                  <a:t>模型基数分布，用来描述点模式的基数信息；</a:t>
                </a:r>
                <a:r>
                  <a:rPr lang="en-US" altLang="zh-CN" sz="2000" dirty="0"/>
                  <a:t> </a:t>
                </a: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𝑝</m:t>
                        </m:r>
                      </m:e>
                      <m:sub>
                        <m:r>
                          <a:rPr lang="en-US" altLang="zh-CN" sz="2000" i="1">
                            <a:latin typeface="Cambria Math" panose="02040503050406030204" pitchFamily="18" charset="0"/>
                          </a:rPr>
                          <m:t>𝑓</m:t>
                        </m:r>
                      </m:sub>
                    </m:sSub>
                  </m:oMath>
                </a14:m>
                <a:r>
                  <a:rPr lang="zh-CN" altLang="en-US" sz="2000" dirty="0"/>
                  <a:t>表示模型的特征分布，用来描述点模式的特征信息，且</a:t>
                </a:r>
                <a14:m>
                  <m:oMath xmlns:m="http://schemas.openxmlformats.org/officeDocument/2006/math">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h</m:t>
                        </m:r>
                      </m:e>
                      <m:sup>
                        <m:r>
                          <a:rPr lang="en-US" altLang="zh-CN" sz="2000" b="0" i="1" smtClean="0">
                            <a:latin typeface="Cambria Math" panose="02040503050406030204" pitchFamily="18" charset="0"/>
                          </a:rPr>
                          <m:t>𝑋</m:t>
                        </m:r>
                      </m:sup>
                    </m:sSup>
                    <m:r>
                      <a:rPr lang="en-US" altLang="zh-CN" sz="2000" b="0" i="1" smtClean="0">
                        <a:latin typeface="Cambria Math" panose="02040503050406030204" pitchFamily="18" charset="0"/>
                      </a:rPr>
                      <m:t>≜</m:t>
                    </m:r>
                    <m:nary>
                      <m:naryPr>
                        <m:chr m:val="∏"/>
                        <m:limLoc m:val="subSup"/>
                        <m:supHide m:val="on"/>
                        <m:ctrlPr>
                          <a:rPr lang="en-US" altLang="zh-CN" sz="2000" b="0" i="1" smtClean="0">
                            <a:latin typeface="Cambria Math" panose="02040503050406030204" pitchFamily="18" charset="0"/>
                          </a:rPr>
                        </m:ctrlPr>
                      </m:naryPr>
                      <m:sub>
                        <m:r>
                          <m:rPr>
                            <m:brk m:alnAt="9"/>
                          </m:rPr>
                          <a:rPr lang="en-US" altLang="zh-CN" sz="2000" b="0" i="1" smtClean="0">
                            <a:latin typeface="Cambria Math" panose="02040503050406030204" pitchFamily="18" charset="0"/>
                          </a:rPr>
                          <m:t>𝑥</m:t>
                        </m:r>
                        <m:r>
                          <a:rPr lang="en-US" altLang="zh-CN" sz="2000" b="0" i="1" smtClean="0">
                            <a:latin typeface="Cambria Math" panose="02040503050406030204" pitchFamily="18" charset="0"/>
                            <a:ea typeface="Cambria Math" panose="02040503050406030204" pitchFamily="18" charset="0"/>
                          </a:rPr>
                          <m:t>∈</m:t>
                        </m:r>
                        <m:r>
                          <a:rPr lang="en-US" altLang="zh-CN" sz="2000" b="0" i="1" smtClean="0">
                            <a:latin typeface="Cambria Math" panose="02040503050406030204" pitchFamily="18" charset="0"/>
                            <a:ea typeface="Cambria Math" panose="02040503050406030204" pitchFamily="18" charset="0"/>
                          </a:rPr>
                          <m:t>𝑋</m:t>
                        </m:r>
                      </m:sub>
                      <m:sup/>
                      <m:e>
                        <m:r>
                          <a:rPr lang="en-US" altLang="zh-CN" sz="2000" b="0" i="1" smtClean="0">
                            <a:latin typeface="Cambria Math" panose="02040503050406030204" pitchFamily="18" charset="0"/>
                          </a:rPr>
                          <m:t>h</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𝑥</m:t>
                            </m:r>
                          </m:e>
                        </m:d>
                      </m:e>
                    </m:nary>
                  </m:oMath>
                </a14:m>
                <a:r>
                  <a:rPr lang="zh-CN" altLang="en-US" sz="2000" dirty="0"/>
                  <a:t>。</a:t>
                </a:r>
                <a:endParaRPr lang="en-US" altLang="zh-CN" sz="2000" dirty="0"/>
              </a:p>
              <a:p>
                <a:r>
                  <a:rPr lang="zh-CN" altLang="en-US" sz="2000" dirty="0"/>
                  <a:t>       当基数分布</a:t>
                </a:r>
                <a14:m>
                  <m:oMath xmlns:m="http://schemas.openxmlformats.org/officeDocument/2006/math">
                    <m:sSub>
                      <m:sSubPr>
                        <m:ctrlPr>
                          <a:rPr lang="en-US" altLang="zh-CN" sz="2000" i="1" smtClean="0">
                            <a:latin typeface="Cambria Math" panose="02040503050406030204" pitchFamily="18" charset="0"/>
                          </a:rPr>
                        </m:ctrlPr>
                      </m:sSubPr>
                      <m:e>
                        <m:r>
                          <a:rPr lang="en-US" altLang="zh-CN" sz="2000" i="1">
                            <a:latin typeface="Cambria Math" panose="02040503050406030204" pitchFamily="18" charset="0"/>
                          </a:rPr>
                          <m:t>𝑝</m:t>
                        </m:r>
                      </m:e>
                      <m:sub>
                        <m:r>
                          <a:rPr lang="en-US" altLang="zh-CN" sz="2000" i="1">
                            <a:latin typeface="Cambria Math" panose="02040503050406030204" pitchFamily="18" charset="0"/>
                          </a:rPr>
                          <m:t>𝑐</m:t>
                        </m:r>
                      </m:sub>
                    </m:sSub>
                    <m:r>
                      <a:rPr lang="zh-CN" altLang="en-US" sz="2000" i="1">
                        <a:latin typeface="Cambria Math" panose="02040503050406030204" pitchFamily="18" charset="0"/>
                      </a:rPr>
                      <m:t>为</m:t>
                    </m:r>
                  </m:oMath>
                </a14:m>
                <a:r>
                  <a:rPr lang="zh-CN" altLang="en-US" sz="2000" dirty="0"/>
                  <a:t>泊松分布，参数为</a:t>
                </a:r>
                <a14:m>
                  <m:oMath xmlns:m="http://schemas.openxmlformats.org/officeDocument/2006/math">
                    <m:r>
                      <a:rPr lang="zh-CN" altLang="en-US" sz="2000" i="1" smtClean="0">
                        <a:latin typeface="Cambria Math" panose="02040503050406030204" pitchFamily="18" charset="0"/>
                      </a:rPr>
                      <m:t>𝜌</m:t>
                    </m:r>
                  </m:oMath>
                </a14:m>
                <a:r>
                  <a:rPr lang="zh-CN" altLang="en-US" sz="2000" dirty="0"/>
                  <a:t>，得到泊松点过程模型</a:t>
                </a:r>
                <a:endParaRPr lang="en-US" altLang="zh-CN" sz="2000" dirty="0"/>
              </a:p>
              <a:p>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rPr>
                        <m:t>𝑓</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𝑋</m:t>
                          </m:r>
                        </m:e>
                      </m:d>
                      <m:r>
                        <a:rPr lang="en-US" altLang="zh-CN" sz="2000" b="0" i="1" smtClean="0">
                          <a:latin typeface="Cambria Math" panose="02040503050406030204" pitchFamily="18" charset="0"/>
                        </a:rPr>
                        <m:t>=</m:t>
                      </m:r>
                      <m:sSup>
                        <m:sSupPr>
                          <m:ctrlPr>
                            <a:rPr lang="en-US" altLang="zh-CN" sz="2000" b="0" i="1" smtClean="0">
                              <a:latin typeface="Cambria Math" panose="02040503050406030204" pitchFamily="18" charset="0"/>
                            </a:rPr>
                          </m:ctrlPr>
                        </m:sSupPr>
                        <m:e>
                          <m:r>
                            <a:rPr lang="zh-CN" altLang="en-US" sz="2000" b="0" i="1" smtClean="0">
                              <a:latin typeface="Cambria Math" panose="02040503050406030204" pitchFamily="18" charset="0"/>
                            </a:rPr>
                            <m:t>𝜌</m:t>
                          </m:r>
                        </m:e>
                        <m:sup>
                          <m:d>
                            <m:dPr>
                              <m:begChr m:val="|"/>
                              <m:endChr m:val="|"/>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𝑋</m:t>
                              </m:r>
                            </m:e>
                          </m:d>
                        </m:sup>
                      </m:sSup>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𝑒</m:t>
                          </m:r>
                        </m:e>
                        <m:sup>
                          <m:r>
                            <a:rPr lang="en-US" altLang="zh-CN" sz="2000" b="0" i="1" smtClean="0">
                              <a:latin typeface="Cambria Math" panose="02040503050406030204" pitchFamily="18" charset="0"/>
                            </a:rPr>
                            <m:t>−</m:t>
                          </m:r>
                          <m:r>
                            <a:rPr lang="zh-CN" altLang="en-US" sz="2000" b="0" i="1" smtClean="0">
                              <a:latin typeface="Cambria Math" panose="02040503050406030204" pitchFamily="18" charset="0"/>
                            </a:rPr>
                            <m:t>𝜌</m:t>
                          </m:r>
                        </m:sup>
                      </m:sSup>
                      <m:sSup>
                        <m:sSupPr>
                          <m:ctrlPr>
                            <a:rPr lang="en-US" altLang="zh-CN" sz="2000" b="0" i="1" smtClean="0">
                              <a:latin typeface="Cambria Math" panose="02040503050406030204" pitchFamily="18" charset="0"/>
                            </a:rPr>
                          </m:ctrlPr>
                        </m:sSupPr>
                        <m:e>
                          <m:d>
                            <m:dPr>
                              <m:begChr m:val="["/>
                              <m:endChr m:val="]"/>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𝑈</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𝑝</m:t>
                                  </m:r>
                                </m:e>
                                <m:sub>
                                  <m:r>
                                    <a:rPr lang="en-US" altLang="zh-CN" sz="2000" b="0" i="1" smtClean="0">
                                      <a:latin typeface="Cambria Math" panose="02040503050406030204" pitchFamily="18" charset="0"/>
                                    </a:rPr>
                                    <m:t>𝑓</m:t>
                                  </m:r>
                                </m:sub>
                              </m:sSub>
                            </m:e>
                          </m:d>
                        </m:e>
                        <m:sup>
                          <m:r>
                            <a:rPr lang="en-US" altLang="zh-CN" sz="2000" b="0" i="1" smtClean="0">
                              <a:latin typeface="Cambria Math" panose="02040503050406030204" pitchFamily="18" charset="0"/>
                            </a:rPr>
                            <m:t>𝑋</m:t>
                          </m:r>
                        </m:sup>
                      </m:sSup>
                    </m:oMath>
                  </m:oMathPara>
                </a14:m>
                <a:endParaRPr lang="zh-CN" altLang="en-US" sz="2000" dirty="0"/>
              </a:p>
            </p:txBody>
          </p:sp>
        </mc:Choice>
        <mc:Fallback>
          <p:sp>
            <p:nvSpPr>
              <p:cNvPr id="6" name="文本框 5">
                <a:extLst>
                  <a:ext uri="{FF2B5EF4-FFF2-40B4-BE49-F238E27FC236}">
                    <a16:creationId xmlns:a16="http://schemas.microsoft.com/office/drawing/2014/main" id="{9F510D29-D5BE-49C6-AEA4-93C587F703D3}"/>
                  </a:ext>
                </a:extLst>
              </p:cNvPr>
              <p:cNvSpPr txBox="1">
                <a:spLocks noRot="1" noChangeAspect="1" noMove="1" noResize="1" noEditPoints="1" noAdjustHandles="1" noChangeArrowheads="1" noChangeShapeType="1" noTextEdit="1"/>
              </p:cNvSpPr>
              <p:nvPr/>
            </p:nvSpPr>
            <p:spPr>
              <a:xfrm>
                <a:off x="2172916" y="2204864"/>
                <a:ext cx="6515372" cy="3178627"/>
              </a:xfrm>
              <a:prstGeom prst="rect">
                <a:avLst/>
              </a:prstGeom>
              <a:blipFill>
                <a:blip r:embed="rId2"/>
                <a:stretch>
                  <a:fillRect l="-935" t="-172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65059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p:cNvGraphicFramePr>
            <a:graphicFrameLocks noGrp="1"/>
          </p:cNvGraphicFramePr>
          <p:nvPr>
            <p:extLst>
              <p:ext uri="{D42A27DB-BD31-4B8C-83A1-F6EECF244321}">
                <p14:modId xmlns:p14="http://schemas.microsoft.com/office/powerpoint/2010/main" val="2352720860"/>
              </p:ext>
            </p:extLst>
          </p:nvPr>
        </p:nvGraphicFramePr>
        <p:xfrm>
          <a:off x="1847528" y="548680"/>
          <a:ext cx="6624000" cy="804879"/>
        </p:xfrm>
        <a:graphic>
          <a:graphicData uri="http://schemas.openxmlformats.org/drawingml/2006/table">
            <a:tbl>
              <a:tblPr firstRow="1" bandRow="1">
                <a:tableStyleId>{5C22544A-7EE6-4342-B048-85BDC9FD1C3A}</a:tableStyleId>
              </a:tblPr>
              <a:tblGrid>
                <a:gridCol w="1656000">
                  <a:extLst>
                    <a:ext uri="{9D8B030D-6E8A-4147-A177-3AD203B41FA5}">
                      <a16:colId xmlns:a16="http://schemas.microsoft.com/office/drawing/2014/main" val="20001"/>
                    </a:ext>
                  </a:extLst>
                </a:gridCol>
                <a:gridCol w="1656000">
                  <a:extLst>
                    <a:ext uri="{9D8B030D-6E8A-4147-A177-3AD203B41FA5}">
                      <a16:colId xmlns:a16="http://schemas.microsoft.com/office/drawing/2014/main" val="20002"/>
                    </a:ext>
                  </a:extLst>
                </a:gridCol>
                <a:gridCol w="1656000">
                  <a:extLst>
                    <a:ext uri="{9D8B030D-6E8A-4147-A177-3AD203B41FA5}">
                      <a16:colId xmlns:a16="http://schemas.microsoft.com/office/drawing/2014/main" val="20003"/>
                    </a:ext>
                  </a:extLst>
                </a:gridCol>
                <a:gridCol w="1656000">
                  <a:extLst>
                    <a:ext uri="{9D8B030D-6E8A-4147-A177-3AD203B41FA5}">
                      <a16:colId xmlns:a16="http://schemas.microsoft.com/office/drawing/2014/main" val="4231623938"/>
                    </a:ext>
                  </a:extLst>
                </a:gridCol>
              </a:tblGrid>
              <a:tr h="497601">
                <a:tc>
                  <a:txBody>
                    <a:bodyPr/>
                    <a:lstStyle/>
                    <a:p>
                      <a:pPr algn="ctr"/>
                      <a:r>
                        <a:rPr lang="zh-CN" altLang="en-US" b="0" dirty="0">
                          <a:solidFill>
                            <a:schemeClr val="accent1">
                              <a:lumMod val="75000"/>
                            </a:schemeClr>
                          </a:solidFill>
                          <a:latin typeface="微软雅黑" pitchFamily="34" charset="-122"/>
                          <a:ea typeface="微软雅黑" pitchFamily="34" charset="-122"/>
                        </a:rPr>
                        <a:t>背景介绍及研究意义</a:t>
                      </a:r>
                    </a:p>
                  </a:txBody>
                  <a:tcPr anchor="b">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b="1" dirty="0">
                          <a:solidFill>
                            <a:schemeClr val="bg1"/>
                          </a:solidFill>
                          <a:latin typeface="微软雅黑" pitchFamily="34" charset="-122"/>
                          <a:ea typeface="微软雅黑" pitchFamily="34" charset="-122"/>
                        </a:rPr>
                        <a:t>研究内容</a:t>
                      </a: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4F81BD"/>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b="0" dirty="0">
                          <a:solidFill>
                            <a:schemeClr val="accent1">
                              <a:lumMod val="75000"/>
                            </a:schemeClr>
                          </a:solidFill>
                          <a:latin typeface="微软雅黑" pitchFamily="34" charset="-122"/>
                          <a:ea typeface="微软雅黑" pitchFamily="34" charset="-122"/>
                        </a:rPr>
                        <a:t>研究计划</a:t>
                      </a:r>
                    </a:p>
                  </a:txBody>
                  <a:tcPr anchor="b">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b="0" dirty="0">
                          <a:solidFill>
                            <a:schemeClr val="accent1">
                              <a:lumMod val="75000"/>
                            </a:schemeClr>
                          </a:solidFill>
                          <a:latin typeface="微软雅黑" pitchFamily="34" charset="-122"/>
                          <a:ea typeface="微软雅黑" pitchFamily="34" charset="-122"/>
                        </a:rPr>
                        <a:t>研究成果</a:t>
                      </a:r>
                    </a:p>
                  </a:txBody>
                  <a:tcPr anchor="b">
                    <a:lnL w="5715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164799">
                <a:tc>
                  <a:txBody>
                    <a:bodyPr/>
                    <a:lstStyle/>
                    <a:p>
                      <a:pPr algn="ctr"/>
                      <a:endParaRPr lang="zh-CN" altLang="en-US" sz="100" b="0" dirty="0">
                        <a:solidFill>
                          <a:schemeClr val="accent1">
                            <a:lumMod val="75000"/>
                          </a:schemeClr>
                        </a:solidFill>
                        <a:latin typeface="微软雅黑" pitchFamily="34" charset="-122"/>
                        <a:ea typeface="微软雅黑" pitchFamily="34" charset="-122"/>
                      </a:endParaRP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vMerge="1">
                  <a:txBody>
                    <a:bodyPr/>
                    <a:lstStyle/>
                    <a:p>
                      <a:pPr algn="ctr"/>
                      <a:endParaRPr lang="zh-CN" altLang="en-US" sz="100" b="0" dirty="0">
                        <a:solidFill>
                          <a:schemeClr val="accent1">
                            <a:lumMod val="75000"/>
                          </a:schemeClr>
                        </a:solidFill>
                        <a:latin typeface="微软雅黑" pitchFamily="34" charset="-122"/>
                        <a:ea typeface="微软雅黑" pitchFamily="34" charset="-122"/>
                      </a:endParaRP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zh-CN" altLang="en-US" sz="100" b="0" dirty="0">
                        <a:solidFill>
                          <a:schemeClr val="accent1">
                            <a:lumMod val="75000"/>
                          </a:schemeClr>
                        </a:solidFill>
                        <a:latin typeface="微软雅黑" pitchFamily="34" charset="-122"/>
                        <a:ea typeface="微软雅黑" pitchFamily="34" charset="-122"/>
                      </a:endParaRP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zh-CN" altLang="en-US" sz="100" b="0" dirty="0">
                        <a:solidFill>
                          <a:schemeClr val="accent1">
                            <a:lumMod val="75000"/>
                          </a:schemeClr>
                        </a:solidFill>
                        <a:latin typeface="微软雅黑" pitchFamily="34" charset="-122"/>
                        <a:ea typeface="微软雅黑" pitchFamily="34" charset="-122"/>
                      </a:endParaRP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10001"/>
                  </a:ext>
                </a:extLst>
              </a:tr>
            </a:tbl>
          </a:graphicData>
        </a:graphic>
      </p:graphicFrame>
      <p:sp>
        <p:nvSpPr>
          <p:cNvPr id="6" name="TextBox 9">
            <a:extLst>
              <a:ext uri="{FF2B5EF4-FFF2-40B4-BE49-F238E27FC236}">
                <a16:creationId xmlns:a16="http://schemas.microsoft.com/office/drawing/2014/main" id="{D241429A-114B-4A9E-A70C-1279E9FA1796}"/>
              </a:ext>
            </a:extLst>
          </p:cNvPr>
          <p:cNvSpPr txBox="1"/>
          <p:nvPr/>
        </p:nvSpPr>
        <p:spPr>
          <a:xfrm>
            <a:off x="1559496" y="1509045"/>
            <a:ext cx="7769113" cy="461665"/>
          </a:xfrm>
          <a:prstGeom prst="rect">
            <a:avLst/>
          </a:prstGeom>
          <a:noFill/>
        </p:spPr>
        <p:txBody>
          <a:bodyPr wrap="square" rtlCol="0">
            <a:spAutoFit/>
          </a:bodyPr>
          <a:lstStyle/>
          <a:p>
            <a:r>
              <a:rPr lang="zh-CN" altLang="en-US" sz="2400" b="1" dirty="0"/>
              <a:t>研究基础：</a:t>
            </a:r>
            <a:endParaRPr lang="en-US" altLang="zh-CN" sz="2400" b="1" dirty="0"/>
          </a:p>
        </p:txBody>
      </p:sp>
      <mc:AlternateContent xmlns:mc="http://schemas.openxmlformats.org/markup-compatibility/2006">
        <mc:Choice xmlns:a14="http://schemas.microsoft.com/office/drawing/2010/main" Requires="a14">
          <p:sp>
            <p:nvSpPr>
              <p:cNvPr id="3" name="文本框 2">
                <a:extLst>
                  <a:ext uri="{FF2B5EF4-FFF2-40B4-BE49-F238E27FC236}">
                    <a16:creationId xmlns:a16="http://schemas.microsoft.com/office/drawing/2014/main" id="{393E2C8B-94B6-45A2-BC76-11D5DD94C0A9}"/>
                  </a:ext>
                </a:extLst>
              </p:cNvPr>
              <p:cNvSpPr txBox="1"/>
              <p:nvPr/>
            </p:nvSpPr>
            <p:spPr>
              <a:xfrm>
                <a:off x="1550120" y="2126196"/>
                <a:ext cx="6263960" cy="646331"/>
              </a:xfrm>
              <a:prstGeom prst="rect">
                <a:avLst/>
              </a:prstGeom>
              <a:noFill/>
            </p:spPr>
            <p:txBody>
              <a:bodyPr wrap="square" rtlCol="0">
                <a:spAutoFit/>
              </a:bodyPr>
              <a:lstStyle/>
              <a:p>
                <a:r>
                  <a:rPr lang="zh-CN" altLang="en-US" dirty="0">
                    <a:latin typeface="宋体" panose="02010600030101010101" pitchFamily="2" charset="-122"/>
                    <a:ea typeface="宋体" panose="02010600030101010101" pitchFamily="2" charset="-122"/>
                  </a:rPr>
                  <a:t>基于</a:t>
                </a:r>
                <a:r>
                  <a:rPr lang="en-US" altLang="zh-CN" dirty="0">
                    <a:latin typeface="宋体" panose="02010600030101010101" pitchFamily="2" charset="-122"/>
                    <a:ea typeface="宋体" panose="02010600030101010101" pitchFamily="2" charset="-122"/>
                  </a:rPr>
                  <a:t>Gibbs</a:t>
                </a:r>
                <a:r>
                  <a:rPr lang="zh-CN" altLang="en-US" dirty="0">
                    <a:latin typeface="宋体" panose="02010600030101010101" pitchFamily="2" charset="-122"/>
                    <a:ea typeface="宋体" panose="02010600030101010101" pitchFamily="2" charset="-122"/>
                  </a:rPr>
                  <a:t>采样的有限混合模型参数学习算法：</a:t>
                </a:r>
                <a:endParaRPr lang="en-US" altLang="zh-CN" dirty="0">
                  <a:latin typeface="宋体" panose="02010600030101010101" pitchFamily="2" charset="-122"/>
                  <a:ea typeface="宋体" panose="02010600030101010101" pitchFamily="2" charset="-122"/>
                </a:endParaRPr>
              </a:p>
              <a:p>
                <a:r>
                  <a:rPr lang="en-US" altLang="zh-CN" dirty="0">
                    <a:latin typeface="宋体" panose="02010600030101010101" pitchFamily="2" charset="-122"/>
                    <a:ea typeface="宋体" panose="02010600030101010101" pitchFamily="2" charset="-122"/>
                  </a:rPr>
                  <a:t>   </a:t>
                </a:r>
                <a:r>
                  <a:rPr lang="zh-CN" altLang="en-US" dirty="0">
                    <a:latin typeface="宋体" panose="02010600030101010101" pitchFamily="2" charset="-122"/>
                    <a:ea typeface="宋体" panose="02010600030101010101" pitchFamily="2" charset="-122"/>
                  </a:rPr>
                  <a:t>具有</a:t>
                </a:r>
                <a14:m>
                  <m:oMath xmlns:m="http://schemas.openxmlformats.org/officeDocument/2006/math">
                    <m:r>
                      <a:rPr lang="en-US" altLang="zh-CN" b="0" i="1" smtClean="0">
                        <a:latin typeface="Cambria Math" panose="02040503050406030204" pitchFamily="18" charset="0"/>
                        <a:ea typeface="宋体" panose="02010600030101010101" pitchFamily="2" charset="-122"/>
                      </a:rPr>
                      <m:t>𝐾</m:t>
                    </m:r>
                  </m:oMath>
                </a14:m>
                <a:r>
                  <a:rPr lang="zh-CN" altLang="en-US" dirty="0">
                    <a:latin typeface="宋体" panose="02010600030101010101" pitchFamily="2" charset="-122"/>
                    <a:ea typeface="宋体" panose="02010600030101010101" pitchFamily="2" charset="-122"/>
                  </a:rPr>
                  <a:t>个分布元的有限混合模型具有如下的概率分布模型</a:t>
                </a:r>
                <a:r>
                  <a:rPr lang="zh-CN" altLang="en-US" dirty="0"/>
                  <a:t>：</a:t>
                </a:r>
              </a:p>
            </p:txBody>
          </p:sp>
        </mc:Choice>
        <mc:Fallback>
          <p:sp>
            <p:nvSpPr>
              <p:cNvPr id="3" name="文本框 2">
                <a:extLst>
                  <a:ext uri="{FF2B5EF4-FFF2-40B4-BE49-F238E27FC236}">
                    <a16:creationId xmlns:a16="http://schemas.microsoft.com/office/drawing/2014/main" id="{393E2C8B-94B6-45A2-BC76-11D5DD94C0A9}"/>
                  </a:ext>
                </a:extLst>
              </p:cNvPr>
              <p:cNvSpPr txBox="1">
                <a:spLocks noRot="1" noChangeAspect="1" noMove="1" noResize="1" noEditPoints="1" noAdjustHandles="1" noChangeArrowheads="1" noChangeShapeType="1" noTextEdit="1"/>
              </p:cNvSpPr>
              <p:nvPr/>
            </p:nvSpPr>
            <p:spPr>
              <a:xfrm>
                <a:off x="1550120" y="2126196"/>
                <a:ext cx="6263960" cy="646331"/>
              </a:xfrm>
              <a:prstGeom prst="rect">
                <a:avLst/>
              </a:prstGeom>
              <a:blipFill>
                <a:blip r:embed="rId3"/>
                <a:stretch>
                  <a:fillRect l="-778" t="-5660" r="-4377" b="-11321"/>
                </a:stretch>
              </a:blipFill>
            </p:spPr>
            <p:txBody>
              <a:bodyPr/>
              <a:lstStyle/>
              <a:p>
                <a:r>
                  <a:rPr lang="zh-CN" altLang="en-US">
                    <a:noFill/>
                  </a:rPr>
                  <a:t> </a:t>
                </a:r>
              </a:p>
            </p:txBody>
          </p:sp>
        </mc:Fallback>
      </mc:AlternateContent>
      <p:graphicFrame>
        <p:nvGraphicFramePr>
          <p:cNvPr id="4" name="对象 3">
            <a:extLst>
              <a:ext uri="{FF2B5EF4-FFF2-40B4-BE49-F238E27FC236}">
                <a16:creationId xmlns:a16="http://schemas.microsoft.com/office/drawing/2014/main" id="{944F920E-4EA8-4BF9-BCFB-5B6A082B835C}"/>
              </a:ext>
            </a:extLst>
          </p:cNvPr>
          <p:cNvGraphicFramePr>
            <a:graphicFrameLocks noChangeAspect="1"/>
          </p:cNvGraphicFramePr>
          <p:nvPr>
            <p:extLst>
              <p:ext uri="{D42A27DB-BD31-4B8C-83A1-F6EECF244321}">
                <p14:modId xmlns:p14="http://schemas.microsoft.com/office/powerpoint/2010/main" val="3623583757"/>
              </p:ext>
            </p:extLst>
          </p:nvPr>
        </p:nvGraphicFramePr>
        <p:xfrm>
          <a:off x="2135837" y="2732386"/>
          <a:ext cx="5581938" cy="461664"/>
        </p:xfrm>
        <a:graphic>
          <a:graphicData uri="http://schemas.openxmlformats.org/presentationml/2006/ole">
            <mc:AlternateContent xmlns:mc="http://schemas.openxmlformats.org/markup-compatibility/2006">
              <mc:Choice xmlns:v="urn:schemas-microsoft-com:vml" Requires="v">
                <p:oleObj spid="_x0000_s3127" name="Equation" r:id="rId4" imgW="3377880" imgH="279360" progId="Equation.DSMT4">
                  <p:embed/>
                </p:oleObj>
              </mc:Choice>
              <mc:Fallback>
                <p:oleObj name="Equation" r:id="rId4" imgW="3377880" imgH="279360" progId="Equation.DSMT4">
                  <p:embed/>
                  <p:pic>
                    <p:nvPicPr>
                      <p:cNvPr id="0" name=""/>
                      <p:cNvPicPr/>
                      <p:nvPr/>
                    </p:nvPicPr>
                    <p:blipFill>
                      <a:blip r:embed="rId5"/>
                      <a:stretch>
                        <a:fillRect/>
                      </a:stretch>
                    </p:blipFill>
                    <p:spPr>
                      <a:xfrm>
                        <a:off x="2135837" y="2732386"/>
                        <a:ext cx="5581938" cy="461664"/>
                      </a:xfrm>
                      <a:prstGeom prst="rect">
                        <a:avLst/>
                      </a:prstGeom>
                    </p:spPr>
                  </p:pic>
                </p:oleObj>
              </mc:Fallback>
            </mc:AlternateContent>
          </a:graphicData>
        </a:graphic>
      </p:graphicFrame>
      <mc:AlternateContent xmlns:mc="http://schemas.openxmlformats.org/markup-compatibility/2006">
        <mc:Choice xmlns:a14="http://schemas.microsoft.com/office/drawing/2010/main" Requires="a14">
          <p:sp>
            <p:nvSpPr>
              <p:cNvPr id="15" name="文本框 14">
                <a:extLst>
                  <a:ext uri="{FF2B5EF4-FFF2-40B4-BE49-F238E27FC236}">
                    <a16:creationId xmlns:a16="http://schemas.microsoft.com/office/drawing/2014/main" id="{BC9E78B5-D3F0-44B6-A5E2-723313FCEC6A}"/>
                  </a:ext>
                </a:extLst>
              </p:cNvPr>
              <p:cNvSpPr txBox="1"/>
              <p:nvPr/>
            </p:nvSpPr>
            <p:spPr>
              <a:xfrm>
                <a:off x="1559496" y="3309220"/>
                <a:ext cx="8353297" cy="928267"/>
              </a:xfrm>
              <a:prstGeom prst="rect">
                <a:avLst/>
              </a:prstGeom>
              <a:noFill/>
            </p:spPr>
            <p:txBody>
              <a:bodyPr wrap="square" rtlCol="0">
                <a:spAutoFit/>
              </a:bodyPr>
              <a:lstStyle/>
              <a:p>
                <a:r>
                  <a:rPr lang="zh-CN" altLang="en-US" dirty="0"/>
                  <a:t>其中</a:t>
                </a:r>
                <a14:m>
                  <m:oMath xmlns:m="http://schemas.openxmlformats.org/officeDocument/2006/math">
                    <m:sSub>
                      <m:sSubPr>
                        <m:ctrlPr>
                          <a:rPr lang="en-US" altLang="zh-CN" i="1" smtClean="0">
                            <a:latin typeface="Cambria Math" panose="02040503050406030204" pitchFamily="18" charset="0"/>
                          </a:rPr>
                        </m:ctrlPr>
                      </m:sSubPr>
                      <m:e>
                        <m:r>
                          <a:rPr lang="zh-CN" altLang="en-US" i="1" smtClean="0">
                            <a:latin typeface="Cambria Math" panose="02040503050406030204" pitchFamily="18" charset="0"/>
                          </a:rPr>
                          <m:t>𝛼</m:t>
                        </m:r>
                      </m:e>
                      <m:sub>
                        <m:r>
                          <a:rPr lang="en-US" altLang="zh-CN" b="0" i="1" smtClean="0">
                            <a:latin typeface="Cambria Math" panose="02040503050406030204" pitchFamily="18" charset="0"/>
                          </a:rPr>
                          <m:t>𝑘</m:t>
                        </m:r>
                      </m:sub>
                    </m:sSub>
                  </m:oMath>
                </a14:m>
                <a:r>
                  <a:rPr lang="zh-CN" altLang="en-US" dirty="0"/>
                  <a:t>是混合权重且满足</a:t>
                </a:r>
                <a14:m>
                  <m:oMath xmlns:m="http://schemas.openxmlformats.org/officeDocument/2006/math">
                    <m:sSub>
                      <m:sSubPr>
                        <m:ctrlPr>
                          <a:rPr lang="en-US" altLang="zh-CN" i="1">
                            <a:latin typeface="Cambria Math" panose="02040503050406030204" pitchFamily="18" charset="0"/>
                          </a:rPr>
                        </m:ctrlPr>
                      </m:sSubPr>
                      <m:e>
                        <m:r>
                          <a:rPr lang="zh-CN" altLang="en-US" i="1">
                            <a:latin typeface="Cambria Math" panose="02040503050406030204" pitchFamily="18" charset="0"/>
                          </a:rPr>
                          <m:t>𝛼</m:t>
                        </m:r>
                      </m:e>
                      <m:sub>
                        <m:r>
                          <a:rPr lang="en-US" altLang="zh-CN" i="1">
                            <a:latin typeface="Cambria Math" panose="02040503050406030204" pitchFamily="18" charset="0"/>
                          </a:rPr>
                          <m:t>𝑘</m:t>
                        </m:r>
                      </m:sub>
                    </m:sSub>
                    <m:r>
                      <a:rPr lang="en-US" altLang="zh-CN"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0</m:t>
                    </m:r>
                    <m:r>
                      <a:rPr lang="zh-CN" altLang="en-US" i="1">
                        <a:latin typeface="Cambria Math" panose="02040503050406030204" pitchFamily="18" charset="0"/>
                        <a:ea typeface="Cambria Math" panose="02040503050406030204" pitchFamily="18" charset="0"/>
                      </a:rPr>
                      <m:t>，</m:t>
                    </m:r>
                    <m:nary>
                      <m:naryPr>
                        <m:chr m:val="∑"/>
                        <m:ctrlPr>
                          <a:rPr lang="zh-CN" altLang="en-US" i="1" smtClean="0">
                            <a:latin typeface="Cambria Math" panose="02040503050406030204" pitchFamily="18" charset="0"/>
                            <a:ea typeface="Cambria Math" panose="02040503050406030204" pitchFamily="18" charset="0"/>
                          </a:rPr>
                        </m:ctrlPr>
                      </m:naryPr>
                      <m:sub>
                        <m:r>
                          <m:rPr>
                            <m:brk m:alnAt="23"/>
                          </m:rPr>
                          <a:rPr lang="en-US" altLang="zh-CN" b="0" i="1" smtClean="0">
                            <a:latin typeface="Cambria Math" panose="02040503050406030204" pitchFamily="18" charset="0"/>
                            <a:ea typeface="Cambria Math" panose="02040503050406030204" pitchFamily="18" charset="0"/>
                          </a:rPr>
                          <m:t>1</m:t>
                        </m:r>
                      </m:sub>
                      <m:sup>
                        <m:r>
                          <a:rPr lang="en-US" altLang="zh-CN" b="0" i="1" smtClean="0">
                            <a:latin typeface="Cambria Math" panose="02040503050406030204" pitchFamily="18" charset="0"/>
                            <a:ea typeface="Cambria Math" panose="02040503050406030204" pitchFamily="18" charset="0"/>
                          </a:rPr>
                          <m:t>𝐾</m:t>
                        </m:r>
                      </m:sup>
                      <m:e>
                        <m:sSub>
                          <m:sSubPr>
                            <m:ctrlPr>
                              <a:rPr lang="en-US" altLang="zh-CN" i="1">
                                <a:latin typeface="Cambria Math" panose="02040503050406030204" pitchFamily="18" charset="0"/>
                              </a:rPr>
                            </m:ctrlPr>
                          </m:sSubPr>
                          <m:e>
                            <m:r>
                              <a:rPr lang="zh-CN" altLang="en-US" i="1">
                                <a:latin typeface="Cambria Math" panose="02040503050406030204" pitchFamily="18" charset="0"/>
                              </a:rPr>
                              <m:t>𝛼</m:t>
                            </m:r>
                          </m:e>
                          <m:sub>
                            <m:r>
                              <a:rPr lang="en-US" altLang="zh-CN" i="1">
                                <a:latin typeface="Cambria Math" panose="02040503050406030204" pitchFamily="18" charset="0"/>
                              </a:rPr>
                              <m:t>𝑘</m:t>
                            </m:r>
                          </m:sub>
                        </m:sSub>
                        <m:r>
                          <a:rPr lang="en-US" altLang="zh-CN" b="0" i="1" smtClean="0">
                            <a:latin typeface="Cambria Math" panose="02040503050406030204" pitchFamily="18" charset="0"/>
                          </a:rPr>
                          <m:t>=1</m:t>
                        </m:r>
                      </m:e>
                    </m:nary>
                  </m:oMath>
                </a14:m>
                <a:r>
                  <a:rPr lang="en-US" altLang="zh-CN" dirty="0"/>
                  <a:t>;</a:t>
                </a:r>
                <a14:m>
                  <m:oMath xmlns:m="http://schemas.openxmlformats.org/officeDocument/2006/math">
                    <m:sSub>
                      <m:sSubPr>
                        <m:ctrlPr>
                          <a:rPr lang="en-US" altLang="zh-CN" i="1" dirty="0" smtClean="0">
                            <a:latin typeface="Cambria Math" panose="02040503050406030204" pitchFamily="18" charset="0"/>
                          </a:rPr>
                        </m:ctrlPr>
                      </m:sSubPr>
                      <m:e>
                        <m:r>
                          <a:rPr lang="zh-CN" altLang="en-US" i="1" dirty="0" smtClean="0">
                            <a:latin typeface="Cambria Math" panose="02040503050406030204" pitchFamily="18" charset="0"/>
                          </a:rPr>
                          <m:t>𝜑</m:t>
                        </m:r>
                      </m:e>
                      <m:sub>
                        <m:r>
                          <a:rPr lang="en-US" altLang="zh-CN" b="0" i="1" dirty="0" smtClean="0">
                            <a:latin typeface="Cambria Math" panose="02040503050406030204" pitchFamily="18" charset="0"/>
                          </a:rPr>
                          <m:t>𝑘</m:t>
                        </m:r>
                      </m:sub>
                    </m:sSub>
                  </m:oMath>
                </a14:m>
                <a:r>
                  <a:rPr lang="zh-CN" altLang="en-US" dirty="0"/>
                  <a:t>是第</a:t>
                </a:r>
                <a14:m>
                  <m:oMath xmlns:m="http://schemas.openxmlformats.org/officeDocument/2006/math">
                    <m:r>
                      <a:rPr lang="en-US" altLang="zh-CN" b="0" i="1" smtClean="0">
                        <a:latin typeface="Cambria Math" panose="02040503050406030204" pitchFamily="18" charset="0"/>
                      </a:rPr>
                      <m:t>𝑘</m:t>
                    </m:r>
                  </m:oMath>
                </a14:m>
                <a:r>
                  <a:rPr lang="zh-CN" altLang="en-US" dirty="0"/>
                  <a:t>个分布元的参数；</a:t>
                </a:r>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𝑖</m:t>
                        </m:r>
                      </m:sub>
                    </m:sSub>
                    <m:r>
                      <a:rPr lang="en-US" altLang="zh-CN" i="1">
                        <a:latin typeface="Cambria Math" panose="02040503050406030204" pitchFamily="18" charset="0"/>
                        <a:ea typeface="Cambria Math" panose="02040503050406030204" pitchFamily="18" charset="0"/>
                      </a:rPr>
                      <m:t>∈</m:t>
                    </m:r>
                    <m:sSup>
                      <m:sSupPr>
                        <m:ctrlPr>
                          <a:rPr lang="en-US"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𝑅</m:t>
                        </m:r>
                      </m:e>
                      <m:sup>
                        <m:r>
                          <a:rPr lang="en-US" altLang="zh-CN" i="1">
                            <a:latin typeface="Cambria Math" panose="02040503050406030204" pitchFamily="18" charset="0"/>
                            <a:ea typeface="Cambria Math" panose="02040503050406030204" pitchFamily="18" charset="0"/>
                          </a:rPr>
                          <m:t>𝑑</m:t>
                        </m:r>
                      </m:sup>
                    </m:sSup>
                  </m:oMath>
                </a14:m>
                <a:endParaRPr lang="zh-CN" altLang="en-US" dirty="0"/>
              </a:p>
              <a:p>
                <a:r>
                  <a:rPr lang="zh-CN" altLang="en-US" dirty="0"/>
                  <a:t>是观测数据。对于</a:t>
                </a:r>
                <a14:m>
                  <m:oMath xmlns:m="http://schemas.openxmlformats.org/officeDocument/2006/math">
                    <m:r>
                      <a:rPr lang="en-US" altLang="zh-CN" b="0" i="1" smtClean="0">
                        <a:latin typeface="Cambria Math" panose="02040503050406030204" pitchFamily="18" charset="0"/>
                      </a:rPr>
                      <m:t>𝑛</m:t>
                    </m:r>
                    <m:r>
                      <a:rPr lang="zh-CN" altLang="en-US" i="1">
                        <a:latin typeface="Cambria Math" panose="02040503050406030204" pitchFamily="18" charset="0"/>
                      </a:rPr>
                      <m:t>个</m:t>
                    </m:r>
                  </m:oMath>
                </a14:m>
                <a:r>
                  <a:rPr lang="zh-CN" altLang="en-US" dirty="0"/>
                  <a:t>独立观测数据</a:t>
                </a:r>
                <a14:m>
                  <m:oMath xmlns:m="http://schemas.openxmlformats.org/officeDocument/2006/math">
                    <m:r>
                      <a:rPr lang="en-US" altLang="zh-CN" b="0" i="1" smtClean="0">
                        <a:latin typeface="Cambria Math" panose="02040503050406030204" pitchFamily="18" charset="0"/>
                      </a:rPr>
                      <m:t>𝑋</m:t>
                    </m:r>
                    <m:r>
                      <a:rPr lang="en-US" altLang="zh-CN" b="0" i="1" smtClean="0">
                        <a:latin typeface="Cambria Math" panose="02040503050406030204" pitchFamily="18" charset="0"/>
                        <a:ea typeface="Cambria Math" panose="02040503050406030204" pitchFamily="18" charset="0"/>
                      </a:rPr>
                      <m:t>=</m:t>
                    </m:r>
                    <m:d>
                      <m:dPr>
                        <m:begChr m:val="{"/>
                        <m:endChr m:val="}"/>
                        <m:ctrlPr>
                          <a:rPr lang="en-US" altLang="zh-CN" b="0" i="1" smtClean="0">
                            <a:latin typeface="Cambria Math" panose="02040503050406030204" pitchFamily="18" charset="0"/>
                            <a:ea typeface="Cambria Math" panose="02040503050406030204" pitchFamily="18" charset="0"/>
                          </a:rPr>
                        </m:ctrlPr>
                      </m:dPr>
                      <m:e>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𝑥</m:t>
                            </m:r>
                          </m:e>
                          <m:sub>
                            <m:r>
                              <a:rPr lang="en-US" altLang="zh-CN" b="0" i="1" smtClean="0">
                                <a:latin typeface="Cambria Math" panose="02040503050406030204" pitchFamily="18" charset="0"/>
                                <a:ea typeface="Cambria Math" panose="02040503050406030204" pitchFamily="18" charset="0"/>
                              </a:rPr>
                              <m:t>1</m:t>
                            </m:r>
                          </m:sub>
                        </m:sSub>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𝑥</m:t>
                            </m:r>
                          </m:e>
                          <m:sub>
                            <m:r>
                              <a:rPr lang="en-US" altLang="zh-CN" b="0" i="1" smtClean="0">
                                <a:latin typeface="Cambria Math" panose="02040503050406030204" pitchFamily="18" charset="0"/>
                                <a:ea typeface="Cambria Math" panose="02040503050406030204" pitchFamily="18" charset="0"/>
                              </a:rPr>
                              <m:t>2</m:t>
                            </m:r>
                          </m:sub>
                        </m:sSub>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𝑥</m:t>
                            </m:r>
                          </m:e>
                          <m:sub>
                            <m:r>
                              <a:rPr lang="en-US" altLang="zh-CN" b="0" i="1" smtClean="0">
                                <a:latin typeface="Cambria Math" panose="02040503050406030204" pitchFamily="18" charset="0"/>
                                <a:ea typeface="Cambria Math" panose="02040503050406030204" pitchFamily="18" charset="0"/>
                              </a:rPr>
                              <m:t>𝑛</m:t>
                            </m:r>
                          </m:sub>
                        </m:sSub>
                      </m:e>
                    </m:d>
                  </m:oMath>
                </a14:m>
                <a:r>
                  <a:rPr lang="en-US" altLang="zh-CN" dirty="0"/>
                  <a:t>,</a:t>
                </a:r>
                <a:r>
                  <a:rPr lang="zh-CN" altLang="en-US" dirty="0"/>
                  <a:t>那么参数的似然函数可以表示成：</a:t>
                </a:r>
              </a:p>
            </p:txBody>
          </p:sp>
        </mc:Choice>
        <mc:Fallback>
          <p:sp>
            <p:nvSpPr>
              <p:cNvPr id="15" name="文本框 14">
                <a:extLst>
                  <a:ext uri="{FF2B5EF4-FFF2-40B4-BE49-F238E27FC236}">
                    <a16:creationId xmlns:a16="http://schemas.microsoft.com/office/drawing/2014/main" id="{BC9E78B5-D3F0-44B6-A5E2-723313FCEC6A}"/>
                  </a:ext>
                </a:extLst>
              </p:cNvPr>
              <p:cNvSpPr txBox="1">
                <a:spLocks noRot="1" noChangeAspect="1" noMove="1" noResize="1" noEditPoints="1" noAdjustHandles="1" noChangeArrowheads="1" noChangeShapeType="1" noTextEdit="1"/>
              </p:cNvSpPr>
              <p:nvPr/>
            </p:nvSpPr>
            <p:spPr>
              <a:xfrm>
                <a:off x="1559496" y="3309220"/>
                <a:ext cx="8353297" cy="928267"/>
              </a:xfrm>
              <a:prstGeom prst="rect">
                <a:avLst/>
              </a:prstGeom>
              <a:blipFill>
                <a:blip r:embed="rId6"/>
                <a:stretch>
                  <a:fillRect l="-657" t="-47368" r="-511" b="-14474"/>
                </a:stretch>
              </a:blipFill>
            </p:spPr>
            <p:txBody>
              <a:bodyPr/>
              <a:lstStyle/>
              <a:p>
                <a:r>
                  <a:rPr lang="zh-CN" altLang="en-US">
                    <a:noFill/>
                  </a:rPr>
                  <a:t> </a:t>
                </a:r>
              </a:p>
            </p:txBody>
          </p:sp>
        </mc:Fallback>
      </mc:AlternateContent>
      <p:graphicFrame>
        <p:nvGraphicFramePr>
          <p:cNvPr id="18" name="对象 17">
            <a:extLst>
              <a:ext uri="{FF2B5EF4-FFF2-40B4-BE49-F238E27FC236}">
                <a16:creationId xmlns:a16="http://schemas.microsoft.com/office/drawing/2014/main" id="{12F4BC47-58F7-4941-9BC1-16232DB1D263}"/>
              </a:ext>
            </a:extLst>
          </p:cNvPr>
          <p:cNvGraphicFramePr>
            <a:graphicFrameLocks noChangeAspect="1"/>
          </p:cNvGraphicFramePr>
          <p:nvPr>
            <p:extLst>
              <p:ext uri="{D42A27DB-BD31-4B8C-83A1-F6EECF244321}">
                <p14:modId xmlns:p14="http://schemas.microsoft.com/office/powerpoint/2010/main" val="2332218561"/>
              </p:ext>
            </p:extLst>
          </p:nvPr>
        </p:nvGraphicFramePr>
        <p:xfrm>
          <a:off x="5862638" y="3289300"/>
          <a:ext cx="466725" cy="276225"/>
        </p:xfrm>
        <a:graphic>
          <a:graphicData uri="http://schemas.openxmlformats.org/presentationml/2006/ole">
            <mc:AlternateContent xmlns:mc="http://schemas.openxmlformats.org/markup-compatibility/2006">
              <mc:Choice xmlns:v="urn:schemas-microsoft-com:vml" Requires="v">
                <p:oleObj spid="_x0000_s3128" name="Equation" r:id="rId7" imgW="466360" imgH="276110" progId="Equation.DSMT4">
                  <p:embed/>
                </p:oleObj>
              </mc:Choice>
              <mc:Fallback>
                <p:oleObj name="Equation" r:id="rId7" imgW="466360" imgH="276110" progId="Equation.DSMT4">
                  <p:embed/>
                  <p:pic>
                    <p:nvPicPr>
                      <p:cNvPr id="0" name=""/>
                      <p:cNvPicPr/>
                      <p:nvPr/>
                    </p:nvPicPr>
                    <p:blipFill>
                      <a:blip r:embed="rId8"/>
                      <a:stretch>
                        <a:fillRect/>
                      </a:stretch>
                    </p:blipFill>
                    <p:spPr>
                      <a:xfrm>
                        <a:off x="5862638" y="3289300"/>
                        <a:ext cx="466725" cy="276225"/>
                      </a:xfrm>
                      <a:prstGeom prst="rect">
                        <a:avLst/>
                      </a:prstGeom>
                    </p:spPr>
                  </p:pic>
                </p:oleObj>
              </mc:Fallback>
            </mc:AlternateContent>
          </a:graphicData>
        </a:graphic>
      </p:graphicFrame>
      <p:graphicFrame>
        <p:nvGraphicFramePr>
          <p:cNvPr id="19" name="对象 18">
            <a:extLst>
              <a:ext uri="{FF2B5EF4-FFF2-40B4-BE49-F238E27FC236}">
                <a16:creationId xmlns:a16="http://schemas.microsoft.com/office/drawing/2014/main" id="{1981F790-3143-4063-8037-4459B1AAB815}"/>
              </a:ext>
            </a:extLst>
          </p:cNvPr>
          <p:cNvGraphicFramePr>
            <a:graphicFrameLocks noChangeAspect="1"/>
          </p:cNvGraphicFramePr>
          <p:nvPr>
            <p:extLst>
              <p:ext uri="{D42A27DB-BD31-4B8C-83A1-F6EECF244321}">
                <p14:modId xmlns:p14="http://schemas.microsoft.com/office/powerpoint/2010/main" val="2426888336"/>
              </p:ext>
            </p:extLst>
          </p:nvPr>
        </p:nvGraphicFramePr>
        <p:xfrm>
          <a:off x="5862638" y="3289300"/>
          <a:ext cx="466725" cy="276225"/>
        </p:xfrm>
        <a:graphic>
          <a:graphicData uri="http://schemas.openxmlformats.org/presentationml/2006/ole">
            <mc:AlternateContent xmlns:mc="http://schemas.openxmlformats.org/markup-compatibility/2006">
              <mc:Choice xmlns:v="urn:schemas-microsoft-com:vml" Requires="v">
                <p:oleObj spid="_x0000_s3129" name="Equation" r:id="rId9" imgW="466360" imgH="276110" progId="Equation.DSMT4">
                  <p:embed/>
                </p:oleObj>
              </mc:Choice>
              <mc:Fallback>
                <p:oleObj name="Equation" r:id="rId9" imgW="466360" imgH="276110" progId="Equation.DSMT4">
                  <p:embed/>
                  <p:pic>
                    <p:nvPicPr>
                      <p:cNvPr id="0" name=""/>
                      <p:cNvPicPr/>
                      <p:nvPr/>
                    </p:nvPicPr>
                    <p:blipFill>
                      <a:blip r:embed="rId8"/>
                      <a:stretch>
                        <a:fillRect/>
                      </a:stretch>
                    </p:blipFill>
                    <p:spPr>
                      <a:xfrm>
                        <a:off x="5862638" y="3289300"/>
                        <a:ext cx="466725" cy="276225"/>
                      </a:xfrm>
                      <a:prstGeom prst="rect">
                        <a:avLst/>
                      </a:prstGeom>
                    </p:spPr>
                  </p:pic>
                </p:oleObj>
              </mc:Fallback>
            </mc:AlternateContent>
          </a:graphicData>
        </a:graphic>
      </p:graphicFrame>
      <p:graphicFrame>
        <p:nvGraphicFramePr>
          <p:cNvPr id="20" name="对象 19">
            <a:extLst>
              <a:ext uri="{FF2B5EF4-FFF2-40B4-BE49-F238E27FC236}">
                <a16:creationId xmlns:a16="http://schemas.microsoft.com/office/drawing/2014/main" id="{9F30D573-19B3-49B8-B402-7916E68A855D}"/>
              </a:ext>
            </a:extLst>
          </p:cNvPr>
          <p:cNvGraphicFramePr>
            <a:graphicFrameLocks noChangeAspect="1"/>
          </p:cNvGraphicFramePr>
          <p:nvPr>
            <p:extLst>
              <p:ext uri="{D42A27DB-BD31-4B8C-83A1-F6EECF244321}">
                <p14:modId xmlns:p14="http://schemas.microsoft.com/office/powerpoint/2010/main" val="1387717474"/>
              </p:ext>
            </p:extLst>
          </p:nvPr>
        </p:nvGraphicFramePr>
        <p:xfrm>
          <a:off x="5862638" y="3289300"/>
          <a:ext cx="466725" cy="276225"/>
        </p:xfrm>
        <a:graphic>
          <a:graphicData uri="http://schemas.openxmlformats.org/presentationml/2006/ole">
            <mc:AlternateContent xmlns:mc="http://schemas.openxmlformats.org/markup-compatibility/2006">
              <mc:Choice xmlns:v="urn:schemas-microsoft-com:vml" Requires="v">
                <p:oleObj spid="_x0000_s3130" name="Equation" r:id="rId10" imgW="466360" imgH="276110" progId="Equation.DSMT4">
                  <p:embed/>
                </p:oleObj>
              </mc:Choice>
              <mc:Fallback>
                <p:oleObj name="Equation" r:id="rId10" imgW="466360" imgH="276110" progId="Equation.DSMT4">
                  <p:embed/>
                  <p:pic>
                    <p:nvPicPr>
                      <p:cNvPr id="0" name=""/>
                      <p:cNvPicPr/>
                      <p:nvPr/>
                    </p:nvPicPr>
                    <p:blipFill>
                      <a:blip r:embed="rId11"/>
                      <a:stretch>
                        <a:fillRect/>
                      </a:stretch>
                    </p:blipFill>
                    <p:spPr>
                      <a:xfrm>
                        <a:off x="5862638" y="3289300"/>
                        <a:ext cx="466725" cy="276225"/>
                      </a:xfrm>
                      <a:prstGeom prst="rect">
                        <a:avLst/>
                      </a:prstGeom>
                    </p:spPr>
                  </p:pic>
                </p:oleObj>
              </mc:Fallback>
            </mc:AlternateContent>
          </a:graphicData>
        </a:graphic>
      </p:graphicFrame>
      <p:graphicFrame>
        <p:nvGraphicFramePr>
          <p:cNvPr id="21" name="对象 20">
            <a:extLst>
              <a:ext uri="{FF2B5EF4-FFF2-40B4-BE49-F238E27FC236}">
                <a16:creationId xmlns:a16="http://schemas.microsoft.com/office/drawing/2014/main" id="{9636EAA0-D6F9-4170-9D41-D9282EA9FAC3}"/>
              </a:ext>
            </a:extLst>
          </p:cNvPr>
          <p:cNvGraphicFramePr>
            <a:graphicFrameLocks noChangeAspect="1"/>
          </p:cNvGraphicFramePr>
          <p:nvPr>
            <p:extLst>
              <p:ext uri="{D42A27DB-BD31-4B8C-83A1-F6EECF244321}">
                <p14:modId xmlns:p14="http://schemas.microsoft.com/office/powerpoint/2010/main" val="696535444"/>
              </p:ext>
            </p:extLst>
          </p:nvPr>
        </p:nvGraphicFramePr>
        <p:xfrm>
          <a:off x="5862638" y="3289300"/>
          <a:ext cx="466725" cy="276225"/>
        </p:xfrm>
        <a:graphic>
          <a:graphicData uri="http://schemas.openxmlformats.org/presentationml/2006/ole">
            <mc:AlternateContent xmlns:mc="http://schemas.openxmlformats.org/markup-compatibility/2006">
              <mc:Choice xmlns:v="urn:schemas-microsoft-com:vml" Requires="v">
                <p:oleObj spid="_x0000_s3131" name="Equation" r:id="rId12" imgW="466360" imgH="276110" progId="Equation.DSMT4">
                  <p:embed/>
                </p:oleObj>
              </mc:Choice>
              <mc:Fallback>
                <p:oleObj name="Equation" r:id="rId12" imgW="466360" imgH="276110" progId="Equation.DSMT4">
                  <p:embed/>
                  <p:pic>
                    <p:nvPicPr>
                      <p:cNvPr id="0" name=""/>
                      <p:cNvPicPr/>
                      <p:nvPr/>
                    </p:nvPicPr>
                    <p:blipFill>
                      <a:blip r:embed="rId11"/>
                      <a:stretch>
                        <a:fillRect/>
                      </a:stretch>
                    </p:blipFill>
                    <p:spPr>
                      <a:xfrm>
                        <a:off x="5862638" y="3289300"/>
                        <a:ext cx="466725" cy="276225"/>
                      </a:xfrm>
                      <a:prstGeom prst="rect">
                        <a:avLst/>
                      </a:prstGeom>
                    </p:spPr>
                  </p:pic>
                </p:oleObj>
              </mc:Fallback>
            </mc:AlternateContent>
          </a:graphicData>
        </a:graphic>
      </p:graphicFrame>
      <p:graphicFrame>
        <p:nvGraphicFramePr>
          <p:cNvPr id="22" name="对象 21">
            <a:extLst>
              <a:ext uri="{FF2B5EF4-FFF2-40B4-BE49-F238E27FC236}">
                <a16:creationId xmlns:a16="http://schemas.microsoft.com/office/drawing/2014/main" id="{129D2792-9B1B-4FEE-BF87-3F0CF2432010}"/>
              </a:ext>
            </a:extLst>
          </p:cNvPr>
          <p:cNvGraphicFramePr>
            <a:graphicFrameLocks noChangeAspect="1"/>
          </p:cNvGraphicFramePr>
          <p:nvPr>
            <p:extLst>
              <p:ext uri="{D42A27DB-BD31-4B8C-83A1-F6EECF244321}">
                <p14:modId xmlns:p14="http://schemas.microsoft.com/office/powerpoint/2010/main" val="2285121241"/>
              </p:ext>
            </p:extLst>
          </p:nvPr>
        </p:nvGraphicFramePr>
        <p:xfrm>
          <a:off x="5824538" y="3194050"/>
          <a:ext cx="542925" cy="466725"/>
        </p:xfrm>
        <a:graphic>
          <a:graphicData uri="http://schemas.openxmlformats.org/presentationml/2006/ole">
            <mc:AlternateContent xmlns:mc="http://schemas.openxmlformats.org/markup-compatibility/2006">
              <mc:Choice xmlns:v="urn:schemas-microsoft-com:vml" Requires="v">
                <p:oleObj spid="_x0000_s3132" name="Equation" r:id="rId13" imgW="542647" imgH="466544" progId="Equation.DSMT4">
                  <p:embed/>
                </p:oleObj>
              </mc:Choice>
              <mc:Fallback>
                <p:oleObj name="Equation" r:id="rId13" imgW="542647" imgH="466544" progId="Equation.DSMT4">
                  <p:embed/>
                  <p:pic>
                    <p:nvPicPr>
                      <p:cNvPr id="0" name=""/>
                      <p:cNvPicPr/>
                      <p:nvPr/>
                    </p:nvPicPr>
                    <p:blipFill>
                      <a:blip r:embed="rId14"/>
                      <a:stretch>
                        <a:fillRect/>
                      </a:stretch>
                    </p:blipFill>
                    <p:spPr>
                      <a:xfrm>
                        <a:off x="5824538" y="3194050"/>
                        <a:ext cx="542925" cy="466725"/>
                      </a:xfrm>
                      <a:prstGeom prst="rect">
                        <a:avLst/>
                      </a:prstGeom>
                    </p:spPr>
                  </p:pic>
                </p:oleObj>
              </mc:Fallback>
            </mc:AlternateContent>
          </a:graphicData>
        </a:graphic>
      </p:graphicFrame>
      <p:graphicFrame>
        <p:nvGraphicFramePr>
          <p:cNvPr id="26" name="对象 25">
            <a:extLst>
              <a:ext uri="{FF2B5EF4-FFF2-40B4-BE49-F238E27FC236}">
                <a16:creationId xmlns:a16="http://schemas.microsoft.com/office/drawing/2014/main" id="{3F1A5F50-954C-44B7-8E4C-13CB82820F96}"/>
              </a:ext>
            </a:extLst>
          </p:cNvPr>
          <p:cNvGraphicFramePr>
            <a:graphicFrameLocks noChangeAspect="1"/>
          </p:cNvGraphicFramePr>
          <p:nvPr>
            <p:extLst>
              <p:ext uri="{D42A27DB-BD31-4B8C-83A1-F6EECF244321}">
                <p14:modId xmlns:p14="http://schemas.microsoft.com/office/powerpoint/2010/main" val="499769996"/>
              </p:ext>
            </p:extLst>
          </p:nvPr>
        </p:nvGraphicFramePr>
        <p:xfrm>
          <a:off x="4538663" y="3194050"/>
          <a:ext cx="3113087" cy="466725"/>
        </p:xfrm>
        <a:graphic>
          <a:graphicData uri="http://schemas.openxmlformats.org/presentationml/2006/ole">
            <mc:AlternateContent xmlns:mc="http://schemas.openxmlformats.org/markup-compatibility/2006">
              <mc:Choice xmlns:v="urn:schemas-microsoft-com:vml" Requires="v">
                <p:oleObj spid="_x0000_s3133" name="Equation" r:id="rId15" imgW="3113383" imgH="466544" progId="Equation.DSMT4">
                  <p:embed/>
                </p:oleObj>
              </mc:Choice>
              <mc:Fallback>
                <p:oleObj name="Equation" r:id="rId15" imgW="3113383" imgH="466544" progId="Equation.DSMT4">
                  <p:embed/>
                  <p:pic>
                    <p:nvPicPr>
                      <p:cNvPr id="0" name=""/>
                      <p:cNvPicPr/>
                      <p:nvPr/>
                    </p:nvPicPr>
                    <p:blipFill>
                      <a:blip r:embed="rId16"/>
                      <a:stretch>
                        <a:fillRect/>
                      </a:stretch>
                    </p:blipFill>
                    <p:spPr>
                      <a:xfrm>
                        <a:off x="4538663" y="3194050"/>
                        <a:ext cx="3113087" cy="466725"/>
                      </a:xfrm>
                      <a:prstGeom prst="rect">
                        <a:avLst/>
                      </a:prstGeom>
                    </p:spPr>
                  </p:pic>
                </p:oleObj>
              </mc:Fallback>
            </mc:AlternateContent>
          </a:graphicData>
        </a:graphic>
      </p:graphicFrame>
      <p:graphicFrame>
        <p:nvGraphicFramePr>
          <p:cNvPr id="27" name="对象 26">
            <a:extLst>
              <a:ext uri="{FF2B5EF4-FFF2-40B4-BE49-F238E27FC236}">
                <a16:creationId xmlns:a16="http://schemas.microsoft.com/office/drawing/2014/main" id="{1F0FE6F3-6FAC-4BA6-AA86-8959F5E126A8}"/>
              </a:ext>
            </a:extLst>
          </p:cNvPr>
          <p:cNvGraphicFramePr>
            <a:graphicFrameLocks noChangeAspect="1"/>
          </p:cNvGraphicFramePr>
          <p:nvPr>
            <p:extLst>
              <p:ext uri="{D42A27DB-BD31-4B8C-83A1-F6EECF244321}">
                <p14:modId xmlns:p14="http://schemas.microsoft.com/office/powerpoint/2010/main" val="2782972834"/>
              </p:ext>
            </p:extLst>
          </p:nvPr>
        </p:nvGraphicFramePr>
        <p:xfrm>
          <a:off x="4538663" y="3194050"/>
          <a:ext cx="3113087" cy="466725"/>
        </p:xfrm>
        <a:graphic>
          <a:graphicData uri="http://schemas.openxmlformats.org/presentationml/2006/ole">
            <mc:AlternateContent xmlns:mc="http://schemas.openxmlformats.org/markup-compatibility/2006">
              <mc:Choice xmlns:v="urn:schemas-microsoft-com:vml" Requires="v">
                <p:oleObj spid="_x0000_s3134" name="Equation" r:id="rId17" imgW="3113383" imgH="466544" progId="Equation.DSMT4">
                  <p:embed/>
                </p:oleObj>
              </mc:Choice>
              <mc:Fallback>
                <p:oleObj name="Equation" r:id="rId17" imgW="3113383" imgH="466544" progId="Equation.DSMT4">
                  <p:embed/>
                  <p:pic>
                    <p:nvPicPr>
                      <p:cNvPr id="0" name=""/>
                      <p:cNvPicPr/>
                      <p:nvPr/>
                    </p:nvPicPr>
                    <p:blipFill>
                      <a:blip r:embed="rId16"/>
                      <a:stretch>
                        <a:fillRect/>
                      </a:stretch>
                    </p:blipFill>
                    <p:spPr>
                      <a:xfrm>
                        <a:off x="4538663" y="3194050"/>
                        <a:ext cx="3113087" cy="466725"/>
                      </a:xfrm>
                      <a:prstGeom prst="rect">
                        <a:avLst/>
                      </a:prstGeom>
                    </p:spPr>
                  </p:pic>
                </p:oleObj>
              </mc:Fallback>
            </mc:AlternateContent>
          </a:graphicData>
        </a:graphic>
      </p:graphicFrame>
      <p:graphicFrame>
        <p:nvGraphicFramePr>
          <p:cNvPr id="28" name="对象 27">
            <a:extLst>
              <a:ext uri="{FF2B5EF4-FFF2-40B4-BE49-F238E27FC236}">
                <a16:creationId xmlns:a16="http://schemas.microsoft.com/office/drawing/2014/main" id="{41B5AEBA-AACD-40B3-9EBF-B1C25869B73C}"/>
              </a:ext>
            </a:extLst>
          </p:cNvPr>
          <p:cNvGraphicFramePr>
            <a:graphicFrameLocks noChangeAspect="1"/>
          </p:cNvGraphicFramePr>
          <p:nvPr>
            <p:extLst>
              <p:ext uri="{D42A27DB-BD31-4B8C-83A1-F6EECF244321}">
                <p14:modId xmlns:p14="http://schemas.microsoft.com/office/powerpoint/2010/main" val="1539102798"/>
              </p:ext>
            </p:extLst>
          </p:nvPr>
        </p:nvGraphicFramePr>
        <p:xfrm>
          <a:off x="2528887" y="4022122"/>
          <a:ext cx="4795837" cy="722312"/>
        </p:xfrm>
        <a:graphic>
          <a:graphicData uri="http://schemas.openxmlformats.org/presentationml/2006/ole">
            <mc:AlternateContent xmlns:mc="http://schemas.openxmlformats.org/markup-compatibility/2006">
              <mc:Choice xmlns:v="urn:schemas-microsoft-com:vml" Requires="v">
                <p:oleObj spid="_x0000_s3135" name="Equation" r:id="rId18" imgW="3035160" imgH="457200" progId="Equation.DSMT4">
                  <p:embed/>
                </p:oleObj>
              </mc:Choice>
              <mc:Fallback>
                <p:oleObj name="Equation" r:id="rId18" imgW="3035160" imgH="457200" progId="Equation.DSMT4">
                  <p:embed/>
                  <p:pic>
                    <p:nvPicPr>
                      <p:cNvPr id="0" name=""/>
                      <p:cNvPicPr/>
                      <p:nvPr/>
                    </p:nvPicPr>
                    <p:blipFill>
                      <a:blip r:embed="rId19"/>
                      <a:stretch>
                        <a:fillRect/>
                      </a:stretch>
                    </p:blipFill>
                    <p:spPr>
                      <a:xfrm>
                        <a:off x="2528887" y="4022122"/>
                        <a:ext cx="4795837" cy="722312"/>
                      </a:xfrm>
                      <a:prstGeom prst="rect">
                        <a:avLst/>
                      </a:prstGeom>
                    </p:spPr>
                  </p:pic>
                </p:oleObj>
              </mc:Fallback>
            </mc:AlternateContent>
          </a:graphicData>
        </a:graphic>
      </p:graphicFrame>
      <p:sp>
        <p:nvSpPr>
          <p:cNvPr id="29" name="文本框 28">
            <a:extLst>
              <a:ext uri="{FF2B5EF4-FFF2-40B4-BE49-F238E27FC236}">
                <a16:creationId xmlns:a16="http://schemas.microsoft.com/office/drawing/2014/main" id="{41794382-D90E-4296-8C56-60346F9BE255}"/>
              </a:ext>
            </a:extLst>
          </p:cNvPr>
          <p:cNvSpPr txBox="1"/>
          <p:nvPr/>
        </p:nvSpPr>
        <p:spPr>
          <a:xfrm>
            <a:off x="1550120" y="4719369"/>
            <a:ext cx="5696569" cy="369332"/>
          </a:xfrm>
          <a:prstGeom prst="rect">
            <a:avLst/>
          </a:prstGeom>
          <a:noFill/>
        </p:spPr>
        <p:txBody>
          <a:bodyPr wrap="square" rtlCol="0">
            <a:spAutoFit/>
          </a:bodyPr>
          <a:lstStyle/>
          <a:p>
            <a:r>
              <a:rPr lang="zh-CN" altLang="en-US" dirty="0"/>
              <a:t>根据上式，有限混合模型的参数后验分布形式如下：</a:t>
            </a:r>
          </a:p>
        </p:txBody>
      </p:sp>
      <p:graphicFrame>
        <p:nvGraphicFramePr>
          <p:cNvPr id="30" name="对象 29">
            <a:extLst>
              <a:ext uri="{FF2B5EF4-FFF2-40B4-BE49-F238E27FC236}">
                <a16:creationId xmlns:a16="http://schemas.microsoft.com/office/drawing/2014/main" id="{D06B9FC5-0376-4820-9BE2-60F92564EB7F}"/>
              </a:ext>
            </a:extLst>
          </p:cNvPr>
          <p:cNvGraphicFramePr>
            <a:graphicFrameLocks noChangeAspect="1"/>
          </p:cNvGraphicFramePr>
          <p:nvPr>
            <p:extLst>
              <p:ext uri="{D42A27DB-BD31-4B8C-83A1-F6EECF244321}">
                <p14:modId xmlns:p14="http://schemas.microsoft.com/office/powerpoint/2010/main" val="2382027917"/>
              </p:ext>
            </p:extLst>
          </p:nvPr>
        </p:nvGraphicFramePr>
        <p:xfrm>
          <a:off x="3305175" y="5041900"/>
          <a:ext cx="2447925" cy="615950"/>
        </p:xfrm>
        <a:graphic>
          <a:graphicData uri="http://schemas.openxmlformats.org/presentationml/2006/ole">
            <mc:AlternateContent xmlns:mc="http://schemas.openxmlformats.org/markup-compatibility/2006">
              <mc:Choice xmlns:v="urn:schemas-microsoft-com:vml" Requires="v">
                <p:oleObj spid="_x0000_s3136" name="Equation" r:id="rId20" imgW="1562040" imgH="393480" progId="Equation.DSMT4">
                  <p:embed/>
                </p:oleObj>
              </mc:Choice>
              <mc:Fallback>
                <p:oleObj name="Equation" r:id="rId20" imgW="1562040" imgH="393480" progId="Equation.DSMT4">
                  <p:embed/>
                  <p:pic>
                    <p:nvPicPr>
                      <p:cNvPr id="0" name=""/>
                      <p:cNvPicPr/>
                      <p:nvPr/>
                    </p:nvPicPr>
                    <p:blipFill>
                      <a:blip r:embed="rId21"/>
                      <a:stretch>
                        <a:fillRect/>
                      </a:stretch>
                    </p:blipFill>
                    <p:spPr>
                      <a:xfrm>
                        <a:off x="3305175" y="5041900"/>
                        <a:ext cx="2447925" cy="615950"/>
                      </a:xfrm>
                      <a:prstGeom prst="rect">
                        <a:avLst/>
                      </a:prstGeom>
                    </p:spPr>
                  </p:pic>
                </p:oleObj>
              </mc:Fallback>
            </mc:AlternateContent>
          </a:graphicData>
        </a:graphic>
      </p:graphicFrame>
      <mc:AlternateContent xmlns:mc="http://schemas.openxmlformats.org/markup-compatibility/2006">
        <mc:Choice xmlns:a14="http://schemas.microsoft.com/office/drawing/2010/main" Requires="a14">
          <p:sp>
            <p:nvSpPr>
              <p:cNvPr id="31" name="文本框 30">
                <a:extLst>
                  <a:ext uri="{FF2B5EF4-FFF2-40B4-BE49-F238E27FC236}">
                    <a16:creationId xmlns:a16="http://schemas.microsoft.com/office/drawing/2014/main" id="{77A25E5C-5612-4CD0-9667-011E17F6AD0D}"/>
                  </a:ext>
                </a:extLst>
              </p:cNvPr>
              <p:cNvSpPr txBox="1"/>
              <p:nvPr/>
            </p:nvSpPr>
            <p:spPr>
              <a:xfrm>
                <a:off x="1559496" y="5657850"/>
                <a:ext cx="3744416" cy="412164"/>
              </a:xfrm>
              <a:prstGeom prst="rect">
                <a:avLst/>
              </a:prstGeom>
              <a:noFill/>
            </p:spPr>
            <p:txBody>
              <a:bodyPr wrap="square" rtlCol="0">
                <a:spAutoFit/>
              </a:bodyPr>
              <a:lstStyle/>
              <a:p>
                <a:r>
                  <a:rPr lang="zh-CN" altLang="en-US" dirty="0"/>
                  <a:t>其中，</a:t>
                </a:r>
                <a14:m>
                  <m:oMath xmlns:m="http://schemas.openxmlformats.org/officeDocument/2006/math">
                    <m:r>
                      <a:rPr lang="en-US" altLang="zh-CN" b="0" i="1" smtClean="0">
                        <a:latin typeface="Cambria Math" panose="02040503050406030204" pitchFamily="18" charset="0"/>
                      </a:rPr>
                      <m:t>𝐶</m:t>
                    </m:r>
                    <m:r>
                      <a:rPr lang="en-US" altLang="zh-CN" b="0" i="1" smtClean="0">
                        <a:latin typeface="Cambria Math" panose="02040503050406030204" pitchFamily="18" charset="0"/>
                      </a:rPr>
                      <m:t>=</m:t>
                    </m:r>
                    <m:nary>
                      <m:naryPr>
                        <m:limLoc m:val="undOvr"/>
                        <m:subHide m:val="on"/>
                        <m:supHide m:val="on"/>
                        <m:ctrlPr>
                          <a:rPr lang="en-US" altLang="zh-CN" b="0" i="1" smtClean="0">
                            <a:latin typeface="Cambria Math" panose="02040503050406030204" pitchFamily="18" charset="0"/>
                          </a:rPr>
                        </m:ctrlPr>
                      </m:naryPr>
                      <m:sub/>
                      <m:sup/>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𝑙</m:t>
                            </m:r>
                          </m:e>
                          <m:sub>
                            <m:r>
                              <a:rPr lang="en-US" altLang="zh-CN" b="0" i="1" smtClean="0">
                                <a:latin typeface="Cambria Math" panose="02040503050406030204" pitchFamily="18" charset="0"/>
                              </a:rPr>
                              <m:t>𝑋</m:t>
                            </m:r>
                          </m:sub>
                        </m:sSub>
                        <m:d>
                          <m:dPr>
                            <m:ctrlPr>
                              <a:rPr lang="en-US" altLang="zh-CN" b="0" i="1" smtClean="0">
                                <a:latin typeface="Cambria Math" panose="02040503050406030204" pitchFamily="18" charset="0"/>
                              </a:rPr>
                            </m:ctrlPr>
                          </m:dPr>
                          <m:e>
                            <m:r>
                              <a:rPr lang="zh-CN" altLang="en-US" b="0" i="1" smtClean="0">
                                <a:latin typeface="Cambria Math" panose="02040503050406030204" pitchFamily="18" charset="0"/>
                              </a:rPr>
                              <m:t>𝜑</m:t>
                            </m:r>
                          </m:e>
                        </m:d>
                        <m:r>
                          <a:rPr lang="en-US" altLang="zh-CN" b="0" i="1" smtClean="0">
                            <a:latin typeface="Cambria Math" panose="02040503050406030204" pitchFamily="18" charset="0"/>
                          </a:rPr>
                          <m:t>𝑑</m:t>
                        </m:r>
                        <m:r>
                          <a:rPr lang="zh-CN" altLang="en-US" b="0" i="1" smtClean="0">
                            <a:latin typeface="Cambria Math" panose="02040503050406030204" pitchFamily="18" charset="0"/>
                          </a:rPr>
                          <m:t>𝜑</m:t>
                        </m:r>
                      </m:e>
                    </m:nary>
                    <m:r>
                      <a:rPr lang="zh-CN" altLang="en-US" i="1">
                        <a:latin typeface="Cambria Math" panose="02040503050406030204" pitchFamily="18" charset="0"/>
                      </a:rPr>
                      <m:t>是</m:t>
                    </m:r>
                  </m:oMath>
                </a14:m>
                <a:r>
                  <a:rPr lang="zh-CN" altLang="en-US" dirty="0"/>
                  <a:t>正则常量。</a:t>
                </a:r>
              </a:p>
            </p:txBody>
          </p:sp>
        </mc:Choice>
        <mc:Fallback>
          <p:sp>
            <p:nvSpPr>
              <p:cNvPr id="31" name="文本框 30">
                <a:extLst>
                  <a:ext uri="{FF2B5EF4-FFF2-40B4-BE49-F238E27FC236}">
                    <a16:creationId xmlns:a16="http://schemas.microsoft.com/office/drawing/2014/main" id="{77A25E5C-5612-4CD0-9667-011E17F6AD0D}"/>
                  </a:ext>
                </a:extLst>
              </p:cNvPr>
              <p:cNvSpPr txBox="1">
                <a:spLocks noRot="1" noChangeAspect="1" noMove="1" noResize="1" noEditPoints="1" noAdjustHandles="1" noChangeArrowheads="1" noChangeShapeType="1" noTextEdit="1"/>
              </p:cNvSpPr>
              <p:nvPr/>
            </p:nvSpPr>
            <p:spPr>
              <a:xfrm>
                <a:off x="1559496" y="5657850"/>
                <a:ext cx="3744416" cy="412164"/>
              </a:xfrm>
              <a:prstGeom prst="rect">
                <a:avLst/>
              </a:prstGeom>
              <a:blipFill>
                <a:blip r:embed="rId22"/>
                <a:stretch>
                  <a:fillRect l="-1466" t="-130882" r="-1303" b="-19264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1136166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p:cNvGraphicFramePr>
            <a:graphicFrameLocks noGrp="1"/>
          </p:cNvGraphicFramePr>
          <p:nvPr>
            <p:extLst>
              <p:ext uri="{D42A27DB-BD31-4B8C-83A1-F6EECF244321}">
                <p14:modId xmlns:p14="http://schemas.microsoft.com/office/powerpoint/2010/main" val="25181955"/>
              </p:ext>
            </p:extLst>
          </p:nvPr>
        </p:nvGraphicFramePr>
        <p:xfrm>
          <a:off x="1847528" y="548680"/>
          <a:ext cx="7276543" cy="662400"/>
        </p:xfrm>
        <a:graphic>
          <a:graphicData uri="http://schemas.openxmlformats.org/drawingml/2006/table">
            <a:tbl>
              <a:tblPr firstRow="1" bandRow="1">
                <a:tableStyleId>{5C22544A-7EE6-4342-B048-85BDC9FD1C3A}</a:tableStyleId>
              </a:tblPr>
              <a:tblGrid>
                <a:gridCol w="2308543">
                  <a:extLst>
                    <a:ext uri="{9D8B030D-6E8A-4147-A177-3AD203B41FA5}">
                      <a16:colId xmlns:a16="http://schemas.microsoft.com/office/drawing/2014/main" val="20001"/>
                    </a:ext>
                  </a:extLst>
                </a:gridCol>
                <a:gridCol w="1656000">
                  <a:extLst>
                    <a:ext uri="{9D8B030D-6E8A-4147-A177-3AD203B41FA5}">
                      <a16:colId xmlns:a16="http://schemas.microsoft.com/office/drawing/2014/main" val="20002"/>
                    </a:ext>
                  </a:extLst>
                </a:gridCol>
                <a:gridCol w="1656000">
                  <a:extLst>
                    <a:ext uri="{9D8B030D-6E8A-4147-A177-3AD203B41FA5}">
                      <a16:colId xmlns:a16="http://schemas.microsoft.com/office/drawing/2014/main" val="20003"/>
                    </a:ext>
                  </a:extLst>
                </a:gridCol>
                <a:gridCol w="1656000">
                  <a:extLst>
                    <a:ext uri="{9D8B030D-6E8A-4147-A177-3AD203B41FA5}">
                      <a16:colId xmlns:a16="http://schemas.microsoft.com/office/drawing/2014/main" val="4231623938"/>
                    </a:ext>
                  </a:extLst>
                </a:gridCol>
              </a:tblGrid>
              <a:tr h="497601">
                <a:tc>
                  <a:txBody>
                    <a:bodyPr/>
                    <a:lstStyle/>
                    <a:p>
                      <a:pPr algn="ctr"/>
                      <a:r>
                        <a:rPr lang="zh-CN" altLang="en-US" b="0" dirty="0">
                          <a:solidFill>
                            <a:schemeClr val="accent1">
                              <a:lumMod val="75000"/>
                            </a:schemeClr>
                          </a:solidFill>
                          <a:latin typeface="微软雅黑" pitchFamily="34" charset="-122"/>
                          <a:ea typeface="微软雅黑" pitchFamily="34" charset="-122"/>
                        </a:rPr>
                        <a:t>背景介绍及研究意义</a:t>
                      </a:r>
                    </a:p>
                  </a:txBody>
                  <a:tcPr anchor="b">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b="1" dirty="0">
                          <a:solidFill>
                            <a:schemeClr val="bg1"/>
                          </a:solidFill>
                          <a:latin typeface="微软雅黑" pitchFamily="34" charset="-122"/>
                          <a:ea typeface="微软雅黑" pitchFamily="34" charset="-122"/>
                        </a:rPr>
                        <a:t>研究内容</a:t>
                      </a: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4F81BD"/>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b="0" dirty="0">
                          <a:solidFill>
                            <a:schemeClr val="accent1">
                              <a:lumMod val="75000"/>
                            </a:schemeClr>
                          </a:solidFill>
                          <a:latin typeface="微软雅黑" pitchFamily="34" charset="-122"/>
                          <a:ea typeface="微软雅黑" pitchFamily="34" charset="-122"/>
                        </a:rPr>
                        <a:t>研究计划</a:t>
                      </a:r>
                    </a:p>
                  </a:txBody>
                  <a:tcPr anchor="b">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b="0" dirty="0">
                          <a:solidFill>
                            <a:schemeClr val="accent1">
                              <a:lumMod val="75000"/>
                            </a:schemeClr>
                          </a:solidFill>
                          <a:latin typeface="微软雅黑" pitchFamily="34" charset="-122"/>
                          <a:ea typeface="微软雅黑" pitchFamily="34" charset="-122"/>
                        </a:rPr>
                        <a:t>研究成果</a:t>
                      </a:r>
                    </a:p>
                  </a:txBody>
                  <a:tcPr anchor="b">
                    <a:lnL w="5715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164799">
                <a:tc>
                  <a:txBody>
                    <a:bodyPr/>
                    <a:lstStyle/>
                    <a:p>
                      <a:pPr algn="ctr"/>
                      <a:endParaRPr lang="zh-CN" altLang="en-US" sz="100" b="0" dirty="0">
                        <a:solidFill>
                          <a:schemeClr val="accent1">
                            <a:lumMod val="75000"/>
                          </a:schemeClr>
                        </a:solidFill>
                        <a:latin typeface="微软雅黑" pitchFamily="34" charset="-122"/>
                        <a:ea typeface="微软雅黑" pitchFamily="34" charset="-122"/>
                      </a:endParaRP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vMerge="1">
                  <a:txBody>
                    <a:bodyPr/>
                    <a:lstStyle/>
                    <a:p>
                      <a:pPr algn="ctr"/>
                      <a:endParaRPr lang="zh-CN" altLang="en-US" sz="100" b="0" dirty="0">
                        <a:solidFill>
                          <a:schemeClr val="accent1">
                            <a:lumMod val="75000"/>
                          </a:schemeClr>
                        </a:solidFill>
                        <a:latin typeface="微软雅黑" pitchFamily="34" charset="-122"/>
                        <a:ea typeface="微软雅黑" pitchFamily="34" charset="-122"/>
                      </a:endParaRP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zh-CN" altLang="en-US" sz="100" b="0" dirty="0">
                        <a:solidFill>
                          <a:schemeClr val="accent1">
                            <a:lumMod val="75000"/>
                          </a:schemeClr>
                        </a:solidFill>
                        <a:latin typeface="微软雅黑" pitchFamily="34" charset="-122"/>
                        <a:ea typeface="微软雅黑" pitchFamily="34" charset="-122"/>
                      </a:endParaRP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zh-CN" altLang="en-US" sz="100" b="0" dirty="0">
                        <a:solidFill>
                          <a:schemeClr val="accent1">
                            <a:lumMod val="75000"/>
                          </a:schemeClr>
                        </a:solidFill>
                        <a:latin typeface="微软雅黑" pitchFamily="34" charset="-122"/>
                        <a:ea typeface="微软雅黑" pitchFamily="34" charset="-122"/>
                      </a:endParaRP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10001"/>
                  </a:ext>
                </a:extLst>
              </a:tr>
            </a:tbl>
          </a:graphicData>
        </a:graphic>
      </p:graphicFrame>
      <p:sp>
        <p:nvSpPr>
          <p:cNvPr id="3" name="文本框 2">
            <a:extLst>
              <a:ext uri="{FF2B5EF4-FFF2-40B4-BE49-F238E27FC236}">
                <a16:creationId xmlns:a16="http://schemas.microsoft.com/office/drawing/2014/main" id="{90E17AD1-3AEB-47B9-88A1-21B57C760190}"/>
              </a:ext>
            </a:extLst>
          </p:cNvPr>
          <p:cNvSpPr txBox="1"/>
          <p:nvPr/>
        </p:nvSpPr>
        <p:spPr>
          <a:xfrm>
            <a:off x="1487488" y="1844824"/>
            <a:ext cx="4896544" cy="369332"/>
          </a:xfrm>
          <a:prstGeom prst="rect">
            <a:avLst/>
          </a:prstGeom>
          <a:noFill/>
        </p:spPr>
        <p:txBody>
          <a:bodyPr wrap="square" rtlCol="0">
            <a:spAutoFit/>
          </a:bodyPr>
          <a:lstStyle/>
          <a:p>
            <a:r>
              <a:rPr lang="zh-CN" altLang="en-US" dirty="0"/>
              <a:t>在高斯混合模型的情况下，模型参数为</a:t>
            </a:r>
          </a:p>
        </p:txBody>
      </p:sp>
      <p:graphicFrame>
        <p:nvGraphicFramePr>
          <p:cNvPr id="4" name="对象 3">
            <a:extLst>
              <a:ext uri="{FF2B5EF4-FFF2-40B4-BE49-F238E27FC236}">
                <a16:creationId xmlns:a16="http://schemas.microsoft.com/office/drawing/2014/main" id="{77233127-B10B-451E-BF77-8533BA683088}"/>
              </a:ext>
            </a:extLst>
          </p:cNvPr>
          <p:cNvGraphicFramePr>
            <a:graphicFrameLocks noChangeAspect="1"/>
          </p:cNvGraphicFramePr>
          <p:nvPr>
            <p:extLst>
              <p:ext uri="{D42A27DB-BD31-4B8C-83A1-F6EECF244321}">
                <p14:modId xmlns:p14="http://schemas.microsoft.com/office/powerpoint/2010/main" val="573404245"/>
              </p:ext>
            </p:extLst>
          </p:nvPr>
        </p:nvGraphicFramePr>
        <p:xfrm>
          <a:off x="5043488" y="3289300"/>
          <a:ext cx="2103437" cy="276225"/>
        </p:xfrm>
        <a:graphic>
          <a:graphicData uri="http://schemas.openxmlformats.org/presentationml/2006/ole">
            <mc:AlternateContent xmlns:mc="http://schemas.openxmlformats.org/markup-compatibility/2006">
              <mc:Choice xmlns:v="urn:schemas-microsoft-com:vml" Requires="v">
                <p:oleObj spid="_x0000_s4145" name="Equation" r:id="rId3" imgW="2104016" imgH="276110" progId="Equation.DSMT4">
                  <p:embed/>
                </p:oleObj>
              </mc:Choice>
              <mc:Fallback>
                <p:oleObj name="Equation" r:id="rId3" imgW="2104016" imgH="276110" progId="Equation.DSMT4">
                  <p:embed/>
                  <p:pic>
                    <p:nvPicPr>
                      <p:cNvPr id="0" name=""/>
                      <p:cNvPicPr/>
                      <p:nvPr/>
                    </p:nvPicPr>
                    <p:blipFill>
                      <a:blip r:embed="rId4"/>
                      <a:stretch>
                        <a:fillRect/>
                      </a:stretch>
                    </p:blipFill>
                    <p:spPr>
                      <a:xfrm>
                        <a:off x="5043488" y="3289300"/>
                        <a:ext cx="2103437" cy="276225"/>
                      </a:xfrm>
                      <a:prstGeom prst="rect">
                        <a:avLst/>
                      </a:prstGeom>
                    </p:spPr>
                  </p:pic>
                </p:oleObj>
              </mc:Fallback>
            </mc:AlternateContent>
          </a:graphicData>
        </a:graphic>
      </p:graphicFrame>
      <p:graphicFrame>
        <p:nvGraphicFramePr>
          <p:cNvPr id="7" name="对象 6">
            <a:extLst>
              <a:ext uri="{FF2B5EF4-FFF2-40B4-BE49-F238E27FC236}">
                <a16:creationId xmlns:a16="http://schemas.microsoft.com/office/drawing/2014/main" id="{4BD41A77-83D0-4B87-BE5E-B0DF1632FF28}"/>
              </a:ext>
            </a:extLst>
          </p:cNvPr>
          <p:cNvGraphicFramePr>
            <a:graphicFrameLocks noChangeAspect="1"/>
          </p:cNvGraphicFramePr>
          <p:nvPr>
            <p:extLst>
              <p:ext uri="{D42A27DB-BD31-4B8C-83A1-F6EECF244321}">
                <p14:modId xmlns:p14="http://schemas.microsoft.com/office/powerpoint/2010/main" val="1809797497"/>
              </p:ext>
            </p:extLst>
          </p:nvPr>
        </p:nvGraphicFramePr>
        <p:xfrm>
          <a:off x="5043488" y="3289300"/>
          <a:ext cx="2103437" cy="276225"/>
        </p:xfrm>
        <a:graphic>
          <a:graphicData uri="http://schemas.openxmlformats.org/presentationml/2006/ole">
            <mc:AlternateContent xmlns:mc="http://schemas.openxmlformats.org/markup-compatibility/2006">
              <mc:Choice xmlns:v="urn:schemas-microsoft-com:vml" Requires="v">
                <p:oleObj spid="_x0000_s4146" name="Equation" r:id="rId5" imgW="2104016" imgH="276110" progId="Equation.DSMT4">
                  <p:embed/>
                </p:oleObj>
              </mc:Choice>
              <mc:Fallback>
                <p:oleObj name="Equation" r:id="rId5" imgW="2104016" imgH="276110" progId="Equation.DSMT4">
                  <p:embed/>
                  <p:pic>
                    <p:nvPicPr>
                      <p:cNvPr id="0" name=""/>
                      <p:cNvPicPr/>
                      <p:nvPr/>
                    </p:nvPicPr>
                    <p:blipFill>
                      <a:blip r:embed="rId6"/>
                      <a:stretch>
                        <a:fillRect/>
                      </a:stretch>
                    </p:blipFill>
                    <p:spPr>
                      <a:xfrm>
                        <a:off x="5043488" y="3289300"/>
                        <a:ext cx="2103437" cy="276225"/>
                      </a:xfrm>
                      <a:prstGeom prst="rect">
                        <a:avLst/>
                      </a:prstGeom>
                    </p:spPr>
                  </p:pic>
                </p:oleObj>
              </mc:Fallback>
            </mc:AlternateContent>
          </a:graphicData>
        </a:graphic>
      </p:graphicFrame>
      <p:graphicFrame>
        <p:nvGraphicFramePr>
          <p:cNvPr id="8" name="对象 7">
            <a:extLst>
              <a:ext uri="{FF2B5EF4-FFF2-40B4-BE49-F238E27FC236}">
                <a16:creationId xmlns:a16="http://schemas.microsoft.com/office/drawing/2014/main" id="{4E236F9A-1C25-4876-AF90-D777DB760149}"/>
              </a:ext>
            </a:extLst>
          </p:cNvPr>
          <p:cNvGraphicFramePr>
            <a:graphicFrameLocks noChangeAspect="1"/>
          </p:cNvGraphicFramePr>
          <p:nvPr>
            <p:extLst>
              <p:ext uri="{D42A27DB-BD31-4B8C-83A1-F6EECF244321}">
                <p14:modId xmlns:p14="http://schemas.microsoft.com/office/powerpoint/2010/main" val="4048100839"/>
              </p:ext>
            </p:extLst>
          </p:nvPr>
        </p:nvGraphicFramePr>
        <p:xfrm>
          <a:off x="5519936" y="1894748"/>
          <a:ext cx="2698998" cy="319408"/>
        </p:xfrm>
        <a:graphic>
          <a:graphicData uri="http://schemas.openxmlformats.org/presentationml/2006/ole">
            <mc:AlternateContent xmlns:mc="http://schemas.openxmlformats.org/markup-compatibility/2006">
              <mc:Choice xmlns:v="urn:schemas-microsoft-com:vml" Requires="v">
                <p:oleObj spid="_x0000_s4147" name="Equation" r:id="rId7" imgW="2145960" imgH="253800" progId="Equation.DSMT4">
                  <p:embed/>
                </p:oleObj>
              </mc:Choice>
              <mc:Fallback>
                <p:oleObj name="Equation" r:id="rId7" imgW="2145960" imgH="253800" progId="Equation.DSMT4">
                  <p:embed/>
                  <p:pic>
                    <p:nvPicPr>
                      <p:cNvPr id="0" name=""/>
                      <p:cNvPicPr/>
                      <p:nvPr/>
                    </p:nvPicPr>
                    <p:blipFill>
                      <a:blip r:embed="rId8"/>
                      <a:stretch>
                        <a:fillRect/>
                      </a:stretch>
                    </p:blipFill>
                    <p:spPr>
                      <a:xfrm>
                        <a:off x="5519936" y="1894748"/>
                        <a:ext cx="2698998" cy="319408"/>
                      </a:xfrm>
                      <a:prstGeom prst="rect">
                        <a:avLst/>
                      </a:prstGeom>
                    </p:spPr>
                  </p:pic>
                </p:oleObj>
              </mc:Fallback>
            </mc:AlternateContent>
          </a:graphicData>
        </a:graphic>
      </p:graphicFrame>
      <p:sp>
        <p:nvSpPr>
          <p:cNvPr id="9" name="文本框 8">
            <a:extLst>
              <a:ext uri="{FF2B5EF4-FFF2-40B4-BE49-F238E27FC236}">
                <a16:creationId xmlns:a16="http://schemas.microsoft.com/office/drawing/2014/main" id="{3EC9DD30-4302-4BCA-8EAB-B116E5A60593}"/>
              </a:ext>
            </a:extLst>
          </p:cNvPr>
          <p:cNvSpPr txBox="1"/>
          <p:nvPr/>
        </p:nvSpPr>
        <p:spPr>
          <a:xfrm>
            <a:off x="1487488" y="2214156"/>
            <a:ext cx="2088232" cy="369332"/>
          </a:xfrm>
          <a:prstGeom prst="rect">
            <a:avLst/>
          </a:prstGeom>
          <a:noFill/>
        </p:spPr>
        <p:txBody>
          <a:bodyPr wrap="square" rtlCol="0">
            <a:spAutoFit/>
          </a:bodyPr>
          <a:lstStyle/>
          <a:p>
            <a:r>
              <a:rPr lang="zh-CN" altLang="en-US" dirty="0"/>
              <a:t>那么先验分布如下：</a:t>
            </a:r>
          </a:p>
        </p:txBody>
      </p:sp>
      <p:graphicFrame>
        <p:nvGraphicFramePr>
          <p:cNvPr id="10" name="对象 9">
            <a:extLst>
              <a:ext uri="{FF2B5EF4-FFF2-40B4-BE49-F238E27FC236}">
                <a16:creationId xmlns:a16="http://schemas.microsoft.com/office/drawing/2014/main" id="{385220D7-0E51-43D5-A4F8-6A13259BB0BC}"/>
              </a:ext>
            </a:extLst>
          </p:cNvPr>
          <p:cNvGraphicFramePr>
            <a:graphicFrameLocks noChangeAspect="1"/>
          </p:cNvGraphicFramePr>
          <p:nvPr>
            <p:extLst>
              <p:ext uri="{D42A27DB-BD31-4B8C-83A1-F6EECF244321}">
                <p14:modId xmlns:p14="http://schemas.microsoft.com/office/powerpoint/2010/main" val="1019869040"/>
              </p:ext>
            </p:extLst>
          </p:nvPr>
        </p:nvGraphicFramePr>
        <p:xfrm>
          <a:off x="2465894" y="2583488"/>
          <a:ext cx="4830835" cy="553025"/>
        </p:xfrm>
        <a:graphic>
          <a:graphicData uri="http://schemas.openxmlformats.org/presentationml/2006/ole">
            <mc:AlternateContent xmlns:mc="http://schemas.openxmlformats.org/markup-compatibility/2006">
              <mc:Choice xmlns:v="urn:schemas-microsoft-com:vml" Requires="v">
                <p:oleObj spid="_x0000_s4148" name="Equation" r:id="rId9" imgW="3771720" imgH="431640" progId="Equation.DSMT4">
                  <p:embed/>
                </p:oleObj>
              </mc:Choice>
              <mc:Fallback>
                <p:oleObj name="Equation" r:id="rId9" imgW="3771720" imgH="431640" progId="Equation.DSMT4">
                  <p:embed/>
                  <p:pic>
                    <p:nvPicPr>
                      <p:cNvPr id="0" name=""/>
                      <p:cNvPicPr/>
                      <p:nvPr/>
                    </p:nvPicPr>
                    <p:blipFill>
                      <a:blip r:embed="rId10"/>
                      <a:stretch>
                        <a:fillRect/>
                      </a:stretch>
                    </p:blipFill>
                    <p:spPr>
                      <a:xfrm>
                        <a:off x="2465894" y="2583488"/>
                        <a:ext cx="4830835" cy="553025"/>
                      </a:xfrm>
                      <a:prstGeom prst="rect">
                        <a:avLst/>
                      </a:prstGeom>
                    </p:spPr>
                  </p:pic>
                </p:oleObj>
              </mc:Fallback>
            </mc:AlternateContent>
          </a:graphicData>
        </a:graphic>
      </p:graphicFrame>
      <p:sp>
        <p:nvSpPr>
          <p:cNvPr id="12" name="文本框 11">
            <a:extLst>
              <a:ext uri="{FF2B5EF4-FFF2-40B4-BE49-F238E27FC236}">
                <a16:creationId xmlns:a16="http://schemas.microsoft.com/office/drawing/2014/main" id="{08462CB3-DD6E-4301-927D-0C57AFFDAC75}"/>
              </a:ext>
            </a:extLst>
          </p:cNvPr>
          <p:cNvSpPr txBox="1"/>
          <p:nvPr/>
        </p:nvSpPr>
        <p:spPr>
          <a:xfrm>
            <a:off x="1487488" y="3166353"/>
            <a:ext cx="4032448" cy="369332"/>
          </a:xfrm>
          <a:prstGeom prst="rect">
            <a:avLst/>
          </a:prstGeom>
          <a:noFill/>
        </p:spPr>
        <p:txBody>
          <a:bodyPr wrap="square" rtlCol="0">
            <a:spAutoFit/>
          </a:bodyPr>
          <a:lstStyle/>
          <a:p>
            <a:r>
              <a:rPr lang="zh-CN" altLang="en-US" dirty="0"/>
              <a:t>混合权重的先验分布服从</a:t>
            </a:r>
            <a:r>
              <a:rPr lang="en-US" altLang="zh-CN" dirty="0"/>
              <a:t>Dirichlet</a:t>
            </a:r>
            <a:r>
              <a:rPr lang="zh-CN" altLang="en-US" dirty="0"/>
              <a:t>分布：</a:t>
            </a:r>
          </a:p>
        </p:txBody>
      </p:sp>
      <p:graphicFrame>
        <p:nvGraphicFramePr>
          <p:cNvPr id="13" name="对象 12">
            <a:extLst>
              <a:ext uri="{FF2B5EF4-FFF2-40B4-BE49-F238E27FC236}">
                <a16:creationId xmlns:a16="http://schemas.microsoft.com/office/drawing/2014/main" id="{A3EF63AC-4BFB-4D68-A38C-53A4B577863A}"/>
              </a:ext>
            </a:extLst>
          </p:cNvPr>
          <p:cNvGraphicFramePr>
            <a:graphicFrameLocks noChangeAspect="1"/>
          </p:cNvGraphicFramePr>
          <p:nvPr>
            <p:extLst>
              <p:ext uri="{D42A27DB-BD31-4B8C-83A1-F6EECF244321}">
                <p14:modId xmlns:p14="http://schemas.microsoft.com/office/powerpoint/2010/main" val="4199236357"/>
              </p:ext>
            </p:extLst>
          </p:nvPr>
        </p:nvGraphicFramePr>
        <p:xfrm>
          <a:off x="3928651" y="3487622"/>
          <a:ext cx="2399577" cy="547554"/>
        </p:xfrm>
        <a:graphic>
          <a:graphicData uri="http://schemas.openxmlformats.org/presentationml/2006/ole">
            <mc:AlternateContent xmlns:mc="http://schemas.openxmlformats.org/markup-compatibility/2006">
              <mc:Choice xmlns:v="urn:schemas-microsoft-com:vml" Requires="v">
                <p:oleObj spid="_x0000_s4149" name="Equation" r:id="rId11" imgW="1892160" imgH="431640" progId="Equation.DSMT4">
                  <p:embed/>
                </p:oleObj>
              </mc:Choice>
              <mc:Fallback>
                <p:oleObj name="Equation" r:id="rId11" imgW="1892160" imgH="431640" progId="Equation.DSMT4">
                  <p:embed/>
                  <p:pic>
                    <p:nvPicPr>
                      <p:cNvPr id="0" name=""/>
                      <p:cNvPicPr/>
                      <p:nvPr/>
                    </p:nvPicPr>
                    <p:blipFill>
                      <a:blip r:embed="rId12"/>
                      <a:stretch>
                        <a:fillRect/>
                      </a:stretch>
                    </p:blipFill>
                    <p:spPr>
                      <a:xfrm>
                        <a:off x="3928651" y="3487622"/>
                        <a:ext cx="2399577" cy="547554"/>
                      </a:xfrm>
                      <a:prstGeom prst="rect">
                        <a:avLst/>
                      </a:prstGeom>
                    </p:spPr>
                  </p:pic>
                </p:oleObj>
              </mc:Fallback>
            </mc:AlternateContent>
          </a:graphicData>
        </a:graphic>
      </p:graphicFrame>
      <mc:AlternateContent xmlns:mc="http://schemas.openxmlformats.org/markup-compatibility/2006">
        <mc:Choice xmlns:a14="http://schemas.microsoft.com/office/drawing/2010/main" Requires="a14">
          <p:sp>
            <p:nvSpPr>
              <p:cNvPr id="14" name="文本框 13">
                <a:extLst>
                  <a:ext uri="{FF2B5EF4-FFF2-40B4-BE49-F238E27FC236}">
                    <a16:creationId xmlns:a16="http://schemas.microsoft.com/office/drawing/2014/main" id="{A740D06A-34B9-4043-9858-02DFF09B0642}"/>
                  </a:ext>
                </a:extLst>
              </p:cNvPr>
              <p:cNvSpPr txBox="1"/>
              <p:nvPr/>
            </p:nvSpPr>
            <p:spPr>
              <a:xfrm>
                <a:off x="1487488" y="4009397"/>
                <a:ext cx="4032448" cy="369332"/>
              </a:xfrm>
              <a:prstGeom prst="rect">
                <a:avLst/>
              </a:prstGeom>
              <a:noFill/>
            </p:spPr>
            <p:txBody>
              <a:bodyPr wrap="square" rtlCol="0">
                <a:spAutoFit/>
              </a:bodyPr>
              <a:lstStyle/>
              <a:p>
                <a:r>
                  <a:rPr lang="zh-CN" altLang="en-US" dirty="0"/>
                  <a:t>均值</a:t>
                </a:r>
                <a14:m>
                  <m:oMath xmlns:m="http://schemas.openxmlformats.org/officeDocument/2006/math">
                    <m:sSub>
                      <m:sSubPr>
                        <m:ctrlPr>
                          <a:rPr lang="en-US" altLang="zh-CN" i="1" smtClean="0">
                            <a:latin typeface="Cambria Math" panose="02040503050406030204" pitchFamily="18" charset="0"/>
                          </a:rPr>
                        </m:ctrlPr>
                      </m:sSubPr>
                      <m:e>
                        <m:r>
                          <a:rPr lang="zh-CN" altLang="en-US" i="1" smtClean="0">
                            <a:latin typeface="Cambria Math" panose="02040503050406030204" pitchFamily="18" charset="0"/>
                          </a:rPr>
                          <m:t>𝜇</m:t>
                        </m:r>
                      </m:e>
                      <m:sub>
                        <m:r>
                          <a:rPr lang="en-US" altLang="zh-CN" b="0" i="1" smtClean="0">
                            <a:latin typeface="Cambria Math" panose="02040503050406030204" pitchFamily="18" charset="0"/>
                          </a:rPr>
                          <m:t>𝑘</m:t>
                        </m:r>
                      </m:sub>
                    </m:sSub>
                    <m:r>
                      <a:rPr lang="zh-CN" altLang="en-US" i="1">
                        <a:latin typeface="Cambria Math" panose="02040503050406030204" pitchFamily="18" charset="0"/>
                      </a:rPr>
                      <m:t>的</m:t>
                    </m:r>
                  </m:oMath>
                </a14:m>
                <a:r>
                  <a:rPr lang="zh-CN" altLang="en-US" dirty="0"/>
                  <a:t>先验分布服从高斯</a:t>
                </a:r>
                <a:r>
                  <a:rPr lang="zh-CN" altLang="zh-CN" dirty="0"/>
                  <a:t>分布</a:t>
                </a:r>
                <a:r>
                  <a:rPr lang="zh-CN" altLang="en-US" dirty="0"/>
                  <a:t>：</a:t>
                </a:r>
              </a:p>
            </p:txBody>
          </p:sp>
        </mc:Choice>
        <mc:Fallback>
          <p:sp>
            <p:nvSpPr>
              <p:cNvPr id="14" name="文本框 13">
                <a:extLst>
                  <a:ext uri="{FF2B5EF4-FFF2-40B4-BE49-F238E27FC236}">
                    <a16:creationId xmlns:a16="http://schemas.microsoft.com/office/drawing/2014/main" id="{A740D06A-34B9-4043-9858-02DFF09B0642}"/>
                  </a:ext>
                </a:extLst>
              </p:cNvPr>
              <p:cNvSpPr txBox="1">
                <a:spLocks noRot="1" noChangeAspect="1" noMove="1" noResize="1" noEditPoints="1" noAdjustHandles="1" noChangeArrowheads="1" noChangeShapeType="1" noTextEdit="1"/>
              </p:cNvSpPr>
              <p:nvPr/>
            </p:nvSpPr>
            <p:spPr>
              <a:xfrm>
                <a:off x="1487488" y="4009397"/>
                <a:ext cx="4032448" cy="369332"/>
              </a:xfrm>
              <a:prstGeom prst="rect">
                <a:avLst/>
              </a:prstGeom>
              <a:blipFill>
                <a:blip r:embed="rId13"/>
                <a:stretch>
                  <a:fillRect l="-1208" t="-15000" b="-21667"/>
                </a:stretch>
              </a:blipFill>
            </p:spPr>
            <p:txBody>
              <a:bodyPr/>
              <a:lstStyle/>
              <a:p>
                <a:r>
                  <a:rPr lang="zh-CN" altLang="en-US">
                    <a:noFill/>
                  </a:rPr>
                  <a:t> </a:t>
                </a:r>
              </a:p>
            </p:txBody>
          </p:sp>
        </mc:Fallback>
      </mc:AlternateContent>
      <p:graphicFrame>
        <p:nvGraphicFramePr>
          <p:cNvPr id="15" name="对象 14">
            <a:extLst>
              <a:ext uri="{FF2B5EF4-FFF2-40B4-BE49-F238E27FC236}">
                <a16:creationId xmlns:a16="http://schemas.microsoft.com/office/drawing/2014/main" id="{48EA504A-7782-4EF3-8475-F54B41C46DCC}"/>
              </a:ext>
            </a:extLst>
          </p:cNvPr>
          <p:cNvGraphicFramePr>
            <a:graphicFrameLocks noChangeAspect="1"/>
          </p:cNvGraphicFramePr>
          <p:nvPr>
            <p:extLst>
              <p:ext uri="{D42A27DB-BD31-4B8C-83A1-F6EECF244321}">
                <p14:modId xmlns:p14="http://schemas.microsoft.com/office/powerpoint/2010/main" val="1763282069"/>
              </p:ext>
            </p:extLst>
          </p:nvPr>
        </p:nvGraphicFramePr>
        <p:xfrm>
          <a:off x="3935760" y="4378729"/>
          <a:ext cx="2232780" cy="369332"/>
        </p:xfrm>
        <a:graphic>
          <a:graphicData uri="http://schemas.openxmlformats.org/presentationml/2006/ole">
            <mc:AlternateContent xmlns:mc="http://schemas.openxmlformats.org/markup-compatibility/2006">
              <mc:Choice xmlns:v="urn:schemas-microsoft-com:vml" Requires="v">
                <p:oleObj spid="_x0000_s4150" name="Equation" r:id="rId14" imgW="1688760" imgH="279360" progId="Equation.DSMT4">
                  <p:embed/>
                </p:oleObj>
              </mc:Choice>
              <mc:Fallback>
                <p:oleObj name="Equation" r:id="rId14" imgW="1688760" imgH="279360" progId="Equation.DSMT4">
                  <p:embed/>
                  <p:pic>
                    <p:nvPicPr>
                      <p:cNvPr id="0" name=""/>
                      <p:cNvPicPr/>
                      <p:nvPr/>
                    </p:nvPicPr>
                    <p:blipFill>
                      <a:blip r:embed="rId15"/>
                      <a:stretch>
                        <a:fillRect/>
                      </a:stretch>
                    </p:blipFill>
                    <p:spPr>
                      <a:xfrm>
                        <a:off x="3935760" y="4378729"/>
                        <a:ext cx="2232780" cy="369332"/>
                      </a:xfrm>
                      <a:prstGeom prst="rect">
                        <a:avLst/>
                      </a:prstGeom>
                    </p:spPr>
                  </p:pic>
                </p:oleObj>
              </mc:Fallback>
            </mc:AlternateContent>
          </a:graphicData>
        </a:graphic>
      </p:graphicFrame>
      <p:graphicFrame>
        <p:nvGraphicFramePr>
          <p:cNvPr id="16" name="对象 15">
            <a:extLst>
              <a:ext uri="{FF2B5EF4-FFF2-40B4-BE49-F238E27FC236}">
                <a16:creationId xmlns:a16="http://schemas.microsoft.com/office/drawing/2014/main" id="{CB73BBD9-E714-4C6F-AB05-1F68E8489059}"/>
              </a:ext>
            </a:extLst>
          </p:cNvPr>
          <p:cNvGraphicFramePr>
            <a:graphicFrameLocks noChangeAspect="1"/>
          </p:cNvGraphicFramePr>
          <p:nvPr>
            <p:extLst>
              <p:ext uri="{D42A27DB-BD31-4B8C-83A1-F6EECF244321}">
                <p14:modId xmlns:p14="http://schemas.microsoft.com/office/powerpoint/2010/main" val="1035734549"/>
              </p:ext>
            </p:extLst>
          </p:nvPr>
        </p:nvGraphicFramePr>
        <p:xfrm>
          <a:off x="5272088" y="3289300"/>
          <a:ext cx="1646237" cy="276225"/>
        </p:xfrm>
        <a:graphic>
          <a:graphicData uri="http://schemas.openxmlformats.org/presentationml/2006/ole">
            <mc:AlternateContent xmlns:mc="http://schemas.openxmlformats.org/markup-compatibility/2006">
              <mc:Choice xmlns:v="urn:schemas-microsoft-com:vml" Requires="v">
                <p:oleObj spid="_x0000_s4151" name="Equation" r:id="rId16" imgW="1647013" imgH="276110" progId="Equation.DSMT4">
                  <p:embed/>
                </p:oleObj>
              </mc:Choice>
              <mc:Fallback>
                <p:oleObj name="Equation" r:id="rId16" imgW="1647013" imgH="276110" progId="Equation.DSMT4">
                  <p:embed/>
                  <p:pic>
                    <p:nvPicPr>
                      <p:cNvPr id="0" name=""/>
                      <p:cNvPicPr/>
                      <p:nvPr/>
                    </p:nvPicPr>
                    <p:blipFill>
                      <a:blip r:embed="rId17"/>
                      <a:stretch>
                        <a:fillRect/>
                      </a:stretch>
                    </p:blipFill>
                    <p:spPr>
                      <a:xfrm>
                        <a:off x="5272088" y="3289300"/>
                        <a:ext cx="1646237" cy="276225"/>
                      </a:xfrm>
                      <a:prstGeom prst="rect">
                        <a:avLst/>
                      </a:prstGeom>
                    </p:spPr>
                  </p:pic>
                </p:oleObj>
              </mc:Fallback>
            </mc:AlternateContent>
          </a:graphicData>
        </a:graphic>
      </p:graphicFrame>
      <mc:AlternateContent xmlns:mc="http://schemas.openxmlformats.org/markup-compatibility/2006">
        <mc:Choice xmlns:a14="http://schemas.microsoft.com/office/drawing/2010/main" Requires="a14">
          <p:sp>
            <p:nvSpPr>
              <p:cNvPr id="17" name="文本框 16">
                <a:extLst>
                  <a:ext uri="{FF2B5EF4-FFF2-40B4-BE49-F238E27FC236}">
                    <a16:creationId xmlns:a16="http://schemas.microsoft.com/office/drawing/2014/main" id="{0F7C8480-4101-4403-AE59-D06B0724171F}"/>
                  </a:ext>
                </a:extLst>
              </p:cNvPr>
              <p:cNvSpPr txBox="1"/>
              <p:nvPr/>
            </p:nvSpPr>
            <p:spPr>
              <a:xfrm>
                <a:off x="1487488" y="4780100"/>
                <a:ext cx="4153516" cy="369332"/>
              </a:xfrm>
              <a:prstGeom prst="rect">
                <a:avLst/>
              </a:prstGeom>
              <a:noFill/>
            </p:spPr>
            <p:txBody>
              <a:bodyPr wrap="square" rtlCol="0">
                <a:spAutoFit/>
              </a:bodyPr>
              <a:lstStyle/>
              <a:p>
                <a:r>
                  <a:rPr lang="zh-CN" altLang="en-US" dirty="0"/>
                  <a:t>协方差</a:t>
                </a:r>
                <a14:m>
                  <m:oMath xmlns:m="http://schemas.openxmlformats.org/officeDocument/2006/math">
                    <m:sSub>
                      <m:sSubPr>
                        <m:ctrlPr>
                          <a:rPr lang="en-US" altLang="zh-CN" i="1" smtClean="0">
                            <a:latin typeface="Cambria Math" panose="02040503050406030204" pitchFamily="18" charset="0"/>
                          </a:rPr>
                        </m:ctrlPr>
                      </m:sSubPr>
                      <m:e>
                        <m:r>
                          <a:rPr lang="en-US" altLang="zh-CN" i="1" smtClean="0">
                            <a:latin typeface="Cambria Math" panose="02040503050406030204" pitchFamily="18" charset="0"/>
                          </a:rPr>
                          <m:t>𝛴</m:t>
                        </m:r>
                      </m:e>
                      <m:sub>
                        <m:r>
                          <a:rPr lang="en-US" altLang="zh-CN" b="0" i="1" smtClean="0">
                            <a:latin typeface="Cambria Math" panose="02040503050406030204" pitchFamily="18" charset="0"/>
                          </a:rPr>
                          <m:t>𝑘</m:t>
                        </m:r>
                      </m:sub>
                    </m:sSub>
                    <m:r>
                      <a:rPr lang="zh-CN" altLang="en-US" i="1">
                        <a:latin typeface="Cambria Math" panose="02040503050406030204" pitchFamily="18" charset="0"/>
                      </a:rPr>
                      <m:t>的</m:t>
                    </m:r>
                  </m:oMath>
                </a14:m>
                <a:r>
                  <a:rPr lang="zh-CN" altLang="en-US" dirty="0"/>
                  <a:t>逆先验分布服从</a:t>
                </a:r>
                <a:r>
                  <a:rPr lang="en-US" altLang="zh-CN" dirty="0"/>
                  <a:t>Wishart</a:t>
                </a:r>
                <a:r>
                  <a:rPr lang="zh-CN" altLang="en-US" dirty="0"/>
                  <a:t>分布：</a:t>
                </a:r>
              </a:p>
            </p:txBody>
          </p:sp>
        </mc:Choice>
        <mc:Fallback>
          <p:sp>
            <p:nvSpPr>
              <p:cNvPr id="17" name="文本框 16">
                <a:extLst>
                  <a:ext uri="{FF2B5EF4-FFF2-40B4-BE49-F238E27FC236}">
                    <a16:creationId xmlns:a16="http://schemas.microsoft.com/office/drawing/2014/main" id="{0F7C8480-4101-4403-AE59-D06B0724171F}"/>
                  </a:ext>
                </a:extLst>
              </p:cNvPr>
              <p:cNvSpPr txBox="1">
                <a:spLocks noRot="1" noChangeAspect="1" noMove="1" noResize="1" noEditPoints="1" noAdjustHandles="1" noChangeArrowheads="1" noChangeShapeType="1" noTextEdit="1"/>
              </p:cNvSpPr>
              <p:nvPr/>
            </p:nvSpPr>
            <p:spPr>
              <a:xfrm>
                <a:off x="1487488" y="4780100"/>
                <a:ext cx="4153516" cy="369332"/>
              </a:xfrm>
              <a:prstGeom prst="rect">
                <a:avLst/>
              </a:prstGeom>
              <a:blipFill>
                <a:blip r:embed="rId18"/>
                <a:stretch>
                  <a:fillRect l="-1175" t="-13115" r="-6755" b="-26230"/>
                </a:stretch>
              </a:blipFill>
            </p:spPr>
            <p:txBody>
              <a:bodyPr/>
              <a:lstStyle/>
              <a:p>
                <a:r>
                  <a:rPr lang="zh-CN" altLang="en-US">
                    <a:noFill/>
                  </a:rPr>
                  <a:t> </a:t>
                </a:r>
              </a:p>
            </p:txBody>
          </p:sp>
        </mc:Fallback>
      </mc:AlternateContent>
      <p:graphicFrame>
        <p:nvGraphicFramePr>
          <p:cNvPr id="18" name="对象 17">
            <a:extLst>
              <a:ext uri="{FF2B5EF4-FFF2-40B4-BE49-F238E27FC236}">
                <a16:creationId xmlns:a16="http://schemas.microsoft.com/office/drawing/2014/main" id="{4E5CC90E-6BF6-4DB8-B4F1-89AF3F27426F}"/>
              </a:ext>
            </a:extLst>
          </p:cNvPr>
          <p:cNvGraphicFramePr>
            <a:graphicFrameLocks noChangeAspect="1"/>
          </p:cNvGraphicFramePr>
          <p:nvPr>
            <p:extLst>
              <p:ext uri="{D42A27DB-BD31-4B8C-83A1-F6EECF244321}">
                <p14:modId xmlns:p14="http://schemas.microsoft.com/office/powerpoint/2010/main" val="4123891847"/>
              </p:ext>
            </p:extLst>
          </p:nvPr>
        </p:nvGraphicFramePr>
        <p:xfrm>
          <a:off x="5457825" y="3289300"/>
          <a:ext cx="1276350" cy="276225"/>
        </p:xfrm>
        <a:graphic>
          <a:graphicData uri="http://schemas.openxmlformats.org/presentationml/2006/ole">
            <mc:AlternateContent xmlns:mc="http://schemas.openxmlformats.org/markup-compatibility/2006">
              <mc:Choice xmlns:v="urn:schemas-microsoft-com:vml" Requires="v">
                <p:oleObj spid="_x0000_s4152" name="Equation" r:id="rId19" imgW="1275652" imgH="276110" progId="Equation.DSMT4">
                  <p:embed/>
                </p:oleObj>
              </mc:Choice>
              <mc:Fallback>
                <p:oleObj name="Equation" r:id="rId19" imgW="1275652" imgH="276110" progId="Equation.DSMT4">
                  <p:embed/>
                  <p:pic>
                    <p:nvPicPr>
                      <p:cNvPr id="0" name=""/>
                      <p:cNvPicPr/>
                      <p:nvPr/>
                    </p:nvPicPr>
                    <p:blipFill>
                      <a:blip r:embed="rId20"/>
                      <a:stretch>
                        <a:fillRect/>
                      </a:stretch>
                    </p:blipFill>
                    <p:spPr>
                      <a:xfrm>
                        <a:off x="5457825" y="3289300"/>
                        <a:ext cx="1276350" cy="276225"/>
                      </a:xfrm>
                      <a:prstGeom prst="rect">
                        <a:avLst/>
                      </a:prstGeom>
                    </p:spPr>
                  </p:pic>
                </p:oleObj>
              </mc:Fallback>
            </mc:AlternateContent>
          </a:graphicData>
        </a:graphic>
      </p:graphicFrame>
      <p:graphicFrame>
        <p:nvGraphicFramePr>
          <p:cNvPr id="19" name="对象 18">
            <a:extLst>
              <a:ext uri="{FF2B5EF4-FFF2-40B4-BE49-F238E27FC236}">
                <a16:creationId xmlns:a16="http://schemas.microsoft.com/office/drawing/2014/main" id="{6019B1B1-8C78-489E-9ECE-0267707A20C5}"/>
              </a:ext>
            </a:extLst>
          </p:cNvPr>
          <p:cNvGraphicFramePr>
            <a:graphicFrameLocks noChangeAspect="1"/>
          </p:cNvGraphicFramePr>
          <p:nvPr>
            <p:extLst>
              <p:ext uri="{D42A27DB-BD31-4B8C-83A1-F6EECF244321}">
                <p14:modId xmlns:p14="http://schemas.microsoft.com/office/powerpoint/2010/main" val="67088549"/>
              </p:ext>
            </p:extLst>
          </p:nvPr>
        </p:nvGraphicFramePr>
        <p:xfrm>
          <a:off x="3928651" y="5184915"/>
          <a:ext cx="1712353" cy="369331"/>
        </p:xfrm>
        <a:graphic>
          <a:graphicData uri="http://schemas.openxmlformats.org/presentationml/2006/ole">
            <mc:AlternateContent xmlns:mc="http://schemas.openxmlformats.org/markup-compatibility/2006">
              <mc:Choice xmlns:v="urn:schemas-microsoft-com:vml" Requires="v">
                <p:oleObj spid="_x0000_s4153" name="Equation" r:id="rId21" imgW="1295280" imgH="279360" progId="Equation.DSMT4">
                  <p:embed/>
                </p:oleObj>
              </mc:Choice>
              <mc:Fallback>
                <p:oleObj name="Equation" r:id="rId21" imgW="1295280" imgH="279360" progId="Equation.DSMT4">
                  <p:embed/>
                  <p:pic>
                    <p:nvPicPr>
                      <p:cNvPr id="0" name=""/>
                      <p:cNvPicPr/>
                      <p:nvPr/>
                    </p:nvPicPr>
                    <p:blipFill>
                      <a:blip r:embed="rId22"/>
                      <a:stretch>
                        <a:fillRect/>
                      </a:stretch>
                    </p:blipFill>
                    <p:spPr>
                      <a:xfrm>
                        <a:off x="3928651" y="5184915"/>
                        <a:ext cx="1712353" cy="369331"/>
                      </a:xfrm>
                      <a:prstGeom prst="rect">
                        <a:avLst/>
                      </a:prstGeom>
                    </p:spPr>
                  </p:pic>
                </p:oleObj>
              </mc:Fallback>
            </mc:AlternateContent>
          </a:graphicData>
        </a:graphic>
      </p:graphicFrame>
    </p:spTree>
    <p:extLst>
      <p:ext uri="{BB962C8B-B14F-4D97-AF65-F5344CB8AC3E}">
        <p14:creationId xmlns:p14="http://schemas.microsoft.com/office/powerpoint/2010/main" val="36597508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p:cNvGraphicFramePr>
            <a:graphicFrameLocks noGrp="1"/>
          </p:cNvGraphicFramePr>
          <p:nvPr/>
        </p:nvGraphicFramePr>
        <p:xfrm>
          <a:off x="1847528" y="548680"/>
          <a:ext cx="6624000" cy="804879"/>
        </p:xfrm>
        <a:graphic>
          <a:graphicData uri="http://schemas.openxmlformats.org/drawingml/2006/table">
            <a:tbl>
              <a:tblPr firstRow="1" bandRow="1">
                <a:tableStyleId>{5C22544A-7EE6-4342-B048-85BDC9FD1C3A}</a:tableStyleId>
              </a:tblPr>
              <a:tblGrid>
                <a:gridCol w="1656000">
                  <a:extLst>
                    <a:ext uri="{9D8B030D-6E8A-4147-A177-3AD203B41FA5}">
                      <a16:colId xmlns:a16="http://schemas.microsoft.com/office/drawing/2014/main" val="20001"/>
                    </a:ext>
                  </a:extLst>
                </a:gridCol>
                <a:gridCol w="1656000">
                  <a:extLst>
                    <a:ext uri="{9D8B030D-6E8A-4147-A177-3AD203B41FA5}">
                      <a16:colId xmlns:a16="http://schemas.microsoft.com/office/drawing/2014/main" val="20002"/>
                    </a:ext>
                  </a:extLst>
                </a:gridCol>
                <a:gridCol w="1656000">
                  <a:extLst>
                    <a:ext uri="{9D8B030D-6E8A-4147-A177-3AD203B41FA5}">
                      <a16:colId xmlns:a16="http://schemas.microsoft.com/office/drawing/2014/main" val="20003"/>
                    </a:ext>
                  </a:extLst>
                </a:gridCol>
                <a:gridCol w="1656000">
                  <a:extLst>
                    <a:ext uri="{9D8B030D-6E8A-4147-A177-3AD203B41FA5}">
                      <a16:colId xmlns:a16="http://schemas.microsoft.com/office/drawing/2014/main" val="4231623938"/>
                    </a:ext>
                  </a:extLst>
                </a:gridCol>
              </a:tblGrid>
              <a:tr h="497601">
                <a:tc>
                  <a:txBody>
                    <a:bodyPr/>
                    <a:lstStyle/>
                    <a:p>
                      <a:pPr algn="ctr"/>
                      <a:r>
                        <a:rPr lang="zh-CN" altLang="en-US" b="0" dirty="0">
                          <a:solidFill>
                            <a:schemeClr val="accent1">
                              <a:lumMod val="75000"/>
                            </a:schemeClr>
                          </a:solidFill>
                          <a:latin typeface="微软雅黑" pitchFamily="34" charset="-122"/>
                          <a:ea typeface="微软雅黑" pitchFamily="34" charset="-122"/>
                        </a:rPr>
                        <a:t>背景介绍及研究意义</a:t>
                      </a:r>
                    </a:p>
                  </a:txBody>
                  <a:tcPr anchor="b">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b="1" dirty="0">
                          <a:solidFill>
                            <a:schemeClr val="bg1"/>
                          </a:solidFill>
                          <a:latin typeface="微软雅黑" pitchFamily="34" charset="-122"/>
                          <a:ea typeface="微软雅黑" pitchFamily="34" charset="-122"/>
                        </a:rPr>
                        <a:t>研究内容</a:t>
                      </a: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4F81BD"/>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b="0" dirty="0">
                          <a:solidFill>
                            <a:schemeClr val="accent1">
                              <a:lumMod val="75000"/>
                            </a:schemeClr>
                          </a:solidFill>
                          <a:latin typeface="微软雅黑" pitchFamily="34" charset="-122"/>
                          <a:ea typeface="微软雅黑" pitchFamily="34" charset="-122"/>
                        </a:rPr>
                        <a:t>研究计划</a:t>
                      </a:r>
                    </a:p>
                  </a:txBody>
                  <a:tcPr anchor="b">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b="0" dirty="0">
                          <a:solidFill>
                            <a:schemeClr val="accent1">
                              <a:lumMod val="75000"/>
                            </a:schemeClr>
                          </a:solidFill>
                          <a:latin typeface="微软雅黑" pitchFamily="34" charset="-122"/>
                          <a:ea typeface="微软雅黑" pitchFamily="34" charset="-122"/>
                        </a:rPr>
                        <a:t>研究成果</a:t>
                      </a:r>
                    </a:p>
                  </a:txBody>
                  <a:tcPr anchor="b">
                    <a:lnL w="5715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164799">
                <a:tc>
                  <a:txBody>
                    <a:bodyPr/>
                    <a:lstStyle/>
                    <a:p>
                      <a:pPr algn="ctr"/>
                      <a:endParaRPr lang="zh-CN" altLang="en-US" sz="100" b="0" dirty="0">
                        <a:solidFill>
                          <a:schemeClr val="accent1">
                            <a:lumMod val="75000"/>
                          </a:schemeClr>
                        </a:solidFill>
                        <a:latin typeface="微软雅黑" pitchFamily="34" charset="-122"/>
                        <a:ea typeface="微软雅黑" pitchFamily="34" charset="-122"/>
                      </a:endParaRP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vMerge="1">
                  <a:txBody>
                    <a:bodyPr/>
                    <a:lstStyle/>
                    <a:p>
                      <a:pPr algn="ctr"/>
                      <a:endParaRPr lang="zh-CN" altLang="en-US" sz="100" b="0" dirty="0">
                        <a:solidFill>
                          <a:schemeClr val="accent1">
                            <a:lumMod val="75000"/>
                          </a:schemeClr>
                        </a:solidFill>
                        <a:latin typeface="微软雅黑" pitchFamily="34" charset="-122"/>
                        <a:ea typeface="微软雅黑" pitchFamily="34" charset="-122"/>
                      </a:endParaRP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zh-CN" altLang="en-US" sz="100" b="0" dirty="0">
                        <a:solidFill>
                          <a:schemeClr val="accent1">
                            <a:lumMod val="75000"/>
                          </a:schemeClr>
                        </a:solidFill>
                        <a:latin typeface="微软雅黑" pitchFamily="34" charset="-122"/>
                        <a:ea typeface="微软雅黑" pitchFamily="34" charset="-122"/>
                      </a:endParaRP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zh-CN" altLang="en-US" sz="100" b="0" dirty="0">
                        <a:solidFill>
                          <a:schemeClr val="accent1">
                            <a:lumMod val="75000"/>
                          </a:schemeClr>
                        </a:solidFill>
                        <a:latin typeface="微软雅黑" pitchFamily="34" charset="-122"/>
                        <a:ea typeface="微软雅黑" pitchFamily="34" charset="-122"/>
                      </a:endParaRP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10001"/>
                  </a:ext>
                </a:extLst>
              </a:tr>
            </a:tbl>
          </a:graphicData>
        </a:graphic>
      </p:graphicFrame>
      <p:sp>
        <p:nvSpPr>
          <p:cNvPr id="3" name="文本框 2">
            <a:extLst>
              <a:ext uri="{FF2B5EF4-FFF2-40B4-BE49-F238E27FC236}">
                <a16:creationId xmlns:a16="http://schemas.microsoft.com/office/drawing/2014/main" id="{4B9BC533-2BD5-453D-BF51-365080A45B72}"/>
              </a:ext>
            </a:extLst>
          </p:cNvPr>
          <p:cNvSpPr txBox="1"/>
          <p:nvPr/>
        </p:nvSpPr>
        <p:spPr>
          <a:xfrm>
            <a:off x="1196636" y="1412776"/>
            <a:ext cx="5328592" cy="369332"/>
          </a:xfrm>
          <a:prstGeom prst="rect">
            <a:avLst/>
          </a:prstGeom>
          <a:noFill/>
        </p:spPr>
        <p:txBody>
          <a:bodyPr wrap="square" rtlCol="0">
            <a:spAutoFit/>
          </a:bodyPr>
          <a:lstStyle/>
          <a:p>
            <a:r>
              <a:rPr lang="zh-CN" altLang="en-US" dirty="0"/>
              <a:t>由</a:t>
            </a:r>
            <a:r>
              <a:rPr lang="en-US" altLang="zh-CN" dirty="0"/>
              <a:t>Bayes</a:t>
            </a:r>
            <a:r>
              <a:rPr lang="zh-CN" altLang="en-US" dirty="0"/>
              <a:t>定理得高斯混合模型的参数后验分布如下：</a:t>
            </a:r>
          </a:p>
        </p:txBody>
      </p:sp>
      <p:graphicFrame>
        <p:nvGraphicFramePr>
          <p:cNvPr id="4" name="对象 3">
            <a:extLst>
              <a:ext uri="{FF2B5EF4-FFF2-40B4-BE49-F238E27FC236}">
                <a16:creationId xmlns:a16="http://schemas.microsoft.com/office/drawing/2014/main" id="{7C414885-0528-4ABE-9F64-7EBC635C6B97}"/>
              </a:ext>
            </a:extLst>
          </p:cNvPr>
          <p:cNvGraphicFramePr>
            <a:graphicFrameLocks noChangeAspect="1"/>
          </p:cNvGraphicFramePr>
          <p:nvPr>
            <p:extLst>
              <p:ext uri="{D42A27DB-BD31-4B8C-83A1-F6EECF244321}">
                <p14:modId xmlns:p14="http://schemas.microsoft.com/office/powerpoint/2010/main" val="311894139"/>
              </p:ext>
            </p:extLst>
          </p:nvPr>
        </p:nvGraphicFramePr>
        <p:xfrm>
          <a:off x="2132740" y="1782108"/>
          <a:ext cx="6351364" cy="659882"/>
        </p:xfrm>
        <a:graphic>
          <a:graphicData uri="http://schemas.openxmlformats.org/presentationml/2006/ole">
            <mc:AlternateContent xmlns:mc="http://schemas.openxmlformats.org/markup-compatibility/2006">
              <mc:Choice xmlns:v="urn:schemas-microsoft-com:vml" Requires="v">
                <p:oleObj spid="_x0000_s5138" name="Equation" r:id="rId3" imgW="4889160" imgH="507960" progId="Equation.DSMT4">
                  <p:embed/>
                </p:oleObj>
              </mc:Choice>
              <mc:Fallback>
                <p:oleObj name="Equation" r:id="rId3" imgW="4889160" imgH="507960" progId="Equation.DSMT4">
                  <p:embed/>
                  <p:pic>
                    <p:nvPicPr>
                      <p:cNvPr id="0" name=""/>
                      <p:cNvPicPr/>
                      <p:nvPr/>
                    </p:nvPicPr>
                    <p:blipFill>
                      <a:blip r:embed="rId4"/>
                      <a:stretch>
                        <a:fillRect/>
                      </a:stretch>
                    </p:blipFill>
                    <p:spPr>
                      <a:xfrm>
                        <a:off x="2132740" y="1782108"/>
                        <a:ext cx="6351364" cy="659882"/>
                      </a:xfrm>
                      <a:prstGeom prst="rect">
                        <a:avLst/>
                      </a:prstGeom>
                    </p:spPr>
                  </p:pic>
                </p:oleObj>
              </mc:Fallback>
            </mc:AlternateContent>
          </a:graphicData>
        </a:graphic>
      </p:graphicFrame>
      <p:sp>
        <p:nvSpPr>
          <p:cNvPr id="5" name="文本框 4">
            <a:extLst>
              <a:ext uri="{FF2B5EF4-FFF2-40B4-BE49-F238E27FC236}">
                <a16:creationId xmlns:a16="http://schemas.microsoft.com/office/drawing/2014/main" id="{877A4D24-CD06-4DD2-AAC0-C6954A08655E}"/>
              </a:ext>
            </a:extLst>
          </p:cNvPr>
          <p:cNvSpPr txBox="1"/>
          <p:nvPr/>
        </p:nvSpPr>
        <p:spPr>
          <a:xfrm>
            <a:off x="1196636" y="2530047"/>
            <a:ext cx="3337520" cy="369332"/>
          </a:xfrm>
          <a:prstGeom prst="rect">
            <a:avLst/>
          </a:prstGeom>
          <a:noFill/>
        </p:spPr>
        <p:txBody>
          <a:bodyPr wrap="square" rtlCol="0">
            <a:spAutoFit/>
          </a:bodyPr>
          <a:lstStyle/>
          <a:p>
            <a:r>
              <a:rPr lang="zh-CN" altLang="en-US" dirty="0"/>
              <a:t>混合权重满足</a:t>
            </a:r>
            <a:r>
              <a:rPr lang="en-US" altLang="zh-CN" dirty="0"/>
              <a:t>Dirichlet</a:t>
            </a:r>
            <a:r>
              <a:rPr lang="zh-CN" altLang="en-US" dirty="0"/>
              <a:t>分布：</a:t>
            </a:r>
          </a:p>
        </p:txBody>
      </p:sp>
      <p:graphicFrame>
        <p:nvGraphicFramePr>
          <p:cNvPr id="6" name="对象 5">
            <a:extLst>
              <a:ext uri="{FF2B5EF4-FFF2-40B4-BE49-F238E27FC236}">
                <a16:creationId xmlns:a16="http://schemas.microsoft.com/office/drawing/2014/main" id="{F3B05AB3-8445-48A6-9EDC-42A257281859}"/>
              </a:ext>
            </a:extLst>
          </p:cNvPr>
          <p:cNvGraphicFramePr>
            <a:graphicFrameLocks noChangeAspect="1"/>
          </p:cNvGraphicFramePr>
          <p:nvPr>
            <p:extLst>
              <p:ext uri="{D42A27DB-BD31-4B8C-83A1-F6EECF244321}">
                <p14:modId xmlns:p14="http://schemas.microsoft.com/office/powerpoint/2010/main" val="603787747"/>
              </p:ext>
            </p:extLst>
          </p:nvPr>
        </p:nvGraphicFramePr>
        <p:xfrm>
          <a:off x="3300653" y="3033634"/>
          <a:ext cx="3360921" cy="369332"/>
        </p:xfrm>
        <a:graphic>
          <a:graphicData uri="http://schemas.openxmlformats.org/presentationml/2006/ole">
            <mc:AlternateContent xmlns:mc="http://schemas.openxmlformats.org/markup-compatibility/2006">
              <mc:Choice xmlns:v="urn:schemas-microsoft-com:vml" Requires="v">
                <p:oleObj spid="_x0000_s5139" name="Equation" r:id="rId5" imgW="2311200" imgH="253800" progId="Equation.DSMT4">
                  <p:embed/>
                </p:oleObj>
              </mc:Choice>
              <mc:Fallback>
                <p:oleObj name="Equation" r:id="rId5" imgW="2311200" imgH="253800" progId="Equation.DSMT4">
                  <p:embed/>
                  <p:pic>
                    <p:nvPicPr>
                      <p:cNvPr id="0" name=""/>
                      <p:cNvPicPr/>
                      <p:nvPr/>
                    </p:nvPicPr>
                    <p:blipFill>
                      <a:blip r:embed="rId6"/>
                      <a:stretch>
                        <a:fillRect/>
                      </a:stretch>
                    </p:blipFill>
                    <p:spPr>
                      <a:xfrm>
                        <a:off x="3300653" y="3033634"/>
                        <a:ext cx="3360921" cy="369332"/>
                      </a:xfrm>
                      <a:prstGeom prst="rect">
                        <a:avLst/>
                      </a:prstGeom>
                    </p:spPr>
                  </p:pic>
                </p:oleObj>
              </mc:Fallback>
            </mc:AlternateContent>
          </a:graphicData>
        </a:graphic>
      </p:graphicFrame>
      <mc:AlternateContent xmlns:mc="http://schemas.openxmlformats.org/markup-compatibility/2006">
        <mc:Choice xmlns:a14="http://schemas.microsoft.com/office/drawing/2010/main" Requires="a14">
          <p:sp>
            <p:nvSpPr>
              <p:cNvPr id="7" name="文本框 6">
                <a:extLst>
                  <a:ext uri="{FF2B5EF4-FFF2-40B4-BE49-F238E27FC236}">
                    <a16:creationId xmlns:a16="http://schemas.microsoft.com/office/drawing/2014/main" id="{7B00A5FB-DB30-46A8-A7B4-CA47B527C6DF}"/>
                  </a:ext>
                </a:extLst>
              </p:cNvPr>
              <p:cNvSpPr txBox="1"/>
              <p:nvPr/>
            </p:nvSpPr>
            <p:spPr>
              <a:xfrm>
                <a:off x="1196636" y="3591546"/>
                <a:ext cx="6624000" cy="403637"/>
              </a:xfrm>
              <a:prstGeom prst="rect">
                <a:avLst/>
              </a:prstGeom>
              <a:noFill/>
            </p:spPr>
            <p:txBody>
              <a:bodyPr wrap="square" rtlCol="0">
                <a:spAutoFit/>
              </a:bodyPr>
              <a:lstStyle/>
              <a:p>
                <a:r>
                  <a:rPr lang="zh-CN" altLang="en-US" dirty="0"/>
                  <a:t>缺失变量</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𝑒</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𝑒</m:t>
                            </m:r>
                          </m:e>
                          <m:sub>
                            <m:r>
                              <a:rPr lang="en-US" altLang="zh-CN" b="0" i="1" smtClean="0">
                                <a:latin typeface="Cambria Math" panose="02040503050406030204" pitchFamily="18" charset="0"/>
                              </a:rPr>
                              <m:t>𝑖</m:t>
                            </m:r>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𝑒</m:t>
                            </m:r>
                          </m:e>
                          <m:sub>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𝑘</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𝑒</m:t>
                            </m:r>
                          </m:e>
                          <m:sub>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𝐾</m:t>
                            </m:r>
                          </m:sub>
                        </m:sSub>
                      </m:e>
                    </m:d>
                  </m:oMath>
                </a14:m>
                <a:r>
                  <a:rPr lang="en-US" altLang="zh-CN" dirty="0"/>
                  <a:t>,</a:t>
                </a:r>
                <a:r>
                  <a:rPr lang="zh-CN" altLang="en-US" dirty="0"/>
                  <a:t>根据如下的</a:t>
                </a:r>
                <a:r>
                  <a:rPr lang="en-US" altLang="zh-CN" dirty="0"/>
                  <a:t>Bayes</a:t>
                </a:r>
                <a:r>
                  <a:rPr lang="zh-CN" altLang="en-US" dirty="0"/>
                  <a:t>格式估计的：</a:t>
                </a:r>
              </a:p>
            </p:txBody>
          </p:sp>
        </mc:Choice>
        <mc:Fallback>
          <p:sp>
            <p:nvSpPr>
              <p:cNvPr id="7" name="文本框 6">
                <a:extLst>
                  <a:ext uri="{FF2B5EF4-FFF2-40B4-BE49-F238E27FC236}">
                    <a16:creationId xmlns:a16="http://schemas.microsoft.com/office/drawing/2014/main" id="{7B00A5FB-DB30-46A8-A7B4-CA47B527C6DF}"/>
                  </a:ext>
                </a:extLst>
              </p:cNvPr>
              <p:cNvSpPr txBox="1">
                <a:spLocks noRot="1" noChangeAspect="1" noMove="1" noResize="1" noEditPoints="1" noAdjustHandles="1" noChangeArrowheads="1" noChangeShapeType="1" noTextEdit="1"/>
              </p:cNvSpPr>
              <p:nvPr/>
            </p:nvSpPr>
            <p:spPr>
              <a:xfrm>
                <a:off x="1196636" y="3591546"/>
                <a:ext cx="6624000" cy="403637"/>
              </a:xfrm>
              <a:prstGeom prst="rect">
                <a:avLst/>
              </a:prstGeom>
              <a:blipFill>
                <a:blip r:embed="rId7"/>
                <a:stretch>
                  <a:fillRect l="-736" t="-7576" r="-552" b="-21212"/>
                </a:stretch>
              </a:blipFill>
            </p:spPr>
            <p:txBody>
              <a:bodyPr/>
              <a:lstStyle/>
              <a:p>
                <a:r>
                  <a:rPr lang="zh-CN" altLang="en-US">
                    <a:noFill/>
                  </a:rPr>
                  <a:t> </a:t>
                </a:r>
              </a:p>
            </p:txBody>
          </p:sp>
        </mc:Fallback>
      </mc:AlternateContent>
      <p:graphicFrame>
        <p:nvGraphicFramePr>
          <p:cNvPr id="8" name="对象 7">
            <a:extLst>
              <a:ext uri="{FF2B5EF4-FFF2-40B4-BE49-F238E27FC236}">
                <a16:creationId xmlns:a16="http://schemas.microsoft.com/office/drawing/2014/main" id="{6FC40209-60CF-4F4E-A130-79FB7AD58D1A}"/>
              </a:ext>
            </a:extLst>
          </p:cNvPr>
          <p:cNvGraphicFramePr>
            <a:graphicFrameLocks noChangeAspect="1"/>
          </p:cNvGraphicFramePr>
          <p:nvPr>
            <p:extLst>
              <p:ext uri="{D42A27DB-BD31-4B8C-83A1-F6EECF244321}">
                <p14:modId xmlns:p14="http://schemas.microsoft.com/office/powerpoint/2010/main" val="1938688662"/>
              </p:ext>
            </p:extLst>
          </p:nvPr>
        </p:nvGraphicFramePr>
        <p:xfrm>
          <a:off x="2825057" y="4285721"/>
          <a:ext cx="2071750" cy="859018"/>
        </p:xfrm>
        <a:graphic>
          <a:graphicData uri="http://schemas.openxmlformats.org/presentationml/2006/ole">
            <mc:AlternateContent xmlns:mc="http://schemas.openxmlformats.org/markup-compatibility/2006">
              <mc:Choice xmlns:v="urn:schemas-microsoft-com:vml" Requires="v">
                <p:oleObj spid="_x0000_s5140" name="Equation" r:id="rId8" imgW="1562040" imgH="647640" progId="Equation.DSMT4">
                  <p:embed/>
                </p:oleObj>
              </mc:Choice>
              <mc:Fallback>
                <p:oleObj name="Equation" r:id="rId8" imgW="1562040" imgH="647640" progId="Equation.DSMT4">
                  <p:embed/>
                  <p:pic>
                    <p:nvPicPr>
                      <p:cNvPr id="0" name=""/>
                      <p:cNvPicPr/>
                      <p:nvPr/>
                    </p:nvPicPr>
                    <p:blipFill>
                      <a:blip r:embed="rId9"/>
                      <a:stretch>
                        <a:fillRect/>
                      </a:stretch>
                    </p:blipFill>
                    <p:spPr>
                      <a:xfrm>
                        <a:off x="2825057" y="4285721"/>
                        <a:ext cx="2071750" cy="859018"/>
                      </a:xfrm>
                      <a:prstGeom prst="rect">
                        <a:avLst/>
                      </a:prstGeom>
                    </p:spPr>
                  </p:pic>
                </p:oleObj>
              </mc:Fallback>
            </mc:AlternateContent>
          </a:graphicData>
        </a:graphic>
      </p:graphicFrame>
      <p:graphicFrame>
        <p:nvGraphicFramePr>
          <p:cNvPr id="9" name="对象 8">
            <a:extLst>
              <a:ext uri="{FF2B5EF4-FFF2-40B4-BE49-F238E27FC236}">
                <a16:creationId xmlns:a16="http://schemas.microsoft.com/office/drawing/2014/main" id="{BDB433A3-EBF9-4C3C-8DDB-C7FCEE55D81D}"/>
              </a:ext>
            </a:extLst>
          </p:cNvPr>
          <p:cNvGraphicFramePr>
            <a:graphicFrameLocks noChangeAspect="1"/>
          </p:cNvGraphicFramePr>
          <p:nvPr>
            <p:extLst>
              <p:ext uri="{D42A27DB-BD31-4B8C-83A1-F6EECF244321}">
                <p14:modId xmlns:p14="http://schemas.microsoft.com/office/powerpoint/2010/main" val="3350659157"/>
              </p:ext>
            </p:extLst>
          </p:nvPr>
        </p:nvGraphicFramePr>
        <p:xfrm>
          <a:off x="5546725" y="4205288"/>
          <a:ext cx="1136650" cy="742950"/>
        </p:xfrm>
        <a:graphic>
          <a:graphicData uri="http://schemas.openxmlformats.org/presentationml/2006/ole">
            <mc:AlternateContent xmlns:mc="http://schemas.openxmlformats.org/markup-compatibility/2006">
              <mc:Choice xmlns:v="urn:schemas-microsoft-com:vml" Requires="v">
                <p:oleObj spid="_x0000_s5141" name="Equation" r:id="rId10" imgW="660240" imgH="431640" progId="Equation.DSMT4">
                  <p:embed/>
                </p:oleObj>
              </mc:Choice>
              <mc:Fallback>
                <p:oleObj name="Equation" r:id="rId10" imgW="660240" imgH="431640" progId="Equation.DSMT4">
                  <p:embed/>
                  <p:pic>
                    <p:nvPicPr>
                      <p:cNvPr id="0" name=""/>
                      <p:cNvPicPr/>
                      <p:nvPr/>
                    </p:nvPicPr>
                    <p:blipFill>
                      <a:blip r:embed="rId11"/>
                      <a:stretch>
                        <a:fillRect/>
                      </a:stretch>
                    </p:blipFill>
                    <p:spPr>
                      <a:xfrm>
                        <a:off x="5546725" y="4205288"/>
                        <a:ext cx="1136650" cy="742950"/>
                      </a:xfrm>
                      <a:prstGeom prst="rect">
                        <a:avLst/>
                      </a:prstGeom>
                    </p:spPr>
                  </p:pic>
                </p:oleObj>
              </mc:Fallback>
            </mc:AlternateContent>
          </a:graphicData>
        </a:graphic>
      </p:graphicFrame>
      <mc:AlternateContent xmlns:mc="http://schemas.openxmlformats.org/markup-compatibility/2006">
        <mc:Choice xmlns:a14="http://schemas.microsoft.com/office/drawing/2010/main" Requires="a14">
          <p:sp>
            <p:nvSpPr>
              <p:cNvPr id="11" name="文本框 10">
                <a:extLst>
                  <a:ext uri="{FF2B5EF4-FFF2-40B4-BE49-F238E27FC236}">
                    <a16:creationId xmlns:a16="http://schemas.microsoft.com/office/drawing/2014/main" id="{4FC7E6C4-6DDA-4C49-8A72-DED019C9FA90}"/>
                  </a:ext>
                </a:extLst>
              </p:cNvPr>
              <p:cNvSpPr txBox="1"/>
              <p:nvPr/>
            </p:nvSpPr>
            <p:spPr>
              <a:xfrm>
                <a:off x="1196636" y="5144739"/>
                <a:ext cx="4153516" cy="369332"/>
              </a:xfrm>
              <a:prstGeom prst="rect">
                <a:avLst/>
              </a:prstGeom>
              <a:noFill/>
            </p:spPr>
            <p:txBody>
              <a:bodyPr wrap="square" rtlCol="0">
                <a:spAutoFit/>
              </a:bodyPr>
              <a:lstStyle/>
              <a:p>
                <a:r>
                  <a:rPr lang="zh-CN" altLang="en-US" dirty="0"/>
                  <a:t>协方差</a:t>
                </a:r>
                <a14:m>
                  <m:oMath xmlns:m="http://schemas.openxmlformats.org/officeDocument/2006/math">
                    <m:sSub>
                      <m:sSubPr>
                        <m:ctrlPr>
                          <a:rPr lang="en-US" altLang="zh-CN" i="1" smtClean="0">
                            <a:latin typeface="Cambria Math" panose="02040503050406030204" pitchFamily="18" charset="0"/>
                          </a:rPr>
                        </m:ctrlPr>
                      </m:sSubPr>
                      <m:e>
                        <m:r>
                          <a:rPr lang="en-US" altLang="zh-CN" i="1" smtClean="0">
                            <a:latin typeface="Cambria Math" panose="02040503050406030204" pitchFamily="18" charset="0"/>
                          </a:rPr>
                          <m:t>𝛴</m:t>
                        </m:r>
                      </m:e>
                      <m:sub>
                        <m:r>
                          <a:rPr lang="en-US" altLang="zh-CN" b="0" i="1" smtClean="0">
                            <a:latin typeface="Cambria Math" panose="02040503050406030204" pitchFamily="18" charset="0"/>
                          </a:rPr>
                          <m:t>𝑘</m:t>
                        </m:r>
                      </m:sub>
                    </m:sSub>
                    <m:r>
                      <a:rPr lang="zh-CN" altLang="en-US" i="1">
                        <a:latin typeface="Cambria Math" panose="02040503050406030204" pitchFamily="18" charset="0"/>
                      </a:rPr>
                      <m:t>的</m:t>
                    </m:r>
                  </m:oMath>
                </a14:m>
                <a:r>
                  <a:rPr lang="zh-CN" altLang="en-US" dirty="0"/>
                  <a:t>逆先验分布服从</a:t>
                </a:r>
                <a:r>
                  <a:rPr lang="en-US" altLang="zh-CN" dirty="0"/>
                  <a:t>Wishart</a:t>
                </a:r>
                <a:r>
                  <a:rPr lang="zh-CN" altLang="en-US" dirty="0"/>
                  <a:t>分布：</a:t>
                </a:r>
              </a:p>
            </p:txBody>
          </p:sp>
        </mc:Choice>
        <mc:Fallback>
          <p:sp>
            <p:nvSpPr>
              <p:cNvPr id="11" name="文本框 10">
                <a:extLst>
                  <a:ext uri="{FF2B5EF4-FFF2-40B4-BE49-F238E27FC236}">
                    <a16:creationId xmlns:a16="http://schemas.microsoft.com/office/drawing/2014/main" id="{4FC7E6C4-6DDA-4C49-8A72-DED019C9FA90}"/>
                  </a:ext>
                </a:extLst>
              </p:cNvPr>
              <p:cNvSpPr txBox="1">
                <a:spLocks noRot="1" noChangeAspect="1" noMove="1" noResize="1" noEditPoints="1" noAdjustHandles="1" noChangeArrowheads="1" noChangeShapeType="1" noTextEdit="1"/>
              </p:cNvSpPr>
              <p:nvPr/>
            </p:nvSpPr>
            <p:spPr>
              <a:xfrm>
                <a:off x="1196636" y="5144739"/>
                <a:ext cx="4153516" cy="369332"/>
              </a:xfrm>
              <a:prstGeom prst="rect">
                <a:avLst/>
              </a:prstGeom>
              <a:blipFill>
                <a:blip r:embed="rId12"/>
                <a:stretch>
                  <a:fillRect l="-1173" t="-14754" r="-6598" b="-26230"/>
                </a:stretch>
              </a:blipFill>
            </p:spPr>
            <p:txBody>
              <a:bodyPr/>
              <a:lstStyle/>
              <a:p>
                <a:r>
                  <a:rPr lang="zh-CN" altLang="en-US">
                    <a:noFill/>
                  </a:rPr>
                  <a:t> </a:t>
                </a:r>
              </a:p>
            </p:txBody>
          </p:sp>
        </mc:Fallback>
      </mc:AlternateContent>
      <p:graphicFrame>
        <p:nvGraphicFramePr>
          <p:cNvPr id="12" name="对象 11">
            <a:extLst>
              <a:ext uri="{FF2B5EF4-FFF2-40B4-BE49-F238E27FC236}">
                <a16:creationId xmlns:a16="http://schemas.microsoft.com/office/drawing/2014/main" id="{599099DF-29BC-4551-B093-C34D69E305D2}"/>
              </a:ext>
            </a:extLst>
          </p:cNvPr>
          <p:cNvGraphicFramePr>
            <a:graphicFrameLocks noChangeAspect="1"/>
          </p:cNvGraphicFramePr>
          <p:nvPr>
            <p:extLst>
              <p:ext uri="{D42A27DB-BD31-4B8C-83A1-F6EECF244321}">
                <p14:modId xmlns:p14="http://schemas.microsoft.com/office/powerpoint/2010/main" val="105921445"/>
              </p:ext>
            </p:extLst>
          </p:nvPr>
        </p:nvGraphicFramePr>
        <p:xfrm>
          <a:off x="2486157" y="5604935"/>
          <a:ext cx="2749550" cy="628650"/>
        </p:xfrm>
        <a:graphic>
          <a:graphicData uri="http://schemas.openxmlformats.org/presentationml/2006/ole">
            <mc:AlternateContent xmlns:mc="http://schemas.openxmlformats.org/markup-compatibility/2006">
              <mc:Choice xmlns:v="urn:schemas-microsoft-com:vml" Requires="v">
                <p:oleObj spid="_x0000_s5142" name="Equation" r:id="rId13" imgW="2108160" imgH="482400" progId="Equation.DSMT4">
                  <p:embed/>
                </p:oleObj>
              </mc:Choice>
              <mc:Fallback>
                <p:oleObj name="Equation" r:id="rId13" imgW="2108160" imgH="482400" progId="Equation.DSMT4">
                  <p:embed/>
                  <p:pic>
                    <p:nvPicPr>
                      <p:cNvPr id="0" name=""/>
                      <p:cNvPicPr/>
                      <p:nvPr/>
                    </p:nvPicPr>
                    <p:blipFill>
                      <a:blip r:embed="rId14"/>
                      <a:stretch>
                        <a:fillRect/>
                      </a:stretch>
                    </p:blipFill>
                    <p:spPr>
                      <a:xfrm>
                        <a:off x="2486157" y="5604935"/>
                        <a:ext cx="2749550" cy="628650"/>
                      </a:xfrm>
                      <a:prstGeom prst="rect">
                        <a:avLst/>
                      </a:prstGeom>
                    </p:spPr>
                  </p:pic>
                </p:oleObj>
              </mc:Fallback>
            </mc:AlternateContent>
          </a:graphicData>
        </a:graphic>
      </p:graphicFrame>
      <p:graphicFrame>
        <p:nvGraphicFramePr>
          <p:cNvPr id="13" name="对象 12">
            <a:extLst>
              <a:ext uri="{FF2B5EF4-FFF2-40B4-BE49-F238E27FC236}">
                <a16:creationId xmlns:a16="http://schemas.microsoft.com/office/drawing/2014/main" id="{4120611B-7A54-46A1-BA97-FD09F553B38F}"/>
              </a:ext>
            </a:extLst>
          </p:cNvPr>
          <p:cNvGraphicFramePr>
            <a:graphicFrameLocks noChangeAspect="1"/>
          </p:cNvGraphicFramePr>
          <p:nvPr>
            <p:extLst>
              <p:ext uri="{D42A27DB-BD31-4B8C-83A1-F6EECF244321}">
                <p14:modId xmlns:p14="http://schemas.microsoft.com/office/powerpoint/2010/main" val="3554173824"/>
              </p:ext>
            </p:extLst>
          </p:nvPr>
        </p:nvGraphicFramePr>
        <p:xfrm>
          <a:off x="5583756" y="5377129"/>
          <a:ext cx="2516187" cy="1084263"/>
        </p:xfrm>
        <a:graphic>
          <a:graphicData uri="http://schemas.openxmlformats.org/presentationml/2006/ole">
            <mc:AlternateContent xmlns:mc="http://schemas.openxmlformats.org/markup-compatibility/2006">
              <mc:Choice xmlns:v="urn:schemas-microsoft-com:vml" Requires="v">
                <p:oleObj spid="_x0000_s5143" name="Equation" r:id="rId15" imgW="1942920" imgH="838080" progId="Equation.DSMT4">
                  <p:embed/>
                </p:oleObj>
              </mc:Choice>
              <mc:Fallback>
                <p:oleObj name="Equation" r:id="rId15" imgW="1942920" imgH="838080" progId="Equation.DSMT4">
                  <p:embed/>
                  <p:pic>
                    <p:nvPicPr>
                      <p:cNvPr id="0" name=""/>
                      <p:cNvPicPr/>
                      <p:nvPr/>
                    </p:nvPicPr>
                    <p:blipFill>
                      <a:blip r:embed="rId16"/>
                      <a:stretch>
                        <a:fillRect/>
                      </a:stretch>
                    </p:blipFill>
                    <p:spPr>
                      <a:xfrm>
                        <a:off x="5583756" y="5377129"/>
                        <a:ext cx="2516187" cy="1084263"/>
                      </a:xfrm>
                      <a:prstGeom prst="rect">
                        <a:avLst/>
                      </a:prstGeom>
                    </p:spPr>
                  </p:pic>
                </p:oleObj>
              </mc:Fallback>
            </mc:AlternateContent>
          </a:graphicData>
        </a:graphic>
      </p:graphicFrame>
    </p:spTree>
    <p:extLst>
      <p:ext uri="{BB962C8B-B14F-4D97-AF65-F5344CB8AC3E}">
        <p14:creationId xmlns:p14="http://schemas.microsoft.com/office/powerpoint/2010/main" val="1604472645"/>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4022</TotalTime>
  <Words>2810</Words>
  <Application>Microsoft Office PowerPoint</Application>
  <PresentationFormat>宽屏</PresentationFormat>
  <Paragraphs>341</Paragraphs>
  <Slides>34</Slides>
  <Notes>14</Notes>
  <HiddenSlides>0</HiddenSlides>
  <MMClips>0</MMClips>
  <ScaleCrop>false</ScaleCrop>
  <HeadingPairs>
    <vt:vector size="8" baseType="variant">
      <vt:variant>
        <vt:lpstr>已用的字体</vt:lpstr>
      </vt:variant>
      <vt:variant>
        <vt:i4>9</vt:i4>
      </vt:variant>
      <vt:variant>
        <vt:lpstr>主题</vt:lpstr>
      </vt:variant>
      <vt:variant>
        <vt:i4>1</vt:i4>
      </vt:variant>
      <vt:variant>
        <vt:lpstr>嵌入 OLE 服务器</vt:lpstr>
      </vt:variant>
      <vt:variant>
        <vt:i4>2</vt:i4>
      </vt:variant>
      <vt:variant>
        <vt:lpstr>幻灯片标题</vt:lpstr>
      </vt:variant>
      <vt:variant>
        <vt:i4>34</vt:i4>
      </vt:variant>
    </vt:vector>
  </HeadingPairs>
  <TitlesOfParts>
    <vt:vector size="46" baseType="lpstr">
      <vt:lpstr>华康俪金黑W8(P)</vt:lpstr>
      <vt:lpstr>华文新魏</vt:lpstr>
      <vt:lpstr>宋体</vt:lpstr>
      <vt:lpstr>微软雅黑</vt:lpstr>
      <vt:lpstr>Arial</vt:lpstr>
      <vt:lpstr>Calibri</vt:lpstr>
      <vt:lpstr>Cambria Math</vt:lpstr>
      <vt:lpstr>Times New Roman</vt:lpstr>
      <vt:lpstr>Wingdings</vt:lpstr>
      <vt:lpstr>Office 主题</vt:lpstr>
      <vt:lpstr>Equation</vt:lpstr>
      <vt:lpstr>MathType 7.0 Equation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使用论文答辩</dc:title>
  <dc:creator>第一PPT</dc:creator>
  <cp:keywords>www.1ppt.com</cp:keywords>
  <dc:description>www.1ppt.com</dc:description>
  <cp:lastModifiedBy>YANG</cp:lastModifiedBy>
  <cp:revision>184</cp:revision>
  <dcterms:modified xsi:type="dcterms:W3CDTF">2020-11-26T15:20:17Z</dcterms:modified>
</cp:coreProperties>
</file>